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png" ContentType="image/pn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notesslides/notesslide2.xml" ContentType="application/vnd.openxmlformats-officedocument.presentationml.notesSlide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63" r:id="rId3"/>
    <p:sldId id="266" r:id="rId4"/>
    <p:sldId id="257" r:id="rId5"/>
    <p:sldId id="258" r:id="rId6"/>
    <p:sldId id="259" r:id="rId7"/>
    <p:sldId id="260" r:id="rId8"/>
    <p:sldId id="261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60" userDrawn="1">
          <p15:clr>
            <a:srgbClr val="A4A3A4"/>
          </p15:clr>
        </p15:guide>
        <p15:guide id="1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tableStyles" Target="tableStyle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05BB5CC-6BAA-4FC2-B4D7-46F38F4991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1C76245-CA41-4784-8A66-A1DA687C7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BFAC3E7-BDB7-4F88-A293-AADD9C3D75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A7C20CE-9DC8-498A-B101-9F7D1DF78E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7D978D0-7782-4603-A233-8398AA7A2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7962A06-F254-4AE2-A3EB-1BEE9F29C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E69A7BC-903C-401E-BE9A-F3C529F1C6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9E82A49-2F48-4391-B64B-315DD3B2C9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04BA968-A198-49B6-87A2-A3A66EF617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 noEditPoints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763687" y="44624"/>
            <a:ext cx="7200800" cy="116196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Уральское отделение Российской академии наук</a:t>
            </a:r>
            <a:b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</a:br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И</a:t>
            </a:r>
            <a:r>
              <a:rPr lang="ru-RU" sz="2000" dirty="0" smtClean="0">
                <a:latin typeface="Times New Roman" pitchFamily="18" charset="0" panose="02020603050405020304"/>
                <a:cs typeface="Times New Roman" pitchFamily="18" charset="0" panose="02020603050405020304"/>
              </a:rPr>
              <a:t>нститут геофизики</a:t>
            </a:r>
            <a:r>
              <a:rPr lang="ru-RU" sz="2000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lang="ru-RU" sz="2000" dirty="0" smtClean="0">
                <a:latin typeface="Times New Roman" pitchFamily="18" charset="0" panose="02020603050405020304"/>
                <a:cs typeface="Times New Roman" pitchFamily="18" charset="0" panose="02020603050405020304"/>
              </a:rPr>
              <a:t>имени </a:t>
            </a:r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Ю.П. </a:t>
            </a:r>
            <a:r>
              <a:rPr lang="ru-RU" sz="2000" dirty="0" err="1" smtClean="0">
                <a:latin typeface="Times New Roman" pitchFamily="18" charset="0" panose="02020603050405020304"/>
                <a:cs typeface="Times New Roman" pitchFamily="18" charset="0" panose="02020603050405020304"/>
              </a:rPr>
              <a:t>Булашевича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79512" y="2420888"/>
            <a:ext cx="8892988" cy="1800200"/>
          </a:xfrm>
        </p:spPr>
        <p:txBody>
          <a:bodyPr>
            <a:normAutofit/>
          </a:bodyPr>
          <a:lstStyle/>
          <a:p>
            <a:pPr algn="ctr"/>
            <a:r>
              <a:rPr lang="ru-RU" sz="3500" dirty="0" smtClean="0">
                <a:solidFill>
                  <a:schemeClr val="tx1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Анализ распределения сейсмических событий на Урале за 2007-2012 гг. по данным станции "Арти"</a:t>
            </a:r>
            <a:endParaRPr lang="ru-RU" sz="3500" dirty="0">
              <a:solidFill>
                <a:schemeClr val="tx1"/>
              </a:solidFill>
              <a:latin typeface="Times New Roman" pitchFamily="18" charset="0" panose="02020603050405020304"/>
              <a:ea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7504" y="0"/>
            <a:ext cx="1340767" cy="1340768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5724128" y="4941168"/>
            <a:ext cx="3240360" cy="81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м.н.с. Косоротова Е.А.</a:t>
            </a:r>
          </a:p>
          <a:p>
            <a:pPr algn="r"/>
            <a:r>
              <a:rPr lang="ru-RU" sz="2400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м.н.с. Курданова А.А.   </a:t>
            </a:r>
          </a:p>
        </p:txBody>
      </p:sp>
      <p:sp>
        <p:nvSpPr>
          <p:cNvPr id="6" name="Текст. поле 5"/>
          <p:cNvSpPr txBox="1"/>
          <p:nvPr/>
        </p:nvSpPr>
        <p:spPr>
          <a:xfrm>
            <a:off x="3212321" y="6058601"/>
            <a:ext cx="2871846" cy="696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Пермь</a:t>
            </a:r>
          </a:p>
          <a:p>
            <a:pPr algn="ctr"/>
            <a:r>
              <a:rPr lang="ru-RU" sz="2000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004047" y="0"/>
            <a:ext cx="5143500" cy="685800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27384"/>
            <a:ext cx="6084168" cy="70080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07504" y="404664"/>
            <a:ext cx="3240360" cy="1728192"/>
          </a:xfrm>
        </p:spPr>
        <p:txBody>
          <a:bodyPr/>
          <a:lstStyle/>
          <a:p>
            <a:pPr algn="just"/>
            <a:r>
              <a:rPr lang="ru-RU" sz="2200" b="0" i="0" u="none" strike="noStrike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Низкочастотный трёхканальный сейсмоприёмник СК-1П и сейсмометры </a:t>
            </a:r>
            <a:r>
              <a:rPr lang="en-US" sz="2200" b="0" i="0" u="none" strike="noStrike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GS</a:t>
            </a:r>
            <a:r>
              <a:rPr lang="ru-RU" sz="2200" b="0" i="0" u="none" strike="noStrike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-13</a:t>
            </a:r>
            <a:endParaRPr lang="ru-RU" sz="2200">
              <a:latin typeface="Times New Roman" pitchFamily="18" charset="0" panose="02020603050405020304"/>
              <a:ea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940151" y="5157192"/>
            <a:ext cx="3131840" cy="864096"/>
          </a:xfrm>
        </p:spPr>
        <p:txBody>
          <a:bodyPr/>
          <a:lstStyle/>
          <a:p>
            <a:pPr marL="0" indent="0" algn="r">
              <a:buNone/>
            </a:pPr>
            <a:r>
              <a:rPr lang="ru-RU" sz="2200" b="0" i="0" u="none" strike="noStrike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Цифровой регистратор  </a:t>
            </a:r>
            <a:r>
              <a:rPr lang="en-US" sz="2200" b="0" i="0" u="none" strike="noStrike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REFTEK</a:t>
            </a:r>
            <a:r>
              <a:rPr lang="ru-RU" sz="2200" b="0" i="0" u="none" strike="noStrike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 </a:t>
            </a:r>
            <a:r>
              <a:rPr lang="en-US" sz="2200" b="0" i="0" u="none" strike="noStrike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DAS</a:t>
            </a:r>
            <a:r>
              <a:rPr lang="ru-RU" sz="2200" b="0" i="0" u="none" strike="noStrike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-130</a:t>
            </a:r>
            <a:endParaRPr lang="ru-RU" sz="220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2636912"/>
            <a:ext cx="5724129" cy="4293096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19872" y="0"/>
            <a:ext cx="5724128" cy="4293096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2555776" y="836713"/>
            <a:ext cx="675272" cy="2777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трелка вправо 7"/>
          <p:cNvSpPr/>
          <p:nvPr/>
        </p:nvSpPr>
        <p:spPr>
          <a:xfrm rot="10800000">
            <a:off x="5868144" y="5589240"/>
            <a:ext cx="675272" cy="2777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395536" y="5445224"/>
            <a:ext cx="8445624" cy="11430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Гистограмма распределения количества местных и близких сейсмических событий, зарегистрированных станцией «Арти», по дням недели за 2007-2012 гг.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95536" y="260648"/>
            <a:ext cx="8448128" cy="51310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323528" y="5589240"/>
            <a:ext cx="8568952" cy="11430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Диаграмма распределения количества местных и близких сейсмических событий, зарегистрированных станцией «Арти», по времени суток (часы по Гринвичу) за 2007-2012 гг.</a:t>
            </a:r>
            <a:br>
              <a:rPr lang="ru-RU" sz="2400" dirty="0">
                <a:latin typeface="Times New Roman" pitchFamily="18" charset="0" panose="02020603050405020304"/>
                <a:cs typeface="Times New Roman" pitchFamily="18" charset="0" panose="02020603050405020304"/>
              </a:rPr>
            </a:b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95535" y="260647"/>
            <a:ext cx="8449200" cy="51316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395536" y="5949280"/>
            <a:ext cx="8445624" cy="864096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Гистограмма распределения сейсмических событий по величине </a:t>
            </a:r>
            <a:r>
              <a:rPr lang="en-US" sz="27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t</a:t>
            </a:r>
            <a:r>
              <a:rPr lang="ru-RU" sz="27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(</a:t>
            </a:r>
            <a:r>
              <a:rPr lang="en-US" sz="27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S</a:t>
            </a:r>
            <a:r>
              <a:rPr lang="ru-RU" sz="27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-</a:t>
            </a:r>
            <a:r>
              <a:rPr lang="en-US" sz="27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P</a:t>
            </a:r>
            <a:r>
              <a:rPr lang="ru-RU" sz="27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) по данным станции «Арти» за 2007-2012 гг.</a:t>
            </a:r>
          </a:p>
          <a:p>
            <a:br>
              <a:rPr lang="ru-RU" dirty="0"/>
            </a:b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95536" y="260648"/>
            <a:ext cx="8449200" cy="51316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6876256" y="1268760"/>
            <a:ext cx="2304257" cy="3456384"/>
          </a:xfrm>
        </p:spPr>
        <p:txBody>
          <a:bodyPr>
            <a:normAutofit/>
          </a:bodyPr>
          <a:lstStyle/>
          <a:p>
            <a:pPr algn="l"/>
            <a:r>
              <a:rPr lang="ru-RU" sz="2300" dirty="0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Карта распределения сейсмических событий по данным одной станции «Арти», с указанием магнитуды по длительности записи </a:t>
            </a:r>
            <a:r>
              <a:rPr lang="en-US" sz="2300" dirty="0" err="1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Md</a:t>
            </a:r>
            <a:endParaRPr lang="ru-RU" sz="2300" dirty="0">
              <a:latin typeface="Times New Roman" pitchFamily="18" charset="0" panose="02020603050405020304"/>
              <a:ea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357829" y="-171400"/>
            <a:ext cx="7344816" cy="76082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Выводы</a:t>
            </a:r>
            <a:endParaRPr>
              <a:latin typeface="Times New Roman" pitchFamily="18" charset="0" panose="02020603050405020304"/>
              <a:ea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107504" y="1484784"/>
            <a:ext cx="9001000" cy="4997152"/>
          </a:xfrm>
        </p:spPr>
        <p:txBody>
          <a:bodyPr/>
          <a:lstStyle/>
          <a:p>
            <a:pPr marL="0" marR="0" indent="2698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100" b="0" i="0" u="none" strike="noStrike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Станция ежегодно регистрировала от 383 до 863 сейсмических событий в диапазоне эпицентральных расстояний 40-290 км.</a:t>
            </a: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0" i="0" u="none" strike="noStrike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 </a:t>
            </a:r>
          </a:p>
          <a:p>
            <a:pPr marL="0" marR="0" indent="2698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100" b="0" i="0" u="none" strike="noStrike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События имеют магнитуду по длительности записи от 1,0 до 2,0 и происходили, в основном, в рабочие дни недели и в светлое время суток.</a:t>
            </a: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100" b="0" i="0" u="none" strike="noStrike">
              <a:latin typeface="Times New Roman" pitchFamily="18" charset="0" panose="020206030504050203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0" marR="0" indent="2698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100" b="0" i="0" u="none" strike="noStrike">
                <a:latin typeface="Times New Roman" pitchFamily="18" charset="0" panose="02020603050405020304"/>
                <a:ea typeface="+mn-lt"/>
                <a:cs typeface="Times New Roman" pitchFamily="18" charset="0" panose="02020603050405020304"/>
              </a:rPr>
              <a:t>События на карте, которые по координатам положения эпицентра выделяются из общей массы распределения событий и находятся вдали от источников, необходимо подвергать детальной обработке на предмет выявления причин появления этих событий в общем числе.</a:t>
            </a: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100" b="0" i="0" u="none" strike="noStrike">
              <a:latin typeface="Times New Roman" pitchFamily="18" charset="0" panose="02020603050405020304"/>
              <a:ea typeface="+mn-lt"/>
              <a:cs typeface="Times New Roman" pitchFamily="18" charset="0" panose="02020603050405020304"/>
            </a:endParaRPr>
          </a:p>
          <a:p>
            <a:pPr marL="0" marR="0" indent="2698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100" b="0" i="0" u="none" strike="noStrike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 </a:t>
            </a:r>
            <a:r>
              <a:rPr lang="ru-RU" sz="2100" b="0" i="0" u="none" strike="noStrike">
                <a:latin typeface="Times New Roman" pitchFamily="18" charset="0" panose="02020603050405020304"/>
                <a:ea typeface="+mn-lt"/>
                <a:cs typeface="Times New Roman" pitchFamily="18" charset="0" panose="02020603050405020304"/>
              </a:rPr>
              <a:t>Для более детального изучения техногенной сейсмичности необходимо организовать дополнительные точки наблюдения за сейсмической обстановкой в регионе. </a:t>
            </a:r>
            <a:endParaRPr sz="2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187624" y="188640"/>
            <a:ext cx="8229600" cy="9807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Уральское отделение Российской академии наук</a:t>
            </a:r>
            <a:b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</a:br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Институт геофизики</a:t>
            </a:r>
            <a:r>
              <a:rPr lang="ru-RU" sz="2000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имени Ю.П. </a:t>
            </a:r>
            <a:r>
              <a:rPr lang="ru-RU" sz="2000" dirty="0" err="1" smtClean="0">
                <a:latin typeface="Times New Roman" pitchFamily="18" charset="0" panose="02020603050405020304"/>
                <a:cs typeface="Times New Roman" pitchFamily="18" charset="0" panose="02020603050405020304"/>
              </a:rPr>
              <a:t>Булашевича</a:t>
            </a:r>
            <a:br>
              <a:rPr lang="ru-RU" sz="2000" dirty="0" smtClean="0">
                <a:latin typeface="Times New Roman" pitchFamily="18" charset="0" panose="02020603050405020304"/>
                <a:cs typeface="Times New Roman" pitchFamily="18" charset="0" panose="02020603050405020304"/>
              </a:rPr>
            </a:br>
            <a:r>
              <a:rPr lang="ru-RU" sz="2000" dirty="0" smtClean="0">
                <a:latin typeface="Times New Roman" pitchFamily="18" charset="0" panose="02020603050405020304"/>
                <a:cs typeface="Times New Roman" pitchFamily="18" charset="0" panose="02020603050405020304"/>
              </a:rPr>
              <a:t>Лаборатория сейсмометрии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07504" y="116632"/>
            <a:ext cx="1728192" cy="1728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256" y="4797152"/>
            <a:ext cx="8784976" cy="1706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Наши контакты: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620016</a:t>
            </a:r>
            <a:r>
              <a:rPr lang="ru-RU" dirty="0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, г. Екатеринбург, ул. Амундсена, д. 100,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тел.:</a:t>
            </a:r>
            <a:r>
              <a:rPr lang="ru-RU" dirty="0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 +7 (953) 8270121 (Косоротова Е.А), </a:t>
            </a:r>
            <a:r>
              <a:rPr lang="ru-RU" b="1" dirty="0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e-</a:t>
            </a:r>
            <a:r>
              <a:rPr lang="ru-RU" b="1" dirty="0" err="1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mail</a:t>
            </a:r>
            <a:r>
              <a:rPr lang="ru-RU" b="1" dirty="0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:</a:t>
            </a:r>
            <a:r>
              <a:rPr lang="ru-RU" dirty="0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 </a:t>
            </a:r>
            <a:r>
              <a:rPr lang="en-US" dirty="0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kosorotiha30</a:t>
            </a:r>
            <a:r>
              <a:rPr lang="ru-RU" dirty="0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@</a:t>
            </a:r>
            <a:r>
              <a:rPr lang="en-US" dirty="0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g</a:t>
            </a:r>
            <a:r>
              <a:rPr lang="ru-RU" dirty="0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mail.</a:t>
            </a:r>
            <a:r>
              <a:rPr lang="en-US" dirty="0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com</a:t>
            </a:r>
            <a:endParaRPr lang="ru-RU" dirty="0">
              <a:latin typeface="Times New Roman" pitchFamily="18" charset="0" panose="02020603050405020304"/>
              <a:ea typeface="Times New Roman" pitchFamily="18" charset="0" panose="02020603050405020304"/>
              <a:cs typeface="Times New Roman" pitchFamily="18" charset="0" panose="02020603050405020304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тел.:</a:t>
            </a:r>
            <a:r>
              <a:rPr lang="ru-RU" dirty="0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 +7 (953) 0099842 (Курданова А.А.), </a:t>
            </a:r>
            <a:r>
              <a:rPr lang="ru-RU" b="1" dirty="0" smtClean="0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e-</a:t>
            </a:r>
            <a:r>
              <a:rPr lang="ru-RU" b="1" dirty="0" err="1" smtClean="0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mail</a:t>
            </a:r>
            <a:r>
              <a:rPr lang="ru-RU" b="1" dirty="0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:</a:t>
            </a:r>
            <a:r>
              <a:rPr lang="ru-RU" dirty="0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 </a:t>
            </a:r>
            <a:r>
              <a:rPr lang="en-US" dirty="0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a.truuuuman</a:t>
            </a:r>
            <a:r>
              <a:rPr lang="ru-RU" dirty="0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@gmail.com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2780928"/>
            <a:ext cx="5184576" cy="511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СПАСИБО ЗА ВНИМАНИЕ!</a:t>
            </a:r>
            <a:endParaRPr lang="ru-RU" sz="2800" dirty="0">
              <a:latin typeface="Times New Roman" pitchFamily="18" charset="0" panose="02020603050405020304"/>
              <a:ea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106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Рис. 1. Гистограмма распределения количества местных и близких сейсмических событий, зарегистрированных станцией «Арти», по дням недели за 2007-2012 гг.</vt:lpstr>
      <vt:lpstr>Рис. 2. Диаграмма распределения количества местных и близких сейсмических событий, зарегистрированных станцией «Арти», по времени суток (часы по Гринвичу) за 2007-2012 гг. </vt:lpstr>
      <vt:lpstr>Рис. 3. Гистограмма распределения сейсмических событий по величине t (S-P) по данным станции «Арти» за 2007-2012 гг. </vt:lpstr>
      <vt:lpstr>Рис. 4. Карта распределения сейсмических событий по данным одной станции «Арти» 2007-2012 гг., с указанием магнитуды по длительности записи Md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k406</cp:lastModifiedBy>
  <cp:revision>3</cp:revision>
  <dcterms:created xsi:type="dcterms:W3CDTF">2023-03-15T10:15:28Z</dcterms:created>
  <dcterms:modified xsi:type="dcterms:W3CDTF">2023-03-20T20:50:03Z</dcterms:modified>
</cp:coreProperties>
</file>