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82" r:id="rId3"/>
    <p:sldId id="257" r:id="rId4"/>
    <p:sldId id="258" r:id="rId5"/>
    <p:sldId id="283" r:id="rId6"/>
    <p:sldId id="286" r:id="rId7"/>
    <p:sldId id="284" r:id="rId8"/>
    <p:sldId id="259" r:id="rId9"/>
    <p:sldId id="260" r:id="rId10"/>
    <p:sldId id="264" r:id="rId11"/>
    <p:sldId id="262" r:id="rId12"/>
    <p:sldId id="287" r:id="rId13"/>
    <p:sldId id="289" r:id="rId14"/>
    <p:sldId id="265" r:id="rId15"/>
    <p:sldId id="266" r:id="rId16"/>
    <p:sldId id="285" r:id="rId17"/>
    <p:sldId id="263" r:id="rId18"/>
    <p:sldId id="288" r:id="rId19"/>
    <p:sldId id="290" r:id="rId20"/>
    <p:sldId id="273" r:id="rId21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9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100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779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66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3359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10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4840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393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571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89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85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673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06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649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37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81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96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745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D5635-E9DD-45EE-95E5-368FEB197968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2658C20-EE51-4154-8B21-EB8D2C5FB1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71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323" y="2751357"/>
            <a:ext cx="8555355" cy="2497455"/>
          </a:xfrm>
        </p:spPr>
        <p:txBody>
          <a:bodyPr>
            <a:noAutofit/>
          </a:bodyPr>
          <a:lstStyle/>
          <a:p>
            <a:pPr algn="ctr">
              <a:lnSpc>
                <a:spcPct val="103000"/>
              </a:lnSpc>
            </a:pPr>
            <a:r>
              <a:rPr lang="ru-RU" sz="4400" b="1" dirty="0"/>
              <a:t>ОЦЕНКА ВОЗМОЖНОСТИ РЕГИСТРАЦИИ ОБРАЗОВАНИЯ</a:t>
            </a:r>
            <a:br>
              <a:rPr lang="ru-RU" sz="4400" b="1" dirty="0"/>
            </a:br>
            <a:r>
              <a:rPr lang="ru-RU" sz="4400" b="1" dirty="0"/>
              <a:t>ВОРОНОК ГАЗОВОГО ВЫБРОСА</a:t>
            </a:r>
            <a:br>
              <a:rPr lang="ru-RU" sz="4400" b="1" dirty="0"/>
            </a:br>
            <a:r>
              <a:rPr lang="ru-RU" sz="4400" b="1" dirty="0"/>
              <a:t>СЕЙСМОЛОГИЧЕСКИМ МЕТОДОМ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317391"/>
            <a:ext cx="9144000" cy="37154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А.М. </a:t>
            </a:r>
            <a:r>
              <a:rPr lang="ru-RU" sz="2800" dirty="0" err="1" smtClean="0"/>
              <a:t>Милехина</a:t>
            </a:r>
            <a:endParaRPr lang="ru-RU" sz="2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8934"/>
            <a:ext cx="9144000" cy="109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03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4036" y="5625897"/>
            <a:ext cx="8081329" cy="493712"/>
          </a:xfrm>
        </p:spPr>
        <p:txBody>
          <a:bodyPr>
            <a:noAutofit/>
          </a:bodyPr>
          <a:lstStyle/>
          <a:p>
            <a:pPr algn="ctr"/>
            <a:r>
              <a:rPr lang="ru-RU" altLang="ru-RU" sz="1800" b="1" i="1" dirty="0" err="1" smtClean="0">
                <a:solidFill>
                  <a:schemeClr val="tx1"/>
                </a:solidFill>
              </a:rPr>
              <a:t>Сеяхинская</a:t>
            </a:r>
            <a:r>
              <a:rPr lang="ru-RU" altLang="ru-RU" sz="1800" b="1" i="1" dirty="0" smtClean="0">
                <a:solidFill>
                  <a:schemeClr val="tx1"/>
                </a:solidFill>
              </a:rPr>
              <a:t> </a:t>
            </a:r>
            <a:r>
              <a:rPr lang="ru-RU" altLang="ru-RU" sz="1800" b="1" i="1" dirty="0">
                <a:solidFill>
                  <a:schemeClr val="tx1"/>
                </a:solidFill>
              </a:rPr>
              <a:t>воронка (29.06.2017 г</a:t>
            </a:r>
            <a:r>
              <a:rPr lang="ru-RU" altLang="ru-RU" sz="1800" b="1" i="1" dirty="0" smtClean="0">
                <a:solidFill>
                  <a:schemeClr val="tx1"/>
                </a:solidFill>
              </a:rPr>
              <a:t>.)</a:t>
            </a:r>
          </a:p>
          <a:p>
            <a:pPr algn="ctr">
              <a:spcBef>
                <a:spcPts val="0"/>
              </a:spcBef>
            </a:pPr>
            <a:r>
              <a:rPr lang="ru-RU" sz="1400" i="1" dirty="0" smtClean="0">
                <a:solidFill>
                  <a:schemeClr val="tx1"/>
                </a:solidFill>
              </a:rPr>
              <a:t>(снимок </a:t>
            </a:r>
            <a:r>
              <a:rPr lang="ru-RU" sz="1400" i="1" dirty="0">
                <a:solidFill>
                  <a:schemeClr val="tx1"/>
                </a:solidFill>
              </a:rPr>
              <a:t>п</a:t>
            </a:r>
            <a:r>
              <a:rPr lang="ru-RU" sz="1400" i="1" dirty="0" smtClean="0">
                <a:solidFill>
                  <a:schemeClr val="tx1"/>
                </a:solidFill>
              </a:rPr>
              <a:t>редоставлен МЭЦ «Арктика»)</a:t>
            </a:r>
            <a:endParaRPr lang="ru-RU" sz="1400" i="1" dirty="0">
              <a:solidFill>
                <a:schemeClr val="tx1"/>
              </a:solidFill>
            </a:endParaRPr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6" y="395085"/>
            <a:ext cx="8035925" cy="5230812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765738"/>
            <a:ext cx="9144000" cy="109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59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85849" y="5563107"/>
            <a:ext cx="6566535" cy="493712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ru-RU" altLang="ru-RU" sz="1800" b="1" i="1" dirty="0">
                <a:solidFill>
                  <a:schemeClr val="tx1"/>
                </a:solidFill>
                <a:latin typeface="+mj-lt"/>
              </a:rPr>
              <a:t>Сейсмические сигналы, зарегистрированные при образовании воронки</a:t>
            </a:r>
            <a:endParaRPr lang="ru-RU" altLang="ru-RU" sz="1800" b="1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738"/>
            <a:ext cx="9144000" cy="1092262"/>
          </a:xfrm>
          <a:prstGeom prst="rect">
            <a:avLst/>
          </a:prstGeom>
        </p:spPr>
      </p:pic>
      <p:pic>
        <p:nvPicPr>
          <p:cNvPr id="5" name="Рисунок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" r="533" b="4651"/>
          <a:stretch/>
        </p:blipFill>
        <p:spPr bwMode="auto">
          <a:xfrm>
            <a:off x="319085" y="1022985"/>
            <a:ext cx="8505825" cy="452748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85717"/>
            <a:ext cx="8824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dirty="0">
                <a:latin typeface="+mj-lt"/>
                <a:cs typeface="Calibri" panose="020F0502020204030204" pitchFamily="34" charset="0"/>
              </a:rPr>
              <a:t>Событие зарегистрировано 2 сейсмическими станциями (</a:t>
            </a:r>
            <a:r>
              <a:rPr lang="ru-RU" altLang="ru-RU" dirty="0" err="1" smtClean="0">
                <a:latin typeface="+mj-lt"/>
                <a:cs typeface="Calibri" panose="020F0502020204030204" pitchFamily="34" charset="0"/>
              </a:rPr>
              <a:t>Сабетта</a:t>
            </a:r>
            <a:endParaRPr lang="ru-RU" altLang="ru-RU" dirty="0" smtClean="0">
              <a:latin typeface="+mj-lt"/>
              <a:cs typeface="Calibri" panose="020F0502020204030204" pitchFamily="34" charset="0"/>
            </a:endParaRPr>
          </a:p>
          <a:p>
            <a:pPr algn="just"/>
            <a:r>
              <a:rPr lang="ru-RU" altLang="ru-RU" dirty="0" smtClean="0">
                <a:latin typeface="+mj-lt"/>
                <a:cs typeface="Calibri" panose="020F0502020204030204" pitchFamily="34" charset="0"/>
              </a:rPr>
              <a:t>и </a:t>
            </a:r>
            <a:r>
              <a:rPr lang="ru-RU" altLang="ru-RU" dirty="0" err="1">
                <a:latin typeface="+mj-lt"/>
                <a:cs typeface="Calibri" panose="020F0502020204030204" pitchFamily="34" charset="0"/>
              </a:rPr>
              <a:t>Бованенково</a:t>
            </a:r>
            <a:r>
              <a:rPr lang="ru-RU" altLang="ru-RU" dirty="0">
                <a:latin typeface="+mj-lt"/>
                <a:cs typeface="Calibri" panose="020F0502020204030204" pitchFamily="34" charset="0"/>
              </a:rPr>
              <a:t>). Результат предварительной локации - 70°24´с.ш. 72°21´в.д.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5321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0011" y="5550471"/>
            <a:ext cx="8978264" cy="493712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ru-RU" altLang="ru-RU" sz="1800" b="1" i="1" dirty="0" smtClean="0">
                <a:solidFill>
                  <a:schemeClr val="tx1"/>
                </a:solidFill>
                <a:latin typeface="+mj-lt"/>
              </a:rPr>
              <a:t>Сравнение локаций</a:t>
            </a:r>
            <a:br>
              <a:rPr lang="ru-RU" altLang="ru-RU" sz="1800" b="1" i="1" dirty="0" smtClean="0">
                <a:solidFill>
                  <a:schemeClr val="tx1"/>
                </a:solidFill>
                <a:latin typeface="+mj-lt"/>
              </a:rPr>
            </a:br>
            <a:r>
              <a:rPr lang="ru-RU" altLang="ru-RU" sz="1800" b="1" i="1" dirty="0" smtClean="0">
                <a:solidFill>
                  <a:schemeClr val="tx1"/>
                </a:solidFill>
                <a:latin typeface="+mj-lt"/>
              </a:rPr>
              <a:t>красный-эпицентр выброса газа,</a:t>
            </a:r>
            <a:br>
              <a:rPr lang="ru-RU" altLang="ru-RU" sz="1800" b="1" i="1" dirty="0" smtClean="0">
                <a:solidFill>
                  <a:schemeClr val="tx1"/>
                </a:solidFill>
                <a:latin typeface="+mj-lt"/>
              </a:rPr>
            </a:br>
            <a:r>
              <a:rPr lang="ru-RU" altLang="ru-RU" sz="1800" b="1" i="1" dirty="0" err="1" smtClean="0">
                <a:solidFill>
                  <a:schemeClr val="tx1"/>
                </a:solidFill>
                <a:latin typeface="+mj-lt"/>
              </a:rPr>
              <a:t>желтый</a:t>
            </a:r>
            <a:r>
              <a:rPr lang="ru-RU" altLang="ru-RU" sz="1800" b="1" i="1" dirty="0" smtClean="0">
                <a:solidFill>
                  <a:schemeClr val="tx1"/>
                </a:solidFill>
                <a:latin typeface="+mj-lt"/>
              </a:rPr>
              <a:t> – координаты по сейсмическим данным</a:t>
            </a:r>
          </a:p>
          <a:p>
            <a:pPr algn="ctr">
              <a:spcBef>
                <a:spcPct val="0"/>
              </a:spcBef>
              <a:buClrTx/>
            </a:pPr>
            <a:r>
              <a:rPr lang="ru-RU" altLang="ru-RU" sz="1800" b="1" i="1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ru-RU" altLang="ru-RU" sz="1800" b="1" i="1" dirty="0" smtClean="0">
                <a:solidFill>
                  <a:schemeClr val="tx1"/>
                </a:solidFill>
                <a:latin typeface="+mj-lt"/>
              </a:rPr>
            </a:br>
            <a:endParaRPr lang="ru-RU" altLang="ru-RU" sz="1800" b="1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85717"/>
            <a:ext cx="90582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altLang="ru-RU" dirty="0">
                <a:latin typeface="+mj-lt"/>
                <a:cs typeface="Calibri" panose="020F0502020204030204" pitchFamily="34" charset="0"/>
              </a:rPr>
              <a:t>Событие зарегистрировано 2 сейсмическими станциями (</a:t>
            </a:r>
            <a:r>
              <a:rPr lang="ru-RU" altLang="ru-RU" dirty="0" err="1" smtClean="0">
                <a:latin typeface="+mj-lt"/>
                <a:cs typeface="Calibri" panose="020F0502020204030204" pitchFamily="34" charset="0"/>
              </a:rPr>
              <a:t>Сабетта</a:t>
            </a:r>
            <a:endParaRPr lang="ru-RU" altLang="ru-RU" dirty="0" smtClean="0">
              <a:latin typeface="+mj-lt"/>
              <a:cs typeface="Calibri" panose="020F0502020204030204" pitchFamily="34" charset="0"/>
            </a:endParaRPr>
          </a:p>
          <a:p>
            <a:pPr algn="just"/>
            <a:r>
              <a:rPr lang="ru-RU" altLang="ru-RU" dirty="0" smtClean="0">
                <a:latin typeface="+mj-lt"/>
                <a:cs typeface="Calibri" panose="020F0502020204030204" pitchFamily="34" charset="0"/>
              </a:rPr>
              <a:t>и </a:t>
            </a:r>
            <a:r>
              <a:rPr lang="ru-RU" altLang="ru-RU" dirty="0" err="1">
                <a:latin typeface="+mj-lt"/>
                <a:cs typeface="Calibri" panose="020F0502020204030204" pitchFamily="34" charset="0"/>
              </a:rPr>
              <a:t>Бованенково</a:t>
            </a:r>
            <a:r>
              <a:rPr lang="ru-RU" altLang="ru-RU" dirty="0">
                <a:latin typeface="+mj-lt"/>
                <a:cs typeface="Calibri" panose="020F0502020204030204" pitchFamily="34" charset="0"/>
              </a:rPr>
              <a:t>). Результат предварительной локации - 70°24´с.ш. 72°21´в.д</a:t>
            </a:r>
            <a:r>
              <a:rPr lang="ru-RU" altLang="ru-RU" dirty="0" smtClean="0">
                <a:latin typeface="+mj-lt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ru-RU" dirty="0" smtClean="0">
                <a:latin typeface="+mj-lt"/>
                <a:cs typeface="Calibri" panose="020F0502020204030204" pitchFamily="34" charset="0"/>
              </a:rPr>
              <a:t>Погрешность около 12 </a:t>
            </a:r>
            <a:r>
              <a:rPr lang="ru-RU" i="1" dirty="0" smtClean="0">
                <a:latin typeface="+mj-lt"/>
                <a:cs typeface="Calibri" panose="020F0502020204030204" pitchFamily="34" charset="0"/>
              </a:rPr>
              <a:t>км</a:t>
            </a:r>
            <a:endParaRPr lang="ru-RU" i="1" dirty="0">
              <a:latin typeface="+mj-lt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3621723" y="2746585"/>
            <a:ext cx="139727" cy="137939"/>
            <a:chOff x="2245" y="1842"/>
            <a:chExt cx="90" cy="90"/>
          </a:xfrm>
        </p:grpSpPr>
        <p:sp>
          <p:nvSpPr>
            <p:cNvPr id="9" name="Line 4"/>
            <p:cNvSpPr>
              <a:spLocks noChangeShapeType="1"/>
            </p:cNvSpPr>
            <p:nvPr/>
          </p:nvSpPr>
          <p:spPr bwMode="auto">
            <a:xfrm flipV="1">
              <a:off x="2245" y="1889"/>
              <a:ext cx="90" cy="2"/>
            </a:xfrm>
            <a:prstGeom prst="line">
              <a:avLst/>
            </a:prstGeom>
            <a:noFill/>
            <a:ln w="1260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 flipV="1">
              <a:off x="2291" y="1841"/>
              <a:ext cx="0" cy="92"/>
            </a:xfrm>
            <a:prstGeom prst="line">
              <a:avLst/>
            </a:prstGeom>
            <a:noFill/>
            <a:ln w="1260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3621723" y="2746585"/>
            <a:ext cx="139727" cy="136407"/>
            <a:chOff x="2245" y="1842"/>
            <a:chExt cx="90" cy="89"/>
          </a:xfrm>
        </p:grpSpPr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2245" y="1889"/>
              <a:ext cx="90" cy="2"/>
            </a:xfrm>
            <a:prstGeom prst="line">
              <a:avLst/>
            </a:prstGeom>
            <a:noFill/>
            <a:ln w="1260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V="1">
              <a:off x="2291" y="1841"/>
              <a:ext cx="0" cy="91"/>
            </a:xfrm>
            <a:prstGeom prst="line">
              <a:avLst/>
            </a:prstGeom>
            <a:noFill/>
            <a:ln w="1260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3693160" y="2744999"/>
            <a:ext cx="139727" cy="136406"/>
            <a:chOff x="2290" y="1841"/>
            <a:chExt cx="90" cy="89"/>
          </a:xfrm>
        </p:grpSpPr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2290" y="1888"/>
              <a:ext cx="90" cy="2"/>
            </a:xfrm>
            <a:prstGeom prst="line">
              <a:avLst/>
            </a:prstGeom>
            <a:noFill/>
            <a:ln w="1260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2336" y="1840"/>
              <a:ext cx="0" cy="91"/>
            </a:xfrm>
            <a:prstGeom prst="line">
              <a:avLst/>
            </a:prstGeom>
            <a:noFill/>
            <a:ln w="12600">
              <a:solidFill>
                <a:srgbClr val="00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7" name="Рисунок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" t="20741" r="49718" b="13009"/>
          <a:stretch/>
        </p:blipFill>
        <p:spPr bwMode="auto">
          <a:xfrm>
            <a:off x="80010" y="1042532"/>
            <a:ext cx="8978265" cy="450793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/>
          <p:cNvSpPr/>
          <p:nvPr/>
        </p:nvSpPr>
        <p:spPr>
          <a:xfrm>
            <a:off x="4965146" y="4653654"/>
            <a:ext cx="177642" cy="1794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772025" y="4833140"/>
            <a:ext cx="193121" cy="190345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4772025" y="2481633"/>
            <a:ext cx="193121" cy="198701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343376" y="2211651"/>
            <a:ext cx="9324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hangingPunct="1">
              <a:defRPr/>
            </a:pPr>
            <a:r>
              <a:rPr lang="ru-RU" altLang="ru-RU" sz="1800" b="1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HRSV</a:t>
            </a:r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1321435" y="4268999"/>
            <a:ext cx="9359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hangingPunct="1">
              <a:defRPr/>
            </a:pPr>
            <a:r>
              <a:rPr lang="ru-RU" altLang="ru-RU" sz="1800" b="1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BVNN</a:t>
            </a: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4571048" y="2198898"/>
            <a:ext cx="869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hangingPunct="1">
              <a:defRPr/>
            </a:pPr>
            <a:r>
              <a:rPr lang="ru-RU" altLang="ru-RU" sz="1800" b="1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SBTT</a:t>
            </a:r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1633774" y="4536094"/>
            <a:ext cx="193121" cy="198701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616504" y="2099547"/>
            <a:ext cx="193121" cy="198701"/>
          </a:xfrm>
          <a:prstGeom prst="triangle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kern="0">
              <a:solidFill>
                <a:prstClr val="white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6529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" y="5550471"/>
            <a:ext cx="9144000" cy="493712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ru-RU" sz="1800" b="1" i="1" dirty="0"/>
              <a:t>События, зарегистрированные сетью Ямала в 2018 </a:t>
            </a:r>
            <a:r>
              <a:rPr lang="ru-RU" sz="1800" b="1" i="1" dirty="0" smtClean="0"/>
              <a:t>г.</a:t>
            </a:r>
            <a:endParaRPr lang="ru-RU" altLang="ru-RU" sz="1800" b="1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738"/>
            <a:ext cx="9144000" cy="10922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" t="1894" r="1479" b="1571"/>
          <a:stretch/>
        </p:blipFill>
        <p:spPr>
          <a:xfrm>
            <a:off x="1420177" y="81667"/>
            <a:ext cx="6112193" cy="5468804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20276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0234" y="5148161"/>
            <a:ext cx="8373711" cy="501593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solidFill>
                  <a:schemeClr val="tx1"/>
                </a:solidFill>
              </a:rPr>
              <a:t>Сейсмические сигналы (по </a:t>
            </a:r>
            <a:r>
              <a:rPr lang="ru-RU" sz="1800" b="1" i="1" dirty="0" err="1">
                <a:solidFill>
                  <a:schemeClr val="tx1"/>
                </a:solidFill>
              </a:rPr>
              <a:t>трем</a:t>
            </a:r>
            <a:r>
              <a:rPr lang="ru-RU" sz="1800" b="1" i="1" dirty="0">
                <a:solidFill>
                  <a:schemeClr val="tx1"/>
                </a:solidFill>
              </a:rPr>
              <a:t> </a:t>
            </a:r>
            <a:r>
              <a:rPr lang="ru-RU" sz="1800" b="1" i="1" dirty="0" err="1">
                <a:solidFill>
                  <a:schemeClr val="tx1"/>
                </a:solidFill>
              </a:rPr>
              <a:t>трехкомпонентным</a:t>
            </a:r>
            <a:r>
              <a:rPr lang="ru-RU" sz="1800" b="1" i="1" dirty="0">
                <a:solidFill>
                  <a:schemeClr val="tx1"/>
                </a:solidFill>
              </a:rPr>
              <a:t> сейсмическим</a:t>
            </a:r>
            <a:br>
              <a:rPr lang="ru-RU" sz="1800" b="1" i="1" dirty="0">
                <a:solidFill>
                  <a:schemeClr val="tx1"/>
                </a:solidFill>
              </a:rPr>
            </a:br>
            <a:r>
              <a:rPr lang="ru-RU" sz="1800" b="1" i="1" dirty="0">
                <a:solidFill>
                  <a:schemeClr val="tx1"/>
                </a:solidFill>
              </a:rPr>
              <a:t>станциям) и определение эпицентра выброса газа на </a:t>
            </a:r>
            <a:r>
              <a:rPr lang="ru-RU" sz="1800" b="1" i="1" dirty="0" smtClean="0">
                <a:solidFill>
                  <a:schemeClr val="tx1"/>
                </a:solidFill>
              </a:rPr>
              <a:t>Ямале</a:t>
            </a:r>
            <a:r>
              <a:rPr lang="en-US" sz="1800" b="1" i="1" dirty="0" smtClean="0">
                <a:solidFill>
                  <a:schemeClr val="tx1"/>
                </a:solidFill>
              </a:rPr>
              <a:t/>
            </a:r>
            <a:br>
              <a:rPr lang="en-US" sz="1800" b="1" i="1" dirty="0" smtClean="0">
                <a:solidFill>
                  <a:schemeClr val="tx1"/>
                </a:solidFill>
              </a:rPr>
            </a:br>
            <a:r>
              <a:rPr lang="ru-RU" sz="1800" b="1" i="1" dirty="0" smtClean="0">
                <a:solidFill>
                  <a:schemeClr val="tx1"/>
                </a:solidFill>
              </a:rPr>
              <a:t>19 </a:t>
            </a:r>
            <a:r>
              <a:rPr lang="ru-RU" sz="1800" b="1" i="1" dirty="0">
                <a:solidFill>
                  <a:schemeClr val="tx1"/>
                </a:solidFill>
              </a:rPr>
              <a:t>марта 2018 г.</a:t>
            </a:r>
            <a:endParaRPr lang="ru-RU" sz="1800" i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9979"/>
            <a:ext cx="9144000" cy="1092262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" y="240030"/>
            <a:ext cx="7863840" cy="4827906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2689149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406193"/>
            <a:ext cx="9082216" cy="819725"/>
          </a:xfrm>
        </p:spPr>
        <p:txBody>
          <a:bodyPr>
            <a:noAutofit/>
          </a:bodyPr>
          <a:lstStyle/>
          <a:p>
            <a:pPr algn="ctr" hangingPunct="0">
              <a:spcBef>
                <a:spcPts val="0"/>
              </a:spcBef>
            </a:pPr>
            <a:r>
              <a:rPr lang="ru-RU" sz="1800" b="1" i="1" dirty="0"/>
              <a:t> </a:t>
            </a:r>
            <a:r>
              <a:rPr lang="ru-RU" sz="1800" b="1" i="1" dirty="0" smtClean="0"/>
              <a:t>Снимок </a:t>
            </a:r>
            <a:r>
              <a:rPr lang="ru-RU" sz="1800" b="1" i="1" dirty="0"/>
              <a:t>со спутника 10 июля 2017 г. </a:t>
            </a:r>
            <a:endParaRPr lang="ru-RU" sz="1400" i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738"/>
            <a:ext cx="9144000" cy="10922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r="13890" b="20639"/>
          <a:stretch/>
        </p:blipFill>
        <p:spPr>
          <a:xfrm>
            <a:off x="316513" y="1056384"/>
            <a:ext cx="8510974" cy="4349809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10287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pc="-10" dirty="0">
                <a:ea typeface="Calibri" panose="020F0502020204030204" pitchFamily="34" charset="0"/>
              </a:rPr>
              <a:t>Для поиска воронки с сайта www.sentinel-hub.com были отобраны </a:t>
            </a:r>
            <a:r>
              <a:rPr lang="ru-RU" spc="-10" dirty="0" smtClean="0">
                <a:ea typeface="Calibri" panose="020F0502020204030204" pitchFamily="34" charset="0"/>
              </a:rPr>
              <a:t>КС</a:t>
            </a:r>
            <a:r>
              <a:rPr lang="en-US" spc="-10" dirty="0" smtClean="0">
                <a:ea typeface="Calibri" panose="020F0502020204030204" pitchFamily="34" charset="0"/>
              </a:rPr>
              <a:t/>
            </a:r>
            <a:br>
              <a:rPr lang="en-US" spc="-10" dirty="0" smtClean="0">
                <a:ea typeface="Calibri" panose="020F0502020204030204" pitchFamily="34" charset="0"/>
              </a:rPr>
            </a:br>
            <a:r>
              <a:rPr lang="ru-RU" spc="-10" dirty="0" smtClean="0">
                <a:ea typeface="Calibri" panose="020F0502020204030204" pitchFamily="34" charset="0"/>
              </a:rPr>
              <a:t>с </a:t>
            </a:r>
            <a:r>
              <a:rPr lang="ru-RU" spc="-10" dirty="0">
                <a:ea typeface="Calibri" panose="020F0502020204030204" pitchFamily="34" charset="0"/>
              </a:rPr>
              <a:t>изображением до и после сейсмического </a:t>
            </a:r>
            <a:r>
              <a:rPr lang="ru-RU" spc="-10" dirty="0" smtClean="0">
                <a:ea typeface="Calibri" panose="020F0502020204030204" pitchFamily="34" charset="0"/>
              </a:rPr>
              <a:t>события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769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406193"/>
            <a:ext cx="9082216" cy="819725"/>
          </a:xfrm>
        </p:spPr>
        <p:txBody>
          <a:bodyPr>
            <a:noAutofit/>
          </a:bodyPr>
          <a:lstStyle/>
          <a:p>
            <a:pPr algn="ctr" hangingPunct="0">
              <a:spcBef>
                <a:spcPts val="0"/>
              </a:spcBef>
            </a:pPr>
            <a:r>
              <a:rPr lang="ru-RU" sz="1800" b="1" i="1" dirty="0"/>
              <a:t> </a:t>
            </a:r>
            <a:r>
              <a:rPr lang="ru-RU" sz="1800" b="1" i="1" dirty="0" smtClean="0"/>
              <a:t>Снимок </a:t>
            </a:r>
            <a:r>
              <a:rPr lang="ru-RU" sz="1800" b="1" i="1" dirty="0"/>
              <a:t>со спутника </a:t>
            </a:r>
            <a:r>
              <a:rPr lang="ru-RU" sz="1800" b="1" i="1" dirty="0" smtClean="0"/>
              <a:t>12 октября 2017 г.</a:t>
            </a:r>
            <a:endParaRPr lang="ru-RU" sz="1400" i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738"/>
            <a:ext cx="9144000" cy="1092262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9" t="3285" r="31756" b="37713"/>
          <a:stretch/>
        </p:blipFill>
        <p:spPr bwMode="auto">
          <a:xfrm>
            <a:off x="580613" y="725805"/>
            <a:ext cx="7920990" cy="4680388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2235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8953" y="5629276"/>
            <a:ext cx="7346091" cy="493712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/>
              <a:t>Снимок со спутника 15 июня 2018 г.</a:t>
            </a:r>
            <a:endParaRPr lang="ru-RU" sz="1800" i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9"/>
          <a:stretch/>
        </p:blipFill>
        <p:spPr>
          <a:xfrm>
            <a:off x="898953" y="966132"/>
            <a:ext cx="7259588" cy="4663144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41779" y="361783"/>
            <a:ext cx="7259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dirty="0" smtClean="0"/>
              <a:t>Образование </a:t>
            </a:r>
            <a:r>
              <a:rPr lang="ru-RU" dirty="0"/>
              <a:t>новой воронки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9979"/>
            <a:ext cx="9144000" cy="109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61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738"/>
            <a:ext cx="9144000" cy="10922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4367" y="967573"/>
            <a:ext cx="7835266" cy="3947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/>
              <a:t>Выводы:</a:t>
            </a:r>
          </a:p>
          <a:p>
            <a:pPr indent="457200" algn="just">
              <a:lnSpc>
                <a:spcPct val="103000"/>
              </a:lnSpc>
              <a:spcAft>
                <a:spcPts val="1200"/>
              </a:spcAft>
            </a:pPr>
            <a:r>
              <a:rPr lang="ru-RU" dirty="0" err="1" smtClean="0"/>
              <a:t>Приведенный</a:t>
            </a:r>
            <a:r>
              <a:rPr lang="ru-RU" dirty="0" smtClean="0"/>
              <a:t> </a:t>
            </a:r>
            <a:r>
              <a:rPr lang="ru-RU" dirty="0"/>
              <a:t>выше пример показывает, что при наличии достаточно плотной сети сейсмического мониторинга в Арктической зоне </a:t>
            </a:r>
            <a:r>
              <a:rPr lang="ru-RU" dirty="0" smtClean="0"/>
              <a:t>возможно </a:t>
            </a:r>
            <a:r>
              <a:rPr lang="ru-RU" dirty="0"/>
              <a:t>регистрировать такие опасные явления, как воронки газового выброса сейсмическим </a:t>
            </a:r>
            <a:r>
              <a:rPr lang="ru-RU" dirty="0" smtClean="0"/>
              <a:t>методом.</a:t>
            </a:r>
            <a:endParaRPr lang="ru-RU" dirty="0"/>
          </a:p>
          <a:p>
            <a:pPr indent="457200" algn="just">
              <a:lnSpc>
                <a:spcPct val="103000"/>
              </a:lnSpc>
            </a:pPr>
            <a:r>
              <a:rPr lang="ru-RU" dirty="0"/>
              <a:t>Также сеть сейсмического мониторинга целесообразно дополнить 2–3 станциями инфразвукового </a:t>
            </a:r>
            <a:r>
              <a:rPr lang="ru-RU" dirty="0" smtClean="0"/>
              <a:t>мониторинга,</a:t>
            </a:r>
            <a:br>
              <a:rPr lang="ru-RU" dirty="0" smtClean="0"/>
            </a:br>
            <a:r>
              <a:rPr lang="ru-RU" dirty="0" smtClean="0"/>
              <a:t>т.к</a:t>
            </a:r>
            <a:r>
              <a:rPr lang="ru-RU" dirty="0"/>
              <a:t>. в процессе образования газовых выбросов выделяется большое количество акустической энергии в инфразвуковом диапазоне частот. Совместное </a:t>
            </a:r>
            <a:r>
              <a:rPr lang="ru-RU" dirty="0" err="1"/>
              <a:t>примение</a:t>
            </a:r>
            <a:r>
              <a:rPr lang="ru-RU" dirty="0"/>
              <a:t> сейсмического и инфразвукового мониторинга существенно расширит </a:t>
            </a:r>
            <a:r>
              <a:rPr lang="ru-RU" dirty="0" err="1" smtClean="0"/>
              <a:t>возмож-ности</a:t>
            </a:r>
            <a:r>
              <a:rPr lang="ru-RU" dirty="0" smtClean="0"/>
              <a:t> </a:t>
            </a:r>
            <a:r>
              <a:rPr lang="ru-RU" dirty="0"/>
              <a:t>сети наблюдения в части распознавания природы произошедших </a:t>
            </a:r>
            <a:r>
              <a:rPr lang="ru-RU" dirty="0" smtClean="0"/>
              <a:t>событий.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930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344348"/>
              </p:ext>
            </p:extLst>
          </p:nvPr>
        </p:nvGraphicFramePr>
        <p:xfrm>
          <a:off x="1790666" y="118604"/>
          <a:ext cx="5423728" cy="5516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CorelDRAW" r:id="rId3" imgW="10353193" imgH="10531602" progId="CorelDraw.Graphic.21">
                  <p:embed/>
                </p:oleObj>
              </mc:Choice>
              <mc:Fallback>
                <p:oleObj name="CorelDRAW" r:id="rId3" imgW="10353193" imgH="10531602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0666" y="118604"/>
                        <a:ext cx="5423728" cy="5516386"/>
                      </a:xfrm>
                      <a:prstGeom prst="rect">
                        <a:avLst/>
                      </a:prstGeom>
                      <a:ln w="19050">
                        <a:solidFill>
                          <a:schemeClr val="accent2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738"/>
            <a:ext cx="9144000" cy="1092262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762091" y="5671514"/>
            <a:ext cx="5452303" cy="493712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/>
              <a:t>Планируемая сеть станций</a:t>
            </a:r>
            <a:endParaRPr lang="ru-RU" sz="1800" b="1" i="1" dirty="0"/>
          </a:p>
        </p:txBody>
      </p:sp>
      <p:sp>
        <p:nvSpPr>
          <p:cNvPr id="2" name="Овал 1"/>
          <p:cNvSpPr/>
          <p:nvPr/>
        </p:nvSpPr>
        <p:spPr>
          <a:xfrm>
            <a:off x="5480685" y="234315"/>
            <a:ext cx="160020" cy="1714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0700" y="166151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О. Белый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726180" y="2491511"/>
            <a:ext cx="160020" cy="1714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89327" y="2423347"/>
            <a:ext cx="716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Сеяха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165985" y="5076697"/>
            <a:ext cx="160020" cy="1714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2091" y="4846014"/>
            <a:ext cx="1041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Салехард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646170" y="1674266"/>
            <a:ext cx="160020" cy="171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6473" y="1426397"/>
            <a:ext cx="899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Сабетта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245995" y="1734174"/>
            <a:ext cx="160020" cy="171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0666" y="1464944"/>
            <a:ext cx="1134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Харасавэй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924887" y="2751432"/>
            <a:ext cx="160020" cy="171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26005" y="2822847"/>
            <a:ext cx="1362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Бованенково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871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323" y="2751357"/>
            <a:ext cx="8555355" cy="2497455"/>
          </a:xfrm>
        </p:spPr>
        <p:txBody>
          <a:bodyPr>
            <a:noAutofit/>
          </a:bodyPr>
          <a:lstStyle/>
          <a:p>
            <a:pPr algn="ctr">
              <a:lnSpc>
                <a:spcPct val="103000"/>
              </a:lnSpc>
            </a:pP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317391"/>
            <a:ext cx="9144000" cy="371543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</a:rPr>
              <a:t>Воронка на Ямале. Вид из </a:t>
            </a:r>
            <a:r>
              <a:rPr lang="ru-RU" b="1" i="1" dirty="0" err="1" smtClean="0">
                <a:solidFill>
                  <a:schemeClr val="tx1"/>
                </a:solidFill>
              </a:rPr>
              <a:t>вертолета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8934"/>
            <a:ext cx="9144000" cy="1092262"/>
          </a:xfrm>
          <a:prstGeom prst="rect">
            <a:avLst/>
          </a:prstGeom>
        </p:spPr>
      </p:pic>
      <p:pic>
        <p:nvPicPr>
          <p:cNvPr id="5" name="Picture 2" descr="Картинки по запросу полуостров ямал фот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1865" r="636" b="9718"/>
          <a:stretch/>
        </p:blipFill>
        <p:spPr bwMode="auto">
          <a:xfrm>
            <a:off x="1062990" y="787246"/>
            <a:ext cx="6938010" cy="4530145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7058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/>
              <a:t>Новый вид опасного явления – деструкция </a:t>
            </a:r>
            <a:r>
              <a:rPr lang="ru-RU" sz="2200" dirty="0" err="1"/>
              <a:t>криолитосферы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64879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6"/>
          <a:stretch/>
        </p:blipFill>
        <p:spPr>
          <a:xfrm>
            <a:off x="0" y="800100"/>
            <a:ext cx="9155770" cy="55835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25730"/>
            <a:ext cx="9144000" cy="49025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4000" b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9978"/>
            <a:ext cx="9144000" cy="11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89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3580"/>
            <a:ext cx="9144000" cy="10744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8417" y="5437296"/>
            <a:ext cx="8216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/>
              <a:t>Бованенковская</a:t>
            </a:r>
            <a:r>
              <a:rPr lang="ru-RU" b="1" i="1" dirty="0" smtClean="0"/>
              <a:t> </a:t>
            </a:r>
            <a:r>
              <a:rPr lang="ru-RU" b="1" i="1" dirty="0"/>
              <a:t>воронка в 2014 г. летом (А) и осенью (Б</a:t>
            </a:r>
            <a:r>
              <a:rPr lang="ru-RU" b="1" i="1" dirty="0" smtClean="0"/>
              <a:t>)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sz="1400" b="1" dirty="0"/>
              <a:t>Фото В. Богоявленского</a:t>
            </a:r>
            <a:endParaRPr lang="ru-RU" sz="14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2" y="1518428"/>
            <a:ext cx="4322826" cy="3905633"/>
          </a:xfr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43" y="1518428"/>
            <a:ext cx="4002138" cy="3904525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0" y="68383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/>
              <a:t>В июле 2014 г. </a:t>
            </a:r>
            <a:r>
              <a:rPr lang="ru-RU" dirty="0" smtClean="0"/>
              <a:t>в </a:t>
            </a:r>
            <a:r>
              <a:rPr lang="ru-RU" dirty="0"/>
              <a:t>30 </a:t>
            </a:r>
            <a:r>
              <a:rPr lang="ru-RU" i="1" dirty="0"/>
              <a:t>км</a:t>
            </a:r>
            <a:r>
              <a:rPr lang="ru-RU" dirty="0"/>
              <a:t> южнее </a:t>
            </a:r>
            <a:r>
              <a:rPr lang="ru-RU" dirty="0" err="1" smtClean="0"/>
              <a:t>Бованенковского</a:t>
            </a:r>
            <a:r>
              <a:rPr lang="ru-RU" dirty="0" smtClean="0"/>
              <a:t> </a:t>
            </a:r>
            <a:r>
              <a:rPr lang="ru-RU" dirty="0"/>
              <a:t>нефтегазоконденсатного месторождения и менее чем в 5 </a:t>
            </a:r>
            <a:r>
              <a:rPr lang="ru-RU" i="1" dirty="0"/>
              <a:t>км </a:t>
            </a:r>
            <a:r>
              <a:rPr lang="ru-RU" dirty="0"/>
              <a:t>от магистрального газопровода </a:t>
            </a:r>
            <a:r>
              <a:rPr lang="ru-RU" dirty="0" err="1"/>
              <a:t>Бованенково</a:t>
            </a:r>
            <a:r>
              <a:rPr lang="ru-RU" dirty="0"/>
              <a:t>–Ухта </a:t>
            </a:r>
            <a:r>
              <a:rPr lang="ru-RU" dirty="0" smtClean="0"/>
              <a:t>был обнаружен кратер</a:t>
            </a:r>
            <a:r>
              <a:rPr lang="ru-RU" dirty="0"/>
              <a:t>.</a:t>
            </a:r>
            <a:r>
              <a:rPr lang="ru-RU" dirty="0" smtClean="0"/>
              <a:t> Диаметр </a:t>
            </a:r>
            <a:r>
              <a:rPr lang="ru-RU" dirty="0"/>
              <a:t>составлял около 37 </a:t>
            </a:r>
            <a:r>
              <a:rPr lang="ru-RU" i="1" dirty="0"/>
              <a:t>м</a:t>
            </a:r>
            <a:r>
              <a:rPr lang="ru-RU" dirty="0"/>
              <a:t>, </a:t>
            </a:r>
            <a:r>
              <a:rPr lang="ru-RU" dirty="0" smtClean="0"/>
              <a:t>кратер </a:t>
            </a:r>
            <a:r>
              <a:rPr lang="ru-RU" dirty="0"/>
              <a:t>– не больше 25</a:t>
            </a:r>
            <a:r>
              <a:rPr lang="ru-RU" i="1" dirty="0"/>
              <a:t> м</a:t>
            </a:r>
            <a:r>
              <a:rPr lang="ru-RU" dirty="0"/>
              <a:t>, глубина от края бруствера до воды </a:t>
            </a:r>
            <a:r>
              <a:rPr lang="ru-RU" dirty="0" smtClean="0"/>
              <a:t>достигала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35 </a:t>
            </a:r>
            <a:r>
              <a:rPr lang="ru-RU" i="1" dirty="0"/>
              <a:t>м</a:t>
            </a:r>
            <a:r>
              <a:rPr lang="ru-RU" dirty="0"/>
              <a:t>, а до дна ~ </a:t>
            </a:r>
            <a:r>
              <a:rPr lang="ru-RU" dirty="0" smtClean="0"/>
              <a:t>42</a:t>
            </a:r>
            <a:r>
              <a:rPr lang="en-US" dirty="0" smtClean="0"/>
              <a:t> </a:t>
            </a:r>
            <a:r>
              <a:rPr lang="ru-RU" i="1" dirty="0" smtClean="0"/>
              <a:t>м </a:t>
            </a:r>
            <a:endParaRPr lang="ru-RU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8417" y="1505193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49354" y="1518428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1356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>
            <a:fillRect/>
          </a:stretch>
        </p:blipFill>
        <p:spPr>
          <a:xfrm>
            <a:off x="1176572" y="1225760"/>
            <a:ext cx="6591985" cy="3854970"/>
          </a:xfr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76571" y="5080730"/>
            <a:ext cx="6591985" cy="49371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800" b="1" i="1" dirty="0">
                <a:solidFill>
                  <a:schemeClr val="tx1"/>
                </a:solidFill>
              </a:rPr>
              <a:t>Расположение </a:t>
            </a:r>
            <a:r>
              <a:rPr lang="ru-RU" sz="1800" b="1" i="1" dirty="0" smtClean="0">
                <a:solidFill>
                  <a:schemeClr val="tx1"/>
                </a:solidFill>
              </a:rPr>
              <a:t>воронок</a:t>
            </a:r>
            <a:endParaRPr lang="ru-RU" sz="1800" b="1" i="1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sz="1400" b="1" i="1" dirty="0" smtClean="0">
                <a:solidFill>
                  <a:schemeClr val="tx1"/>
                </a:solidFill>
              </a:rPr>
              <a:t>(карта построена по данным Богоявленского В.И.)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9979"/>
            <a:ext cx="9144000" cy="10922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30860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>
                <a:ea typeface="Calibri" panose="020F0502020204030204" pitchFamily="34" charset="0"/>
              </a:rPr>
              <a:t>Через несколько дней появилась информация об обнаружении </a:t>
            </a:r>
            <a:r>
              <a:rPr lang="ru-RU" dirty="0" err="1">
                <a:ea typeface="Calibri" panose="020F0502020204030204" pitchFamily="34" charset="0"/>
              </a:rPr>
              <a:t>еще</a:t>
            </a:r>
            <a:r>
              <a:rPr lang="ru-RU" dirty="0">
                <a:ea typeface="Calibri" panose="020F0502020204030204" pitchFamily="34" charset="0"/>
              </a:rPr>
              <a:t> двух воронок несколько меньшего </a:t>
            </a:r>
            <a:r>
              <a:rPr lang="ru-RU" dirty="0" smtClean="0">
                <a:ea typeface="Calibri" panose="020F0502020204030204" pitchFamily="34" charset="0"/>
              </a:rPr>
              <a:t>размера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22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323" y="2751357"/>
            <a:ext cx="8555355" cy="2497455"/>
          </a:xfrm>
        </p:spPr>
        <p:txBody>
          <a:bodyPr>
            <a:noAutofit/>
          </a:bodyPr>
          <a:lstStyle/>
          <a:p>
            <a:pPr algn="ctr">
              <a:lnSpc>
                <a:spcPct val="103000"/>
              </a:lnSpc>
            </a:pP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927834"/>
            <a:ext cx="9144000" cy="371543"/>
          </a:xfrm>
        </p:spPr>
        <p:txBody>
          <a:bodyPr>
            <a:noAutofit/>
          </a:bodyPr>
          <a:lstStyle/>
          <a:p>
            <a:pPr algn="ctr"/>
            <a:endParaRPr lang="ru-RU" b="1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246"/>
            <a:ext cx="9144000" cy="10922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0116" y="1137762"/>
            <a:ext cx="70408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a typeface="Calibri" panose="020F0502020204030204" pitchFamily="34" charset="0"/>
              </a:rPr>
              <a:t>КС различного пространственного разрешения применяются для решения следующих задач: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– определение временного интервала образования исследуемых воронок;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– получение ландшафтных и геоморфологических характеристик участков их расположения;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Calibri" panose="020F0502020204030204" pitchFamily="34" charset="0"/>
              </a:rPr>
              <a:t>– количественная и качественная оценка изменений в рельефе, связанных с образованием воронок; </a:t>
            </a:r>
          </a:p>
          <a:p>
            <a:pPr>
              <a:lnSpc>
                <a:spcPct val="150000"/>
              </a:lnSpc>
            </a:pPr>
            <a:r>
              <a:rPr lang="ru-RU" dirty="0">
                <a:ea typeface="Calibri" panose="020F0502020204030204" pitchFamily="34" charset="0"/>
              </a:rPr>
              <a:t>– выявление динамики эволюции образовавшихся </a:t>
            </a:r>
            <a:r>
              <a:rPr lang="ru-RU" dirty="0" smtClean="0">
                <a:ea typeface="Calibri" panose="020F0502020204030204" pitchFamily="34" charset="0"/>
              </a:rPr>
              <a:t>воронок.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016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323" y="2751357"/>
            <a:ext cx="8555355" cy="2497455"/>
          </a:xfrm>
        </p:spPr>
        <p:txBody>
          <a:bodyPr>
            <a:noAutofit/>
          </a:bodyPr>
          <a:lstStyle/>
          <a:p>
            <a:pPr algn="ctr">
              <a:lnSpc>
                <a:spcPct val="103000"/>
              </a:lnSpc>
            </a:pP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430524"/>
            <a:ext cx="9144000" cy="371543"/>
          </a:xfrm>
        </p:spPr>
        <p:txBody>
          <a:bodyPr>
            <a:noAutofit/>
          </a:bodyPr>
          <a:lstStyle/>
          <a:p>
            <a:pPr algn="ctr"/>
            <a:r>
              <a:rPr lang="ru-RU" b="1" i="1" dirty="0">
                <a:solidFill>
                  <a:schemeClr val="tx1"/>
                </a:solidFill>
              </a:rPr>
              <a:t>Мониторинг состояния объекта С17 по </a:t>
            </a:r>
            <a:r>
              <a:rPr lang="ru-RU" b="1" i="1" dirty="0" err="1">
                <a:solidFill>
                  <a:schemeClr val="tx1"/>
                </a:solidFill>
              </a:rPr>
              <a:t>космоснимкам</a:t>
            </a:r>
            <a:r>
              <a:rPr lang="ru-RU" b="1" i="1" dirty="0">
                <a:solidFill>
                  <a:schemeClr val="tx1"/>
                </a:solidFill>
              </a:rPr>
              <a:t> со спутников Sentinel-2A и Sentinel-2B в </a:t>
            </a:r>
            <a:r>
              <a:rPr lang="ru-RU" b="1" i="1" dirty="0" smtClean="0">
                <a:solidFill>
                  <a:schemeClr val="tx1"/>
                </a:solidFill>
              </a:rPr>
              <a:t>2019—2021 </a:t>
            </a:r>
            <a:r>
              <a:rPr lang="ru-RU" b="1" i="1" dirty="0" err="1" smtClean="0">
                <a:solidFill>
                  <a:schemeClr val="tx1"/>
                </a:solidFill>
              </a:rPr>
              <a:t>гг</a:t>
            </a:r>
            <a:r>
              <a:rPr lang="en-US" b="1" i="1" dirty="0" smtClean="0">
                <a:solidFill>
                  <a:schemeClr val="tx1"/>
                </a:solidFill>
              </a:rPr>
              <a:t>.</a:t>
            </a:r>
            <a:r>
              <a:rPr lang="ru-RU" b="1" i="1" dirty="0">
                <a:solidFill>
                  <a:schemeClr val="tx1"/>
                </a:solidFill>
              </a:rPr>
              <a:t/>
            </a:r>
            <a:br>
              <a:rPr lang="ru-RU" b="1" i="1" dirty="0">
                <a:solidFill>
                  <a:schemeClr val="tx1"/>
                </a:solidFill>
              </a:rPr>
            </a:br>
            <a:r>
              <a:rPr lang="ru-RU" sz="1400" b="1" i="1" dirty="0" smtClean="0">
                <a:solidFill>
                  <a:schemeClr val="tx1"/>
                </a:solidFill>
              </a:rPr>
              <a:t>(В.И. </a:t>
            </a:r>
            <a:r>
              <a:rPr lang="ru-RU" sz="1400" b="1" i="1" dirty="0" err="1" smtClean="0">
                <a:solidFill>
                  <a:schemeClr val="tx1"/>
                </a:solidFill>
              </a:rPr>
              <a:t>Богоявленский..Катастрофический</a:t>
            </a:r>
            <a:r>
              <a:rPr lang="ru-RU" sz="1400" b="1" i="1" dirty="0" smtClean="0">
                <a:solidFill>
                  <a:schemeClr val="tx1"/>
                </a:solidFill>
              </a:rPr>
              <a:t> выброс газа в 2020 г…)</a:t>
            </a:r>
            <a:endParaRPr lang="ru-RU" sz="1400" b="1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60720"/>
            <a:ext cx="9144000" cy="10724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37733"/>
            <a:ext cx="9143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645" y="65692"/>
            <a:ext cx="5463540" cy="5428109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108835" y="3148965"/>
            <a:ext cx="994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11,5 </a:t>
            </a:r>
            <a:r>
              <a:rPr lang="ru-RU" sz="1600" b="1" i="1" dirty="0" smtClean="0"/>
              <a:t>м</a:t>
            </a:r>
            <a:endParaRPr lang="ru-RU" sz="16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109335" y="3148965"/>
            <a:ext cx="668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23 </a:t>
            </a:r>
            <a:r>
              <a:rPr lang="ru-RU" sz="1600" b="1" i="1" dirty="0" smtClean="0"/>
              <a:t>м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719705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248812"/>
            <a:ext cx="9144000" cy="371543"/>
          </a:xfrm>
        </p:spPr>
        <p:txBody>
          <a:bodyPr>
            <a:noAutofit/>
          </a:bodyPr>
          <a:lstStyle/>
          <a:p>
            <a:pPr algn="ctr"/>
            <a:r>
              <a:rPr lang="ru-RU" altLang="ru-RU" b="1" i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Газовые месторождения</a:t>
            </a:r>
            <a:br>
              <a:rPr lang="ru-RU" altLang="ru-RU" b="1" i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1600" dirty="0"/>
              <a:t>Проектный уровень добычи газа на </a:t>
            </a:r>
            <a:r>
              <a:rPr lang="ru-RU" sz="1600" dirty="0" err="1"/>
              <a:t>Бованенковском</a:t>
            </a:r>
            <a:r>
              <a:rPr lang="ru-RU" sz="1600" dirty="0"/>
              <a:t> месторождении —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115</a:t>
            </a:r>
            <a:r>
              <a:rPr lang="ru-RU" sz="1600" dirty="0"/>
              <a:t> </a:t>
            </a:r>
            <a:r>
              <a:rPr lang="ru-RU" sz="1600" i="1" dirty="0"/>
              <a:t>млрд куб. м </a:t>
            </a:r>
            <a:r>
              <a:rPr lang="ru-RU" sz="1600" dirty="0"/>
              <a:t>в год. Добыча газа — до 2128 г.</a:t>
            </a:r>
          </a:p>
          <a:p>
            <a:pPr algn="ctr"/>
            <a:r>
              <a:rPr lang="ru-RU" altLang="ru-RU" b="1" i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altLang="ru-RU" b="1" i="1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endParaRPr lang="ru-RU" b="1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5738"/>
            <a:ext cx="9144000" cy="10922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0"/>
          <a:stretch/>
        </p:blipFill>
        <p:spPr>
          <a:xfrm>
            <a:off x="1891664" y="1163624"/>
            <a:ext cx="4897755" cy="4121894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85725" y="0"/>
            <a:ext cx="9058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 smtClean="0"/>
              <a:t>Появление </a:t>
            </a:r>
            <a:r>
              <a:rPr lang="ru-RU" dirty="0"/>
              <a:t>воронок в Арктике носит систематический характер и представляет несомненную угрозу жизнедеятельности человека, поэтому возможность быстрого выявления образования новых воронок </a:t>
            </a:r>
            <a:r>
              <a:rPr lang="ru-RU" dirty="0" smtClean="0"/>
              <a:t>несомненно важна.</a:t>
            </a:r>
          </a:p>
        </p:txBody>
      </p:sp>
    </p:spTree>
    <p:extLst>
      <p:ext uri="{BB962C8B-B14F-4D97-AF65-F5344CB8AC3E}">
        <p14:creationId xmlns:p14="http://schemas.microsoft.com/office/powerpoint/2010/main" val="1409341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0946" y="5030210"/>
            <a:ext cx="8345724" cy="493712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>
                <a:cs typeface="Times New Roman" panose="02020603050405020304" pitchFamily="18" charset="0"/>
              </a:rPr>
              <a:t>Схема расположения станций сети</a:t>
            </a:r>
            <a:endParaRPr lang="ru-RU" sz="1800" b="1" i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9979"/>
            <a:ext cx="9144000" cy="10922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6" y="747389"/>
            <a:ext cx="8345724" cy="4282821"/>
          </a:xfrm>
          <a:prstGeom prst="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 rot="19349866">
            <a:off x="5059499" y="1839370"/>
            <a:ext cx="2544763" cy="1706562"/>
          </a:xfrm>
          <a:prstGeom prst="roundRect">
            <a:avLst/>
          </a:prstGeom>
          <a:solidFill>
            <a:srgbClr val="FF0000">
              <a:alpha val="3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22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>
            <a:grpSpLocks/>
          </p:cNvGrpSpPr>
          <p:nvPr/>
        </p:nvGrpSpPr>
        <p:grpSpPr bwMode="auto">
          <a:xfrm>
            <a:off x="3407290" y="89245"/>
            <a:ext cx="5620394" cy="5278093"/>
            <a:chOff x="5398598" y="851025"/>
            <a:chExt cx="6637001" cy="5459239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5398598" y="851025"/>
              <a:ext cx="6637001" cy="5459239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7" name="TextBox 17"/>
            <p:cNvSpPr txBox="1">
              <a:spLocks noChangeArrowheads="1"/>
            </p:cNvSpPr>
            <p:nvPr/>
          </p:nvSpPr>
          <p:spPr bwMode="auto">
            <a:xfrm>
              <a:off x="5879830" y="5355187"/>
              <a:ext cx="5703885" cy="83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Устанавливается в </a:t>
              </a:r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термоящик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поверхности</a:t>
              </a:r>
            </a:p>
          </p:txBody>
        </p:sp>
      </p:grpSp>
      <p:grpSp>
        <p:nvGrpSpPr>
          <p:cNvPr id="22" name="Группа 21"/>
          <p:cNvGrpSpPr>
            <a:grpSpLocks/>
          </p:cNvGrpSpPr>
          <p:nvPr/>
        </p:nvGrpSpPr>
        <p:grpSpPr bwMode="auto">
          <a:xfrm>
            <a:off x="78741" y="76545"/>
            <a:ext cx="3171754" cy="5290793"/>
            <a:chOff x="443620" y="851026"/>
            <a:chExt cx="4707802" cy="5459324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43620" y="851026"/>
              <a:ext cx="4707802" cy="5459324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TextBox 16"/>
            <p:cNvSpPr txBox="1">
              <a:spLocks noChangeArrowheads="1"/>
            </p:cNvSpPr>
            <p:nvPr/>
          </p:nvSpPr>
          <p:spPr bwMode="auto">
            <a:xfrm>
              <a:off x="821388" y="5357551"/>
              <a:ext cx="3832325" cy="830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ru-RU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Устанавливается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 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скважину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9979"/>
            <a:ext cx="9144000" cy="1092262"/>
          </a:xfrm>
          <a:prstGeom prst="rect">
            <a:avLst/>
          </a:prstGeom>
        </p:spPr>
      </p:pic>
      <p:pic>
        <p:nvPicPr>
          <p:cNvPr id="5" name="Picture 2" descr="https://bast.ru/media/bastion/photos/shop/66/360x270/skat-1200-t-1220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1" r="-871" b="11356"/>
          <a:stretch>
            <a:fillRect/>
          </a:stretch>
        </p:blipFill>
        <p:spPr bwMode="auto">
          <a:xfrm>
            <a:off x="3661293" y="1997347"/>
            <a:ext cx="2005984" cy="118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12В аккумулятор Prosolar OPzV12 60, 60 А*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3" t="20432" r="7048" b="20316"/>
          <a:stretch>
            <a:fillRect/>
          </a:stretch>
        </p:blipFill>
        <p:spPr bwMode="auto">
          <a:xfrm>
            <a:off x="6574032" y="1651736"/>
            <a:ext cx="2111868" cy="153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www.radiofid.ru/upload/iblock/f3e/%D0%A0%D0%BE%D1%83%D1%82%D0%B5%D1%80%20iRZ%20RUH2b%20HSUPA%20HSDPA%20UMTS%20EDGE%20GPRS%20%203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21764" r="3220" b="23256"/>
          <a:stretch>
            <a:fillRect/>
          </a:stretch>
        </p:blipFill>
        <p:spPr bwMode="auto">
          <a:xfrm>
            <a:off x="7075529" y="558521"/>
            <a:ext cx="1108876" cy="69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www.nanometrics.ca/ckfinder/userfiles/images/Centau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77" y="249150"/>
            <a:ext cx="1342752" cy="110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201317" y="3159571"/>
            <a:ext cx="295830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Преобразователь напряжения</a:t>
            </a:r>
          </a:p>
          <a:p>
            <a:pPr algn="ctr" eaLnBrk="1" hangingPunct="1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контроллер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заряда СКАТ 1200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6535016" y="1192225"/>
            <a:ext cx="2189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Роутер </a:t>
            </a:r>
            <a:r>
              <a:rPr lang="arn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iRZ RUH2b</a:t>
            </a: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3800002" y="1210341"/>
            <a:ext cx="21945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Centaur</a:t>
            </a:r>
            <a:endParaRPr lang="arn-C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96212" y="3159571"/>
            <a:ext cx="3111392" cy="68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Велосиметр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TRILLIUM  Compact 120 s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 t="323" r="14452" b="761"/>
          <a:stretch>
            <a:fillRect/>
          </a:stretch>
        </p:blipFill>
        <p:spPr bwMode="auto">
          <a:xfrm>
            <a:off x="235535" y="463476"/>
            <a:ext cx="2618018" cy="276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6300206" y="3159571"/>
            <a:ext cx="27050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Аккумулятор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гелевый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OPZ V12-60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6212" y="5398059"/>
            <a:ext cx="8931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Используемое оборудование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02028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7644</TotalTime>
  <Words>368</Words>
  <Application>Microsoft Office PowerPoint</Application>
  <PresentationFormat>Экран (4:3)</PresentationFormat>
  <Paragraphs>65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Times New Roman</vt:lpstr>
      <vt:lpstr>Wingdings 3</vt:lpstr>
      <vt:lpstr>Легкий дым</vt:lpstr>
      <vt:lpstr>CorelDRAW 2019 Graphic</vt:lpstr>
      <vt:lpstr>ОЦЕНКА ВОЗМОЖНОСТИ РЕГИСТРАЦИИ ОБРАЗОВАНИЯ ВОРОНОК ГАЗОВОГО ВЫБРОСА СЕЙСМОЛОГИЧЕСКИМ МЕТОДОМ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GS RAS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sasha</dc:creator>
  <cp:lastModifiedBy>sasha</cp:lastModifiedBy>
  <cp:revision>71</cp:revision>
  <cp:lastPrinted>2023-03-15T14:05:06Z</cp:lastPrinted>
  <dcterms:created xsi:type="dcterms:W3CDTF">2022-12-15T07:19:35Z</dcterms:created>
  <dcterms:modified xsi:type="dcterms:W3CDTF">2023-03-17T13:37:56Z</dcterms:modified>
</cp:coreProperties>
</file>