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0" r:id="rId2"/>
    <p:sldId id="325" r:id="rId3"/>
    <p:sldId id="304" r:id="rId4"/>
    <p:sldId id="314" r:id="rId5"/>
    <p:sldId id="302" r:id="rId6"/>
    <p:sldId id="316" r:id="rId7"/>
    <p:sldId id="319" r:id="rId8"/>
    <p:sldId id="317" r:id="rId9"/>
    <p:sldId id="327" r:id="rId10"/>
    <p:sldId id="322" r:id="rId11"/>
    <p:sldId id="323" r:id="rId12"/>
    <p:sldId id="328" r:id="rId13"/>
    <p:sldId id="306" r:id="rId14"/>
    <p:sldId id="309" r:id="rId15"/>
    <p:sldId id="307" r:id="rId16"/>
    <p:sldId id="310" r:id="rId17"/>
    <p:sldId id="308" r:id="rId18"/>
    <p:sldId id="324" r:id="rId19"/>
    <p:sldId id="329" r:id="rId20"/>
    <p:sldId id="305" r:id="rId21"/>
    <p:sldId id="311" r:id="rId22"/>
    <p:sldId id="312" r:id="rId23"/>
    <p:sldId id="330" r:id="rId24"/>
    <p:sldId id="313" r:id="rId25"/>
    <p:sldId id="301" r:id="rId26"/>
    <p:sldId id="33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F4"/>
    <a:srgbClr val="CBD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7320" autoAdjust="0"/>
  </p:normalViewPr>
  <p:slideViewPr>
    <p:cSldViewPr snapToGrid="0">
      <p:cViewPr>
        <p:scale>
          <a:sx n="66" d="100"/>
          <a:sy n="66" d="100"/>
        </p:scale>
        <p:origin x="9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84DD2-358C-445A-AA3B-CB431B4C776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A18EC-7493-4FA3-BEB6-EE726BD51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Чилийское побережье является одним из самых сейсмически и тектонически активных регионов Земли. Сейсмическая активность вызвана погружением молодой океанической плиты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Наска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под активную континентальную окраину Южноамериканской плиты.</a:t>
                </a:r>
              </a:p>
              <a:p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Катастрофические сейсмические события наносят большой социальный, экономический и экологический ущерб. Сильнейшие землетрясения (с магнитудами 𝑀𝑤&gt;8), как правило, происходят в зонах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субдукции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Вместе с тем, эти регионы в ряде случаев являются густонаселёнными или имеют большое стратегическое значение. Поэтому крайне важно оценивать сейсмическую опасность в этих регионах. Для получения таких оценок и развития методов прогноза землетрясений необходимо детально изучать процессы накопления и высвобождения упругих напряжений во время сильнейших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субдукционных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землетрясений.</a:t>
                </a:r>
              </a:p>
              <a:p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предыдущем десятилетии наблюдается сейсмическая активизация в центральной и северной частях Чили. В этот период в пределах Чилийской зоны субдукции произошло три сильных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цунамигенных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землетрясений с магнитудами, превышающими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200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Mw</m:t>
                    </m:r>
                    <m:r>
                      <a:rPr lang="ru-RU" sz="1200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&gt;8</m:t>
                    </m:r>
                  </m:oMath>
                </a14:m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Данные</a:t>
                </a: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землетрясения имеют схожий механизм – пологий надвиг, произошли в короткий интервал времени, имеют высокую магнитуду.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Чилийское побережье является одним из самых сейсмически и тектонически активных регионов Земли. Сейсмическая активность вызвана погружением молодой океанической плиты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Наска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под активную континентальную окраину Южноамериканской плиты.</a:t>
                </a:r>
              </a:p>
              <a:p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предыдущем десятилетии наблюдается сейсмическая активизация в центральной и северной частях Чили. В этот период в пределах Чилийской зоны субдукции произошло три сильных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цунамигенных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землетрясений с магнитудами, превышающими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Mw&gt;8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ru-RU" sz="1200" b="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Изучение </a:t>
                </a:r>
                <a:r>
                  <a:rPr lang="ru-RU" sz="1200" b="0" dirty="0" err="1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предсейсмических</a:t>
                </a:r>
                <a:r>
                  <a:rPr lang="ru-RU" sz="1200" b="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1200" b="0" dirty="0" err="1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косейсмических</a:t>
                </a:r>
                <a:r>
                  <a:rPr lang="ru-RU" sz="1200" b="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деформаций этих землетрясений проводится</a:t>
                </a:r>
                <a:r>
                  <a:rPr lang="ru-RU" sz="1200" b="0" baseline="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данной работе.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3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0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Очаговые зоны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мелкофокусных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субдукционных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землетрясений находятся в зоне, где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слэб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субдуцирующей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плиты претерпевает изгиб. Зона механического контакта плит представляет собой поверхность с переменным наклоном по направлению падения и простирания. Поэтому для более точной аппроксимации очаговой зоны набором конечных элементов в данной работе построены поперечные профили зоны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Беньофа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основе полиномиальной регрессии второго порядка.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построенным профилям видно значительное изменение угла наклона зоны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субдукции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направлению падения, в особенности, в районе очаговой зоны землетрясения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(а). Также можно наблюдать изменения угла наклона по простиранию зоны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субдукции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на юге (область, в которой произошло землетрясение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Ильяпель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(в)) наклон более пологий по сравнению с наклоном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сейсмофокальной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зоны на севере (область, в которой произошло землетрясение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Икике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(б)). Различие углов наклона указывает на необходимость использования различных углов наклона для конечных элементов.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3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регрессионного анализа оценены скорости за годовые интервалы трёхлетнего периода перед землетрясением.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Полученные скорости движения ГНСС-станций и вектор скорости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субдукции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сонаправлены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поскольку происходит сжатие края континентальной плиты и накопление упругих напряжений, которые впоследствии высвобождаются в ходе землетрясения.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землетрясения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результаты представлены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слайде.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Максимальные скорости смещения станций достигают 38 мм/год за 3 года до события и 41 мм/год за год.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82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полученных вариаций скоростей смещения ГНСС-станций в области моделирования для землетрясения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сделать следующие выводы: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За 2 года до землетрясения наблюдается замедление движения станций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За год до землетрясения происходит ускорение движения станций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82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Икике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Наиболее высокие скорости наблюдаются на станциях, расположенных южнее очага будущего землетрясения. Они достигают 37 мм/год, с увеличением скорости до 49 мм/год за два года до события.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3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Самые значительные изменения скоростей начались чуть более, чем за год до землетрясения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год до землетрясения происходит замедление движения станций вблизи очага землетрясения.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44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Ильяпель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отличие от двух других рассматриваемых землетрясений, на юге рассматриваемой области расположены станции, вектора скоростей которых, направленны на северо-запад, а не на восток. Данное явление объясняется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постсейсмическим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процессом, сопровождающим землетрясение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(которое произошло за 5 лет до землетрясения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Ильяпель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При этом скорости уменьшаются с течением времени, что говорит о затухании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постсейсмического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процесса. Скорости смещения станций вблизи очага землетрясения за 3 года до землетрясения достигают 25 мм/год, за 1 год до землетрясения скорости увеличиваются до 30 мм/год.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51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трёх лет до землетрясения наблюдается ускорение смещения станций. При этом направление ускорения хаотично, что может быть объяснено протеканием в южной части рассматриваемой области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постсейсмических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процессов, связанных с землетрясением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5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предсейсмической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стадии цикла трёх изучаемых землетрясений показал, что наблюдается общее сходство протекания этой фазы во всех трёх случаях, поскольку накопление напряжений управляется единым для всех событий процессом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субдукции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Вместе с тем, выявлен ряд существенных различий. Эти различия могут быть обусловлены уникальными геологическими характеристиками каждой из рассмотренных областей, а также наличием в Чилийской зоне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субдукции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структурных неоднородностей, которые могут влиять на особенности протекания и характеристики геодинамических процессов.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78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расчётов мгновенные смещений на станциях во время землетрясения (рассчитанных по данным 10-дневных интервалов до землетрясения и после него) и распределение сейсмической подвижки для землетрясения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приведены на слайде.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Поверхностные смещения ГНСС-станций во время землетрясений были направлены в сторону эпицентра.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землетрясения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максимальные значения подвижки соответствуют станциям, близко расположенным к эпицентру и достигают 4,7 м. Минимальные смещения на удалённых станциях составили порядка 30 мм.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полученной модели распределения подвижки в очаге, максимальное значение подвижки достигает 12 м. В пределах всей очаговой зоны произошли значительные смещения. Максимальная подвижка локализуется в двух зонах к северо-северо-востоку от эпицентра землетрясения.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8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три сильнейших землетрясения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Икике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Ильяпель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2015) являются объектами данного исследованья. Цель работы: изучение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предсейсмических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косейсмических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деформаций этих землетрясений.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базовых современных методов исследования быстрых и медленных геодинамических процессов являются спутниковые геодезические наблюдения.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достижения поставленной цели было необходимо: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произвести выборку и обработку геодезических данных,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реализовать подход, позволяющий выделить смещения пунктов ГНСС-наблюдений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произвести численное моделирование распределённой сейсмической подвижки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провести сравнительный анализ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предсейсмических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косейсмических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деформаций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69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Максимальные значения подвижки были зарегистрированы на станциях, расположенных близко к эпицентру, и достигли 85 см. Величины минимальных смещений на станциях, удалённых от очага, не достигли 1 мм.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построенной модели распределения подвижки в очаге, максимальное значение подвижки достигает 6 м (рисунок 20б). Сейсмическая подвижка локализуется в северной части очаговой зоны. Отсутствие подвижки в южной зоне может свидетельствовать об асейсмическом крипе в данной области.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55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Максимальные значения подвижки соответствуют станциям, расположенным близко к эпицентру, и достигают 1,5 м, минимальные смещения, зарегистрированные на удалённых станциях, составляют 2 мм.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полученной модели распределения подвижки в очаге, максимальное значение подвижки достигает 6 м (б). Максимальная сейсмическая подвижка локализуется в центральной части очаговой зоны. Вся очаговая зона землетрясения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Ильяпель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оказалась затронута заметными смещениями, однако в северной части их величины меньше, чем в южной.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Изучаемые землетрясения имеют магнитуды 𝑀𝑤&gt;8, но сейсмическая подвижка в очаговой зоне самого сильного землетрясения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2 раза превышает подвижки чуть более слабых землетрясений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Икике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Ильяпель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Во время землетрясения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были зарегистрированы и наибольшие мгновенные смещения станций. Кроме того, землетрясение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Мауле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характеризуется наиболее сложным распределением сейсмической подвижки в очаге.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Процессы накопление и высвобождение напряжений во время землетрясения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Ильяпель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более всего соответствуют классическим представлениям о течении этих процессов. Сейсмические смещения распределены по всей плоскости очага, убывая от центра к краям.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99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Скалярный сейсмический момент 𝑀0 можно оценить по формуле.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Рассчитанные в данной работе значения скалярного сейсмического момента хорошо согласуются с данными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USGS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6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Долгое время в исследованиях геодинамических процессов Земли использовались методы наземной геодезии. Во второй половине 20 века (1957) был запущен первый искусственный спутник Земли, что дало развитие космической геодезии.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геодинамических исследований важно получение непрерывных высокоточных трёхмерных координат, широкое распространение пунктов измерений по земной поверхности и независимость от погодных условий. Поэтому спутниковые системы наиболее широко применяемый метод космической геодезии.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Глобальные навигационные спутниковые системы (ГНСС) основаны на определении местоположения наземного пункта методом пространственной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трилатерации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расстояниям до группы высокоорбитальных навигационных ИСЗ.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ГНСС представлены 4 основными системами: GPS (США), ГЛОНАСС (Россия),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Galileo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(Европа),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Бэйдоу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(Китай). Международная геодинамическая служба (IGS) занимается созданием глобальной сети по данным перечисленных навигационных систем, в 2022 г. насчитывалось более 500 станций ГНСС в мире.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Методы спутниковой геодезии играют важнейшую роль для изучения сейсмического цикла, поскольку позволяют регистрировать деформации земной поверхности во время землетрясения, а также позволяют изучать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предсейсмические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постсейсмические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деформации земной поверхности.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2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сейсмическом цикле выделяют четыре основные фазы: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предсейсмическую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сейсмическую,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постсейсмическую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межсейсмическую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межсейсмической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стадии происходит линейное накопление напряжения за счёт механической зоны контакта плит. На временном ряде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-станций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межсейсмическая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стадия представляет собой линейный тренд.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сейсмической стадии происходит высвобождение большей части энергии, накопленной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межсейсмическую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стадию. На временных рядах отображается как мгновенное смещение, направление которого противоположно направлению движения субдукции. Моделирование сейсмических деформаций позволяет определить глубину, положение и степень разлома и подвижку.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землетрясения следует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постсейсмическая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стадия цикла, в которую происходит высвобождение оставшейся части накопленного напряжения. В эту стадию сохраняется переходная деформация, но движение происходит со значительно меньшей скоростью, чем во время сейсмической стадии.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Исходными данными для расчёта были выбраны временные ряды станций наблюдений, предоставленные Геодезической обсерваторией Невады.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работы проведён подбор геодезических данных. Для построения моделей распределённого очага каждого из землетрясений были выбраны станции, зафиксировавшие основной толчок и расположенные не далее 500 км от очага. Отобранные станции отображены на представленной карте.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9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Для выделения компонент смещений станций ГНСС-наблюдений в работе используется регрессионный анализ временных рядов наблюдений. Он основывается на представлении каждой компоненты временного ряда в виде функции, зависящей от времени.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формуле имеются: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	линейная компонента (а - координата станции, 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линейная скорость движения станции)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периодическая компонента (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годовые и полугодовые периодические компоненты, связанные с такими явлениями, как океанические и атмосферные приливы, сезонные изменения)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и различные поправки</a:t>
                </a: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Для исследования вариаций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межплитовой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сцепленности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 очаговой зоне перед землетрясениями достаточно учитывать линейную часть и периодические компоненты.</a:t>
                </a: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Цель регрессионного анализа – получение функциональной модели временного ряда. Пример для землетрясения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Мауле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представлен на рисунке. Модель временного ряда позволяет рассчитать мгновенные смещения во время землетрясения, а также отображает скорости движения станций наблюдений.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ru-RU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Регрессионный анализ основывается на представлении каждой компоненты временного ряда в виде функции, зависящей от времени.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а</a:t>
                </a: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-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координата станции,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линейная скорость движения станции</a:t>
                </a:r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𝑑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𝑒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𝑓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–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годовые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и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полугодовые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периодические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компоненты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𝑔_𝑗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–</a:t>
                </a: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поправка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за аппаратно-программные изменения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станции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ℎ_𝑗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поправка 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за скачки данных, вызванные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землетрясениями,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𝑘</a:t>
                </a:r>
                <a:r>
                  <a:rPr lang="ru-RU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𝑗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</a:t>
                </a: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поправка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за изменение линейной скорости станции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после землетрясения,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последние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две суммы являются поправками за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постсейсмические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явления: афтерслип и вязкоупругую деформацию в верхней мантии и астеносфере соответственно</a:t>
                </a:r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𝜀_𝑖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ошибка измерений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Для исследования вариаций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межплитовой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сцепленности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 очаговой зоне перед землетрясениями достаточно учитывать линейную часть и периодические компоненты.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Цель регрессионного анализа – получение функциональной модели временного ряда. Пример для</a:t>
                </a: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Землетрясения Мауле представлен на рисунке.</a:t>
                </a:r>
                <a:endParaRPr lang="ru-RU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ru-RU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9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исследования деформационных процессов в окрестности очага землетрясения поле упругих напряжений предполагается подобным полю напряжений в окрестности дислокации кристаллической решётки. В общем случае, поле смещений 𝒖(𝒓) в упругой среде от дислокации 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распределенной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вдоль поверхности S (т.е. очаговой зоне), представляется через тензор Грина 𝑮 в виде формулы 1.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Тензор Грина находится, как решение уравнения равновесия формула 2.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работе [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Okada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1992] были получены аналитические выражения для вычисления (статических смещений и тензора деформации) в однородном упругом изотропном полупространстве (вследствие однородной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заглубленной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дислокации прямоугольной формы).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зонах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субдукции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станции расположены на расстояниях &gt; 200 км от очага. Поэтому, необходимо учитывать сферичность и слоистость Земли. Иначе погрешность может достигать 20-50%.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работе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Pollitz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(программный пакет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расчёты реализованы с учётом слоистости и сферичности. Этот подход использовался в данной работе (В качестве модели Земли используется модель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Dziewonski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Anderson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1981])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Найти непрерывное решение (распределение подвижки вдоль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поверхности взаимодействующих плит) невозможно, в силу некорректности задачи. Для регуляризации применяется введение ограничений на область возможных решений. А для приведения задачи к конечной системе уравнений применяется дискретизация области поиска решения.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необходимо очаговую зону (область моделирования) разбить на непересекающиеся прямоугольные элементы (на конечные элементы).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общем виде задача нахождения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распределенной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подвижки по разрыву по данным 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косейсмических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смещениях сводится к решению задачи минимизации среднеквадратической невязки между наблюдаемыми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модельными данными.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широкого класса некорректных задач, характеризующихся неустойчивостью решения, используют метод регуляризации Тихонова, основанный на использовании стабилизирующего функционала. Для регуляризации рассматриваемой задачи вводятся физические ограничения.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система (формула 1) является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недоопределённой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случае достаточно детального разбиения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сейсмодислокации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поэтому в функционал добавляется норма искомого решения. Выбор (Лямбда) параметр регуляризации в данной работе основан на применении статистической согласованности невязки с погрешностью измерений (формула 2).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2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оценки параметров поверхности разрыва использовались формулы Ризниченко. Оценка параметров также возможна на основе данных о координатах эпицентров и глубинных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афтершоков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землетрясения.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18EC-7493-4FA3-BEB6-EE726BD51F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3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15604" y="3884368"/>
            <a:ext cx="11360799" cy="156085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64" b="1" i="0" u="none" strike="noStrike" cap="none" baseline="0" dirty="0">
                <a:solidFill>
                  <a:srgbClr val="0072BC"/>
                </a:solidFill>
                <a:latin typeface="+mj-lt"/>
                <a:ea typeface="Arial"/>
                <a:cs typeface="Segoe UI" panose="020B0502040204020203" pitchFamily="34" charset="0"/>
                <a:sym typeface="Arial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79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79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79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79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79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79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79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79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15613" y="1376772"/>
            <a:ext cx="11360799" cy="2232249"/>
          </a:xfrm>
          <a:prstGeom prst="rect">
            <a:avLst/>
          </a:prstGeom>
        </p:spPr>
        <p:txBody>
          <a:bodyPr anchor="b"/>
          <a:lstStyle>
            <a:lvl1pPr algn="ctr">
              <a:spcBef>
                <a:spcPts val="0"/>
              </a:spcBef>
              <a:buSzPct val="100000"/>
              <a:defRPr sz="6405" b="1" i="0" u="none" strike="noStrike" cap="none" baseline="0" dirty="0">
                <a:solidFill>
                  <a:srgbClr val="0072BC"/>
                </a:solidFill>
                <a:latin typeface="+mj-lt"/>
                <a:ea typeface="Arial"/>
                <a:cs typeface="Segoe UI" panose="020B0502040204020203" pitchFamily="34" charset="0"/>
                <a:sym typeface="Arial"/>
              </a:defRPr>
            </a:lvl1pPr>
            <a:lvl2pPr algn="ctr">
              <a:spcBef>
                <a:spcPts val="0"/>
              </a:spcBef>
              <a:buSzPct val="100000"/>
              <a:defRPr sz="6832"/>
            </a:lvl2pPr>
            <a:lvl3pPr algn="ctr">
              <a:spcBef>
                <a:spcPts val="0"/>
              </a:spcBef>
              <a:buSzPct val="100000"/>
              <a:defRPr sz="6832"/>
            </a:lvl3pPr>
            <a:lvl4pPr algn="ctr">
              <a:spcBef>
                <a:spcPts val="0"/>
              </a:spcBef>
              <a:buSzPct val="100000"/>
              <a:defRPr sz="6832"/>
            </a:lvl4pPr>
            <a:lvl5pPr algn="ctr">
              <a:spcBef>
                <a:spcPts val="0"/>
              </a:spcBef>
              <a:buSzPct val="100000"/>
              <a:defRPr sz="6832"/>
            </a:lvl5pPr>
            <a:lvl6pPr algn="ctr">
              <a:spcBef>
                <a:spcPts val="0"/>
              </a:spcBef>
              <a:buSzPct val="100000"/>
              <a:defRPr sz="6832"/>
            </a:lvl6pPr>
            <a:lvl7pPr algn="ctr">
              <a:spcBef>
                <a:spcPts val="0"/>
              </a:spcBef>
              <a:buSzPct val="100000"/>
              <a:defRPr sz="6832"/>
            </a:lvl7pPr>
            <a:lvl8pPr algn="ctr">
              <a:spcBef>
                <a:spcPts val="0"/>
              </a:spcBef>
              <a:buSzPct val="100000"/>
              <a:defRPr sz="6832"/>
            </a:lvl8pPr>
            <a:lvl9pPr algn="ctr">
              <a:spcBef>
                <a:spcPts val="0"/>
              </a:spcBef>
              <a:buSzPct val="100000"/>
              <a:defRPr sz="6832"/>
            </a:lvl9pPr>
          </a:lstStyle>
          <a:p>
            <a:endParaRPr dirty="0"/>
          </a:p>
        </p:txBody>
      </p:sp>
      <p:sp>
        <p:nvSpPr>
          <p:cNvPr id="4" name="Shape 11">
            <a:extLst>
              <a:ext uri="{FF2B5EF4-FFF2-40B4-BE49-F238E27FC236}">
                <a16:creationId xmlns:a16="http://schemas.microsoft.com/office/drawing/2014/main" xmlns="" id="{F4037A04-FEE3-4C58-B78B-6CDE2A16BCF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r">
              <a:defRPr lang="ru" sz="138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pPr>
              <a:defRPr/>
            </a:pPr>
            <a:fld id="{D6DF64AB-3A45-441C-A018-882F0E7A6F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99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2960" y="280459"/>
            <a:ext cx="11379198" cy="1476164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188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8914" y="1952625"/>
            <a:ext cx="3508169" cy="4093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18">
            <a:extLst>
              <a:ext uri="{FF2B5EF4-FFF2-40B4-BE49-F238E27FC236}">
                <a16:creationId xmlns:a16="http://schemas.microsoft.com/office/drawing/2014/main" xmlns="" id="{04DBBB0F-F6C6-43B8-A583-6503EEC8CFA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138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pPr>
              <a:defRPr/>
            </a:pPr>
            <a:fld id="{54A0347A-0BD5-4192-8B73-AB93A1B16B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05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4836" y="280080"/>
            <a:ext cx="11379198" cy="1476164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188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8914" y="1952625"/>
            <a:ext cx="5317748" cy="4093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" name="Shape 17"/>
          <p:cNvSpPr txBox="1">
            <a:spLocks noGrp="1"/>
          </p:cNvSpPr>
          <p:nvPr>
            <p:ph type="body" idx="13"/>
          </p:nvPr>
        </p:nvSpPr>
        <p:spPr>
          <a:xfrm>
            <a:off x="6029167" y="1952625"/>
            <a:ext cx="5317748" cy="4093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hape 18">
            <a:extLst>
              <a:ext uri="{FF2B5EF4-FFF2-40B4-BE49-F238E27FC236}">
                <a16:creationId xmlns:a16="http://schemas.microsoft.com/office/drawing/2014/main" xmlns="" id="{1A18DA3B-C084-4017-BEB2-31CF0DB099CE}"/>
              </a:ext>
            </a:extLst>
          </p:cNvPr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138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pPr>
              <a:defRPr/>
            </a:pPr>
            <a:fld id="{21BF8F63-9657-4D9A-8AA9-ED7A0301C5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7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4836" y="280080"/>
            <a:ext cx="11379198" cy="1476164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188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8914" y="1952625"/>
            <a:ext cx="5317748" cy="4093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18">
            <a:extLst>
              <a:ext uri="{FF2B5EF4-FFF2-40B4-BE49-F238E27FC236}">
                <a16:creationId xmlns:a16="http://schemas.microsoft.com/office/drawing/2014/main" xmlns="" id="{E4ADC029-7956-4905-AB6A-9D637882A45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138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pPr>
              <a:defRPr/>
            </a:pPr>
            <a:fld id="{3AA805C0-399A-4239-ADBE-B07B9F6412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40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4836" y="280080"/>
            <a:ext cx="11379198" cy="1476164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188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Shape 18">
            <a:extLst>
              <a:ext uri="{FF2B5EF4-FFF2-40B4-BE49-F238E27FC236}">
                <a16:creationId xmlns:a16="http://schemas.microsoft.com/office/drawing/2014/main" xmlns="" id="{012C6EE0-ABB1-45AA-BBBC-997A770738A6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138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pPr>
              <a:defRPr/>
            </a:pPr>
            <a:fld id="{E6CD11F6-66ED-4E1E-9202-8620020631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9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5222" y="280080"/>
            <a:ext cx="11379198" cy="1476164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188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8915" y="1952625"/>
            <a:ext cx="2619984" cy="4093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" name="Shape 17"/>
          <p:cNvSpPr txBox="1">
            <a:spLocks noGrp="1"/>
          </p:cNvSpPr>
          <p:nvPr>
            <p:ph type="body" idx="13"/>
          </p:nvPr>
        </p:nvSpPr>
        <p:spPr>
          <a:xfrm>
            <a:off x="6039960" y="1952625"/>
            <a:ext cx="2621532" cy="4093700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788"/>
              </a:spcAft>
              <a:buClr>
                <a:schemeClr val="dk2"/>
              </a:buClr>
              <a:buSzPct val="100000"/>
              <a:buNone/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0" name="Shape 17"/>
          <p:cNvSpPr txBox="1">
            <a:spLocks noGrp="1"/>
          </p:cNvSpPr>
          <p:nvPr>
            <p:ph type="body" idx="14"/>
          </p:nvPr>
        </p:nvSpPr>
        <p:spPr>
          <a:xfrm>
            <a:off x="3253876" y="1952625"/>
            <a:ext cx="2619984" cy="4093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7"/>
          <p:cNvSpPr txBox="1">
            <a:spLocks noGrp="1"/>
          </p:cNvSpPr>
          <p:nvPr>
            <p:ph type="body" idx="15"/>
          </p:nvPr>
        </p:nvSpPr>
        <p:spPr>
          <a:xfrm>
            <a:off x="8816656" y="1952625"/>
            <a:ext cx="2621532" cy="4093700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788"/>
              </a:spcAft>
              <a:buClr>
                <a:schemeClr val="dk2"/>
              </a:buClr>
              <a:buSzPct val="100000"/>
              <a:buNone/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18">
            <a:extLst>
              <a:ext uri="{FF2B5EF4-FFF2-40B4-BE49-F238E27FC236}">
                <a16:creationId xmlns:a16="http://schemas.microsoft.com/office/drawing/2014/main" xmlns="" id="{32AA3067-E0C9-4DC7-A089-21AB6CCAD545}"/>
              </a:ext>
            </a:extLst>
          </p:cNvPr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138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pPr>
              <a:defRPr/>
            </a:pPr>
            <a:fld id="{3B3233AC-4986-4D02-9F34-3883B9622D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64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idx="13"/>
          </p:nvPr>
        </p:nvSpPr>
        <p:spPr>
          <a:xfrm>
            <a:off x="4282290" y="2040732"/>
            <a:ext cx="3569840" cy="2895870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>
              <a:sym typeface="Arial"/>
            </a:endParaRPr>
          </a:p>
        </p:txBody>
      </p:sp>
      <p:sp>
        <p:nvSpPr>
          <p:cNvPr id="13" name="Рисунок 2"/>
          <p:cNvSpPr>
            <a:spLocks noGrp="1"/>
          </p:cNvSpPr>
          <p:nvPr>
            <p:ph type="pic" idx="15"/>
          </p:nvPr>
        </p:nvSpPr>
        <p:spPr>
          <a:xfrm>
            <a:off x="8057641" y="2040732"/>
            <a:ext cx="3569840" cy="2895870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 dirty="0"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3586" y="278607"/>
            <a:ext cx="11379198" cy="1476164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188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8914" y="1952625"/>
            <a:ext cx="3508169" cy="4093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Shape 17"/>
          <p:cNvSpPr txBox="1">
            <a:spLocks noGrp="1"/>
          </p:cNvSpPr>
          <p:nvPr>
            <p:ph type="body" idx="14"/>
          </p:nvPr>
        </p:nvSpPr>
        <p:spPr>
          <a:xfrm>
            <a:off x="4228034" y="5014513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7"/>
          <p:cNvSpPr txBox="1">
            <a:spLocks noGrp="1"/>
          </p:cNvSpPr>
          <p:nvPr>
            <p:ph type="body" idx="16"/>
          </p:nvPr>
        </p:nvSpPr>
        <p:spPr>
          <a:xfrm>
            <a:off x="8003385" y="5014513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Shape 18">
            <a:extLst>
              <a:ext uri="{FF2B5EF4-FFF2-40B4-BE49-F238E27FC236}">
                <a16:creationId xmlns:a16="http://schemas.microsoft.com/office/drawing/2014/main" xmlns="" id="{A126CAEA-583A-4C00-A902-2F35050517F4}"/>
              </a:ext>
            </a:extLst>
          </p:cNvPr>
          <p:cNvSpPr txBox="1">
            <a:spLocks noGrp="1"/>
          </p:cNvSpPr>
          <p:nvPr>
            <p:ph type="sldNum" idx="17"/>
          </p:nvPr>
        </p:nvSpPr>
        <p:spPr/>
        <p:txBody>
          <a:bodyPr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138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pPr>
              <a:defRPr/>
            </a:pPr>
            <a:fld id="{914ED7AB-A1D8-4F7B-BC49-2DD4F00726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69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2"/>
          <p:cNvSpPr>
            <a:spLocks noGrp="1"/>
          </p:cNvSpPr>
          <p:nvPr>
            <p:ph type="pic" idx="19"/>
          </p:nvPr>
        </p:nvSpPr>
        <p:spPr>
          <a:xfrm>
            <a:off x="8878294" y="4113076"/>
            <a:ext cx="2578570" cy="1569244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>
              <a:sym typeface="Arial"/>
            </a:endParaRPr>
          </a:p>
        </p:txBody>
      </p:sp>
      <p:sp>
        <p:nvSpPr>
          <p:cNvPr id="43" name="Рисунок 2"/>
          <p:cNvSpPr>
            <a:spLocks noGrp="1"/>
          </p:cNvSpPr>
          <p:nvPr>
            <p:ph type="pic" idx="20"/>
          </p:nvPr>
        </p:nvSpPr>
        <p:spPr>
          <a:xfrm>
            <a:off x="6096000" y="4113076"/>
            <a:ext cx="2578570" cy="1569244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>
              <a:sym typeface="Arial"/>
            </a:endParaRPr>
          </a:p>
        </p:txBody>
      </p:sp>
      <p:sp>
        <p:nvSpPr>
          <p:cNvPr id="44" name="Рисунок 2"/>
          <p:cNvSpPr>
            <a:spLocks noGrp="1"/>
          </p:cNvSpPr>
          <p:nvPr>
            <p:ph type="pic" idx="21"/>
          </p:nvPr>
        </p:nvSpPr>
        <p:spPr>
          <a:xfrm>
            <a:off x="3311701" y="4113076"/>
            <a:ext cx="2578570" cy="1569244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>
              <a:sym typeface="Arial"/>
            </a:endParaRPr>
          </a:p>
        </p:txBody>
      </p:sp>
      <p:sp>
        <p:nvSpPr>
          <p:cNvPr id="37" name="Рисунок 2"/>
          <p:cNvSpPr>
            <a:spLocks noGrp="1"/>
          </p:cNvSpPr>
          <p:nvPr>
            <p:ph type="pic" idx="17"/>
          </p:nvPr>
        </p:nvSpPr>
        <p:spPr>
          <a:xfrm>
            <a:off x="8878294" y="2045494"/>
            <a:ext cx="2578570" cy="1569244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>
              <a:sym typeface="Arial"/>
            </a:endParaRPr>
          </a:p>
        </p:txBody>
      </p:sp>
      <p:sp>
        <p:nvSpPr>
          <p:cNvPr id="35" name="Рисунок 2"/>
          <p:cNvSpPr>
            <a:spLocks noGrp="1"/>
          </p:cNvSpPr>
          <p:nvPr>
            <p:ph type="pic" idx="15"/>
          </p:nvPr>
        </p:nvSpPr>
        <p:spPr>
          <a:xfrm>
            <a:off x="6096000" y="2045494"/>
            <a:ext cx="2578570" cy="1569244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>
              <a:sym typeface="Arial"/>
            </a:endParaRPr>
          </a:p>
        </p:txBody>
      </p:sp>
      <p:sp>
        <p:nvSpPr>
          <p:cNvPr id="25" name="Рисунок 2"/>
          <p:cNvSpPr>
            <a:spLocks noGrp="1"/>
          </p:cNvSpPr>
          <p:nvPr>
            <p:ph type="pic" idx="13"/>
          </p:nvPr>
        </p:nvSpPr>
        <p:spPr>
          <a:xfrm>
            <a:off x="3311701" y="2045494"/>
            <a:ext cx="2578570" cy="1569244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5222" y="280080"/>
            <a:ext cx="11379198" cy="1476164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188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8915" y="1952625"/>
            <a:ext cx="2619984" cy="4093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0" name="Shape 17"/>
          <p:cNvSpPr txBox="1">
            <a:spLocks noGrp="1"/>
          </p:cNvSpPr>
          <p:nvPr>
            <p:ph type="body" idx="14"/>
          </p:nvPr>
        </p:nvSpPr>
        <p:spPr>
          <a:xfrm>
            <a:off x="3257445" y="3692649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6" name="Shape 17"/>
          <p:cNvSpPr txBox="1">
            <a:spLocks noGrp="1"/>
          </p:cNvSpPr>
          <p:nvPr>
            <p:ph type="body" idx="16"/>
          </p:nvPr>
        </p:nvSpPr>
        <p:spPr>
          <a:xfrm>
            <a:off x="6041744" y="3692649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8" name="Shape 17"/>
          <p:cNvSpPr txBox="1">
            <a:spLocks noGrp="1"/>
          </p:cNvSpPr>
          <p:nvPr>
            <p:ph type="body" idx="18"/>
          </p:nvPr>
        </p:nvSpPr>
        <p:spPr>
          <a:xfrm>
            <a:off x="8824038" y="3692649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5" name="Shape 17"/>
          <p:cNvSpPr txBox="1">
            <a:spLocks noGrp="1"/>
          </p:cNvSpPr>
          <p:nvPr>
            <p:ph type="body" idx="22"/>
          </p:nvPr>
        </p:nvSpPr>
        <p:spPr>
          <a:xfrm>
            <a:off x="3257445" y="5760232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6" name="Shape 17"/>
          <p:cNvSpPr txBox="1">
            <a:spLocks noGrp="1"/>
          </p:cNvSpPr>
          <p:nvPr>
            <p:ph type="body" idx="23"/>
          </p:nvPr>
        </p:nvSpPr>
        <p:spPr>
          <a:xfrm>
            <a:off x="6041744" y="5760232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17"/>
          <p:cNvSpPr txBox="1">
            <a:spLocks noGrp="1"/>
          </p:cNvSpPr>
          <p:nvPr>
            <p:ph type="body" idx="24"/>
          </p:nvPr>
        </p:nvSpPr>
        <p:spPr>
          <a:xfrm>
            <a:off x="8824038" y="5760232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>
            <a:extLst>
              <a:ext uri="{FF2B5EF4-FFF2-40B4-BE49-F238E27FC236}">
                <a16:creationId xmlns:a16="http://schemas.microsoft.com/office/drawing/2014/main" xmlns="" id="{E9C742C9-69EC-44F3-A57E-01830992E5FC}"/>
              </a:ext>
            </a:extLst>
          </p:cNvPr>
          <p:cNvSpPr txBox="1">
            <a:spLocks noGrp="1"/>
          </p:cNvSpPr>
          <p:nvPr>
            <p:ph type="sldNum" idx="25"/>
          </p:nvPr>
        </p:nvSpPr>
        <p:spPr/>
        <p:txBody>
          <a:bodyPr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138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pPr>
              <a:defRPr/>
            </a:pPr>
            <a:fld id="{1DB82626-3999-401C-829F-09DE48BD85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8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Рисунок 2"/>
          <p:cNvSpPr>
            <a:spLocks noGrp="1"/>
          </p:cNvSpPr>
          <p:nvPr>
            <p:ph type="pic" idx="20"/>
          </p:nvPr>
        </p:nvSpPr>
        <p:spPr>
          <a:xfrm>
            <a:off x="6096000" y="2042160"/>
            <a:ext cx="2575478" cy="3640160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>
              <a:sym typeface="Arial"/>
            </a:endParaRPr>
          </a:p>
        </p:txBody>
      </p:sp>
      <p:sp>
        <p:nvSpPr>
          <p:cNvPr id="44" name="Рисунок 2"/>
          <p:cNvSpPr>
            <a:spLocks noGrp="1"/>
          </p:cNvSpPr>
          <p:nvPr>
            <p:ph type="pic" idx="21"/>
          </p:nvPr>
        </p:nvSpPr>
        <p:spPr>
          <a:xfrm>
            <a:off x="3311701" y="2042160"/>
            <a:ext cx="2575478" cy="3640160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>
              <a:sym typeface="Arial"/>
            </a:endParaRPr>
          </a:p>
        </p:txBody>
      </p:sp>
      <p:sp>
        <p:nvSpPr>
          <p:cNvPr id="42" name="Рисунок 2"/>
          <p:cNvSpPr>
            <a:spLocks noGrp="1"/>
          </p:cNvSpPr>
          <p:nvPr>
            <p:ph type="pic" idx="19"/>
          </p:nvPr>
        </p:nvSpPr>
        <p:spPr>
          <a:xfrm>
            <a:off x="8878294" y="2042160"/>
            <a:ext cx="2575478" cy="3640160"/>
          </a:xfrm>
        </p:spPr>
        <p:txBody>
          <a:bodyPr/>
          <a:lstStyle>
            <a:lvl1pPr marL="0" indent="0">
              <a:buNone/>
              <a:defRPr sz="1577"/>
            </a:lvl1pPr>
            <a:lvl2pPr marL="225262" indent="0">
              <a:buNone/>
              <a:defRPr sz="1380"/>
            </a:lvl2pPr>
            <a:lvl3pPr marL="450525" indent="0">
              <a:buNone/>
              <a:defRPr sz="1182"/>
            </a:lvl3pPr>
            <a:lvl4pPr marL="675787" indent="0">
              <a:buNone/>
              <a:defRPr sz="985"/>
            </a:lvl4pPr>
            <a:lvl5pPr marL="901050" indent="0">
              <a:buNone/>
              <a:defRPr sz="985"/>
            </a:lvl5pPr>
            <a:lvl6pPr marL="1126312" indent="0">
              <a:buNone/>
              <a:defRPr sz="985"/>
            </a:lvl6pPr>
            <a:lvl7pPr marL="1351575" indent="0">
              <a:buNone/>
              <a:defRPr sz="985"/>
            </a:lvl7pPr>
            <a:lvl8pPr marL="1576837" indent="0">
              <a:buNone/>
              <a:defRPr sz="985"/>
            </a:lvl8pPr>
            <a:lvl9pPr marL="1802100" indent="0">
              <a:buNone/>
              <a:defRPr sz="985"/>
            </a:lvl9pPr>
          </a:lstStyle>
          <a:p>
            <a:pPr lvl="0"/>
            <a:endParaRPr lang="ru-RU" noProof="0"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5222" y="280080"/>
            <a:ext cx="11379198" cy="1476164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188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8915" y="1952625"/>
            <a:ext cx="2619984" cy="4093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77" b="0" i="0" u="none" strike="noStrike" cap="none" spc="-2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5" name="Shape 17"/>
          <p:cNvSpPr txBox="1">
            <a:spLocks noGrp="1"/>
          </p:cNvSpPr>
          <p:nvPr>
            <p:ph type="body" idx="22"/>
          </p:nvPr>
        </p:nvSpPr>
        <p:spPr>
          <a:xfrm>
            <a:off x="3257445" y="5760232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6" name="Shape 17"/>
          <p:cNvSpPr txBox="1">
            <a:spLocks noGrp="1"/>
          </p:cNvSpPr>
          <p:nvPr>
            <p:ph type="body" idx="23"/>
          </p:nvPr>
        </p:nvSpPr>
        <p:spPr>
          <a:xfrm>
            <a:off x="6041744" y="5760232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17"/>
          <p:cNvSpPr txBox="1">
            <a:spLocks noGrp="1"/>
          </p:cNvSpPr>
          <p:nvPr>
            <p:ph type="body" idx="24"/>
          </p:nvPr>
        </p:nvSpPr>
        <p:spPr>
          <a:xfrm>
            <a:off x="8824038" y="5760232"/>
            <a:ext cx="2696627" cy="3960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85" b="0" i="1" u="none" strike="noStrike" cap="none" spc="-2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0" name="Shape 18">
            <a:extLst>
              <a:ext uri="{FF2B5EF4-FFF2-40B4-BE49-F238E27FC236}">
                <a16:creationId xmlns:a16="http://schemas.microsoft.com/office/drawing/2014/main" xmlns="" id="{77E7DD79-2FD3-48FB-A60C-3027F1CE3BB5}"/>
              </a:ext>
            </a:extLst>
          </p:cNvPr>
          <p:cNvSpPr txBox="1">
            <a:spLocks noGrp="1"/>
          </p:cNvSpPr>
          <p:nvPr>
            <p:ph type="sldNum" idx="25"/>
          </p:nvPr>
        </p:nvSpPr>
        <p:spPr/>
        <p:txBody>
          <a:bodyPr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138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pPr>
              <a:defRPr/>
            </a:pPr>
            <a:fld id="{F5C11F58-A804-4C01-BD92-BCC5AA9726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4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>
            <a:extLst>
              <a:ext uri="{FF2B5EF4-FFF2-40B4-BE49-F238E27FC236}">
                <a16:creationId xmlns:a16="http://schemas.microsoft.com/office/drawing/2014/main" xmlns="" id="{BC0EEC28-EA7D-411D-B43B-36B7E49E6EA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15925" y="593725"/>
            <a:ext cx="113601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7" name="Shape 6">
            <a:extLst>
              <a:ext uri="{FF2B5EF4-FFF2-40B4-BE49-F238E27FC236}">
                <a16:creationId xmlns:a16="http://schemas.microsoft.com/office/drawing/2014/main" xmlns="" id="{D3AC7182-82A8-4B4C-8A23-1D639EB99FD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xmlns="" id="{FC14D6E1-EF05-4F36-A856-C2964DC441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14">
                <a:solidFill>
                  <a:schemeClr val="dk2"/>
                </a:solidFill>
                <a:latin typeface="+mn-lt"/>
              </a:defRPr>
            </a:lvl1pPr>
          </a:lstStyle>
          <a:p>
            <a:pPr>
              <a:defRPr/>
            </a:pPr>
            <a:fld id="{7BA7AB2F-A96E-498D-95D6-0F3901786E49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99839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39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1013792" y="669743"/>
            <a:ext cx="10509484" cy="88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четвёртая Уральская молодёжная научная школа по геофизике</a:t>
            </a:r>
            <a:endParaRPr lang="ru-RU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56" y="1911531"/>
            <a:ext cx="11701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сильнейших землетрясений начала XXI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Чилийской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зоне субдукции на основе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спутниковой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геодезии</a:t>
            </a: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7275443" y="3841916"/>
            <a:ext cx="4753045" cy="274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739" tIns="109870" rIns="219739" bIns="109870">
            <a:spAutoFit/>
          </a:bodyPr>
          <a:lstStyle/>
          <a:p>
            <a:r>
              <a:rPr lang="ru-RU" sz="2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Щевьёва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Сергеевна</a:t>
            </a:r>
            <a:r>
              <a:rPr lang="ru-RU" sz="24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Владимирова Ирина Сергеевна</a:t>
            </a:r>
            <a:r>
              <a:rPr lang="ru-RU" sz="24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 РАН, г. Москва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ФИЦ ЕГС РАН, г. Обнинск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Nadezda.Shchevyeva@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vladis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gsras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974377" y="6088685"/>
            <a:ext cx="1916224" cy="5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9739" tIns="109870" rIns="219739" bIns="109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6111" y="966626"/>
            <a:ext cx="5317748" cy="409370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Ризниченко для оценки геометрических параметров очагов землетрясений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[Ризниченко, 1985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Параметризация поверхности разрыва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05328"/>
              </p:ext>
            </p:extLst>
          </p:nvPr>
        </p:nvGraphicFramePr>
        <p:xfrm>
          <a:off x="829732" y="2937911"/>
          <a:ext cx="10466918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5334"/>
                <a:gridCol w="2286000"/>
                <a:gridCol w="2760133"/>
                <a:gridCol w="2965451"/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Сейсмическое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Магнитуда (по данным каталога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GCMT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очаговой зоны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(км) по формулам Ризниченко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очаговой зоны L×W (км) по границам области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афтершоков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Землетрясение Мауле 27.02.2010 г.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383×120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600×150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Землетрясение Икике 01.04.2014 г.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188×63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350×210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Землетрясение Ильяпель 16.09.2015 г.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231×76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300×150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637" y="1161076"/>
            <a:ext cx="3152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7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Параметризация поверхности разрыва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581" y="5880010"/>
            <a:ext cx="11897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Афтершоки землетрясений: а) Мауле 27.02.2010, б) Икике 01.04.2014, в) Ильяпель 16.09.2015.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взяты из каталога ISC.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чёрная линия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Перуанско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-Чилийский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Чёрная стрелка – вектор скорости субдукции.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70" y="791626"/>
            <a:ext cx="6349401" cy="50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7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Параметризация поверхности разрыва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9219" name="Picture 3" descr="поперечное сеч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25" y="921733"/>
            <a:ext cx="5357618" cy="48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78561" y="5714735"/>
            <a:ext cx="10681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Поперечное сечение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150 километров Чилийской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субдукционной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зоны. Красные круги – гипоцентры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Сплошная чёрная линия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полиномиальная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регрессии второго порядка.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08712" y="6295509"/>
            <a:ext cx="3857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Программный пакет [Смирнов, 2009]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5" y="2196242"/>
            <a:ext cx="3183780" cy="20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Анализ </a:t>
            </a:r>
            <a:r>
              <a:rPr kumimoji="0" lang="ru-RU" alt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предсейсмической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9237" y="6168341"/>
            <a:ext cx="104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станций а) за 3 года, б) за 2 года, в) за 1 год до землетрясения Мауле (27.02.2010).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чёрная линия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Перуанско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-Чилийский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Чёрная стрелка – вектор скорости субдукции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D:\NS\Documents\МФТИ\НИР\картинки\переделка\скорости Мауле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996950"/>
            <a:ext cx="5940425" cy="52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0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Анализ </a:t>
            </a:r>
            <a:r>
              <a:rPr kumimoji="0" lang="ru-RU" alt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предсейсмической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9237" y="6211669"/>
            <a:ext cx="104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Разности скоростей станций а) за 2 и 3 года, б) за 1 и 2 года до землетрясения Мауле (27.02.2010).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чёрная линия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Перуанско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-Чилийский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Чёрная стрелка – вектор скорости субдукции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30" y="2099310"/>
            <a:ext cx="5920740" cy="2659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5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Анализ </a:t>
            </a:r>
            <a:r>
              <a:rPr kumimoji="0" lang="ru-RU" alt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предсейсмической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237" y="6211669"/>
            <a:ext cx="104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станций а) за 3 года, б) за 2 года, в) за 1 год до землетрясения Икике (01.04.2014).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чёрная линия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Перуанско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-Чилийский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Чёрная стрелка – вектор скорости субдукции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/>
          <a:stretch>
            <a:fillRect/>
          </a:stretch>
        </p:blipFill>
        <p:spPr bwMode="auto">
          <a:xfrm>
            <a:off x="3152299" y="1230305"/>
            <a:ext cx="5920740" cy="503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9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Анализ </a:t>
            </a:r>
            <a:r>
              <a:rPr kumimoji="0" lang="ru-RU" alt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предсейсмической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237" y="6238517"/>
            <a:ext cx="104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Разности скоростей станций а) за 2 и 3 года, б) за 1 и 2 года до землетрясения Икике (01.04.2014).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чёрная линия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Перуанско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-Чилийский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Чёрная стрелка – вектор скорости субдукции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0" y="2103120"/>
            <a:ext cx="5928360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5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Анализ </a:t>
            </a:r>
            <a:r>
              <a:rPr kumimoji="0" lang="ru-RU" alt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предсейсмической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9237" y="6238059"/>
            <a:ext cx="104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станций а) за 3 года, б) за 2 года, в) за 1 год до землетрясения Ильяпель (16.09.2015).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чёрная линия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Перуанско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-Чилийский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Чёрная стрелка – вектор скорости субдукции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4234"/>
          <a:stretch>
            <a:fillRect/>
          </a:stretch>
        </p:blipFill>
        <p:spPr bwMode="auto">
          <a:xfrm>
            <a:off x="3120390" y="1185999"/>
            <a:ext cx="5951220" cy="5052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9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Анализ </a:t>
            </a:r>
            <a:r>
              <a:rPr kumimoji="0" lang="ru-RU" alt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предсейсмической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9237" y="6211669"/>
            <a:ext cx="1055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Разности скоростей станций а) за 2 и 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б) за 1 и 2 года до землетрясения Ильяпель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(16.09.2015).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чёрная линия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Перуанско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-Чилийский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Чёрная стрелка – вектор скорости субдукции.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/>
          <a:stretch>
            <a:fillRect/>
          </a:stretch>
        </p:blipFill>
        <p:spPr bwMode="auto">
          <a:xfrm>
            <a:off x="3124200" y="2099310"/>
            <a:ext cx="5943600" cy="2659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6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Сравнение </a:t>
            </a:r>
            <a:r>
              <a:rPr lang="ru-RU" sz="26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предсейсмической</a:t>
            </a:r>
            <a:r>
              <a:rPr lang="ru-RU" sz="26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4080" y="1444624"/>
            <a:ext cx="10402570" cy="46310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землетрясения Мауле за год до события наблюдается замедление движения станций, для Икике – ускорение. </a:t>
            </a:r>
            <a:endParaRPr lang="ru-RU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 Мауле наибольшие скорости наблюдаются на станциях вблизи очага, а для землетрясения Икике вблизи области очага станции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скоростью </a:t>
            </a:r>
            <a:endParaRPr lang="ru-RU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землетрясением Мауле и Икике наблюдается замедление смещения станций (Мауле – между 2 и 3 годом до события, Икике – между 2 и 1 годом), в то время как предсейсмическая стадия землетрясения Ильяпель характеризуется ускорением смещения станций.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A805C0-399A-4239-ADBE-B07B9F6412B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Чилийская зона субдукции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61792" y="2013300"/>
                <a:ext cx="555087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землетрясение Мауле 27 февраля 2010 г.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Mw</m:t>
                    </m:r>
                    <m:r>
                      <a:rPr lang="ru-RU" sz="2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=8.8</m:t>
                    </m:r>
                  </m:oMath>
                </a14:m>
                <a:r>
                  <a:rPr lang="ru-RU" sz="24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землетрясение </a:t>
                </a:r>
                <a:r>
                  <a:rPr lang="ru-RU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Икике 1 апреля 2014 г.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Mw</m:t>
                    </m:r>
                    <m:r>
                      <a:rPr lang="ru-RU" sz="2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=8.1</m:t>
                    </m:r>
                  </m:oMath>
                </a14:m>
                <a:r>
                  <a:rPr lang="ru-RU" sz="24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землетрясение </a:t>
                </a:r>
                <a:r>
                  <a:rPr lang="ru-RU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Ильяпель 16 сентября 2015 г.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Mw</m:t>
                    </m:r>
                    <m:r>
                      <a:rPr lang="ru-RU" sz="2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=8.3</m:t>
                    </m:r>
                  </m:oMath>
                </a14:m>
                <a:r>
                  <a:rPr lang="ru-RU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2" y="2013300"/>
                <a:ext cx="5550877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1427" t="-2111" r="-659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085978" y="5528158"/>
            <a:ext cx="576035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Очаговые зоны исторических землетрясений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Чили.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1600" i="1" dirty="0"/>
              <a:t>Kenji </a:t>
            </a:r>
            <a:r>
              <a:rPr lang="en-US" sz="1600" i="1" dirty="0" err="1"/>
              <a:t>Satake</a:t>
            </a:r>
            <a:r>
              <a:rPr lang="en-US" sz="1600" i="1" dirty="0"/>
              <a:t>, Mohammad </a:t>
            </a:r>
            <a:r>
              <a:rPr lang="en-US" sz="1600" i="1" dirty="0" err="1" smtClean="0"/>
              <a:t>Heidarzadeh</a:t>
            </a:r>
            <a:r>
              <a:rPr lang="en-US" sz="1600" i="1" dirty="0" smtClean="0"/>
              <a:t>,</a:t>
            </a:r>
            <a:endParaRPr lang="ru-RU" sz="1600" i="1" dirty="0" smtClean="0"/>
          </a:p>
          <a:p>
            <a:r>
              <a:rPr lang="en-US" sz="1600" i="1" dirty="0" smtClean="0"/>
              <a:t>A </a:t>
            </a:r>
            <a:r>
              <a:rPr lang="en-US" sz="1600" i="1" dirty="0"/>
              <a:t>Review of Source Models of the 2015 </a:t>
            </a:r>
            <a:r>
              <a:rPr lang="en-US" sz="1600" i="1" dirty="0" err="1"/>
              <a:t>Illapel</a:t>
            </a:r>
            <a:r>
              <a:rPr lang="en-US" sz="1600" i="1" dirty="0"/>
              <a:t>, Chile </a:t>
            </a:r>
            <a:r>
              <a:rPr lang="en-US" sz="1600" i="1" dirty="0" smtClean="0"/>
              <a:t>Earthquake</a:t>
            </a:r>
            <a:endParaRPr lang="ru-RU" sz="1600" i="1" dirty="0" smtClean="0"/>
          </a:p>
          <a:p>
            <a:r>
              <a:rPr lang="en-US" sz="1600" i="1" dirty="0" smtClean="0"/>
              <a:t>and </a:t>
            </a:r>
            <a:r>
              <a:rPr lang="en-US" sz="1600" i="1" dirty="0"/>
              <a:t>Insights from Tsunami Data, 2016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10" y="996950"/>
            <a:ext cx="3186511" cy="55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3070" y="5881661"/>
            <a:ext cx="11605418" cy="976339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расчётов </a:t>
            </a:r>
            <a:r>
              <a:rPr lang="ru-RU" sz="18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землетрясения Мауле 27.02.2010: а) мгновенные смещения на станциях во время землетрясения,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распределения сейсмической подвижки в очаге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землетрясения.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чёрная линия –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Перуанско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-Чилийский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желоб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Чёрная стрелка – вектор скорости субдукции.</a:t>
            </a:r>
            <a:b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Анализ </a:t>
            </a:r>
            <a:r>
              <a:rPr kumimoji="0" lang="ru-RU" alt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косейсмической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3380" y="5424985"/>
            <a:ext cx="2513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2" dirty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взвешенное СКО = 6,78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63" y="1584103"/>
            <a:ext cx="4796278" cy="3710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92" y="1584103"/>
            <a:ext cx="4279581" cy="38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Анализ </a:t>
            </a:r>
            <a:r>
              <a:rPr kumimoji="0" lang="ru-RU" alt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косейсмической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423070" y="5895833"/>
            <a:ext cx="11379198" cy="96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405" b="1" i="0" u="none" strike="noStrike" cap="none" baseline="0" dirty="0">
                <a:solidFill>
                  <a:srgbClr val="0072BC"/>
                </a:solidFill>
                <a:latin typeface="+mj-lt"/>
                <a:ea typeface="Arial"/>
                <a:cs typeface="Segoe UI" panose="020B0502040204020203" pitchFamily="34" charset="0"/>
                <a:sym typeface="Arial"/>
              </a:defRPr>
            </a:lvl1pPr>
            <a:lvl2pPr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/>
            <a:r>
              <a:rPr lang="ru-RU" sz="18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расчётов для землетрясения Икике 01.04.2014: а) мгновенные смещения на станциях во время землетрясения,</a:t>
            </a:r>
            <a:r>
              <a:rPr lang="en-US" sz="18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распределения сейсмической подвижки в очаге землетрясения.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чёрная линия – </a:t>
            </a:r>
            <a:r>
              <a:rPr lang="ru-RU" sz="1800" b="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Перуанско</a:t>
            </a:r>
            <a:r>
              <a:rPr lang="ru-RU" sz="18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-Чилийский </a:t>
            </a:r>
            <a:r>
              <a:rPr lang="ru-RU" sz="1800" b="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желоб</a:t>
            </a:r>
            <a:r>
              <a:rPr lang="ru-RU" sz="18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Чёрная стрелка – вектор скорости субдукции.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73380" y="5424985"/>
            <a:ext cx="2513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2" dirty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взвешенное СКО = </a:t>
            </a:r>
            <a:r>
              <a:rPr lang="ru-RU" spc="-2" dirty="0" smtClean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5,19</a:t>
            </a:r>
            <a:endParaRPr lang="ru-RU" spc="-2" dirty="0">
              <a:solidFill>
                <a:schemeClr val="dk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80" y="1590205"/>
            <a:ext cx="4458059" cy="3550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67" y="1562721"/>
            <a:ext cx="4165313" cy="37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Анализ </a:t>
            </a:r>
            <a:r>
              <a:rPr kumimoji="0" lang="ru-RU" alt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косейсмической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423070" y="5956405"/>
            <a:ext cx="11379198" cy="90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405" b="1" i="0" u="none" strike="noStrike" cap="none" baseline="0" dirty="0">
                <a:solidFill>
                  <a:srgbClr val="0072BC"/>
                </a:solidFill>
                <a:latin typeface="+mj-lt"/>
                <a:ea typeface="Arial"/>
                <a:cs typeface="Segoe UI" panose="020B0502040204020203" pitchFamily="34" charset="0"/>
                <a:sym typeface="Arial"/>
              </a:defRPr>
            </a:lvl1pPr>
            <a:lvl2pPr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68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/>
            <a:r>
              <a:rPr lang="ru-RU" sz="18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расчётов для землетрясения Ильяпель 16.09.2015: а) мгновенные смещения на станциях во время землетрясения,</a:t>
            </a:r>
            <a:r>
              <a:rPr lang="en-US" sz="18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распределения сейсмической подвижки в очаге землетрясения.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чёрная линия – </a:t>
            </a:r>
            <a:r>
              <a:rPr lang="ru-RU" sz="1800" b="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Перуанско</a:t>
            </a:r>
            <a:r>
              <a:rPr lang="ru-RU" sz="18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-Чилийский </a:t>
            </a:r>
            <a:r>
              <a:rPr lang="ru-RU" sz="1800" b="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желоб</a:t>
            </a:r>
            <a:r>
              <a:rPr lang="ru-RU" sz="18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Чёрная стрелка – вектор скорости субдукции</a:t>
            </a:r>
            <a:r>
              <a:rPr lang="ru-RU" sz="18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3380" y="5424985"/>
            <a:ext cx="2513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2" dirty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взвешенное СКО = </a:t>
            </a:r>
            <a:r>
              <a:rPr lang="ru-RU" spc="-2" dirty="0" smtClean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5,98</a:t>
            </a:r>
            <a:endParaRPr lang="ru-RU" spc="-2" dirty="0">
              <a:solidFill>
                <a:schemeClr val="dk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69" y="1585439"/>
            <a:ext cx="4505445" cy="3579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10" y="1436473"/>
            <a:ext cx="3863370" cy="38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Сравнение распределения сейсмической подвижки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4A0347A-0BD5-4192-8B73-AB93A1B16B7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85" y="1203207"/>
            <a:ext cx="6532947" cy="5276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4057" y="833875"/>
            <a:ext cx="80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Мауле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82533" y="833875"/>
            <a:ext cx="79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Икике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23505" y="6480175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Ильяпель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Текст 1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63013" y="1064683"/>
                <a:ext cx="9192346" cy="1378926"/>
              </a:xfrm>
            </p:spPr>
            <p:txBody>
              <a:bodyPr/>
              <a:lstStyle/>
              <a:p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скалярный сейсмический </a:t>
                </a:r>
                <a:r>
                  <a:rPr lang="ru-RU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ru-RU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</a:t>
                </a:r>
                <a:endParaRPr lang="ru-RU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𝜇 </a:t>
                </a:r>
                <a:r>
                  <a:rPr lang="ru-RU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модуль сдвига,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средняя подвижка по элементу разлома </a:t>
                </a:r>
                <a:r>
                  <a:rPr lang="en-US" sz="2400" i="1" dirty="0">
                    <a:solidFill>
                      <a:schemeClr val="accent6">
                        <a:lumMod val="50000"/>
                      </a:schemeClr>
                    </a:solidFill>
                  </a:rPr>
                  <a:t>l </a:t>
                </a:r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площадь элемента разрыва </a:t>
                </a:r>
                <a:r>
                  <a:rPr lang="en-US" sz="2400" i="1" dirty="0">
                    <a:solidFill>
                      <a:schemeClr val="accent6">
                        <a:lumMod val="50000"/>
                      </a:schemeClr>
                    </a:solidFill>
                  </a:rPr>
                  <a:t>l </a:t>
                </a:r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Текст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63013" y="1064683"/>
                <a:ext cx="9192346" cy="1378926"/>
              </a:xfrm>
              <a:blipFill rotWithShape="0">
                <a:blip r:embed="rId4"/>
                <a:stretch>
                  <a:fillRect l="-995" t="-40265" r="-1459" b="-2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Анализ </a:t>
            </a:r>
            <a:r>
              <a:rPr kumimoji="0" lang="ru-RU" alt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косейсмической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стадии цикла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7542"/>
              </p:ext>
            </p:extLst>
          </p:nvPr>
        </p:nvGraphicFramePr>
        <p:xfrm>
          <a:off x="1069978" y="2443609"/>
          <a:ext cx="10085381" cy="3467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451"/>
                <a:gridCol w="1336946"/>
                <a:gridCol w="1336946"/>
                <a:gridCol w="1437294"/>
                <a:gridCol w="1437294"/>
                <a:gridCol w="1581225"/>
                <a:gridCol w="1581225"/>
              </a:tblGrid>
              <a:tr h="120541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данных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Землетрясение Мауле (Mw = 8.8) 27.02.2010 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Землетрясение Икике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8.1) 01.04.2014 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Землетрясение Ильяпель (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 = 8.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16.09.2015 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Н·м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Магнитуда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Н·м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Магнитуда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Н·м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Магнитуда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USGS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2.26×10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2.35×10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3.19×10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GSMT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1.86×10</a:t>
                      </a:r>
                      <a:r>
                        <a:rPr lang="en-US" sz="20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дин·см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1.9×10</a:t>
                      </a:r>
                      <a:r>
                        <a:rPr lang="en-US" sz="20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20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дин·см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3.23×10</a:t>
                      </a:r>
                      <a:r>
                        <a:rPr lang="en-US" sz="20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20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дин·см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4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Данная работа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1.84×10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2.69×10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2.99×10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8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882" y="1047059"/>
            <a:ext cx="11569574" cy="5371455"/>
          </a:xfrm>
        </p:spPr>
        <p:txBody>
          <a:bodyPr/>
          <a:lstStyle/>
          <a:p>
            <a:pPr marL="457200" lvl="0" indent="-457200" algn="just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исторической сейсмичности в Чилийской зоне субдукции. Выявлено, что сейсмический режим в Чилийской зоне субдукции развивается неравномерно.</a:t>
            </a:r>
          </a:p>
          <a:p>
            <a:pPr marL="457200" lvl="0" indent="-457200" algn="just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регрессионный анализ временных рядов пунктов ГНСС в Чилийской зоне субдукции с целью выделения смещений на предсейсмической и сейсмической стадиях сейсмического цикла.</a:t>
            </a:r>
          </a:p>
          <a:p>
            <a:pPr marL="457200" lvl="0" indent="-457200" algn="just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годовых вариаций скоростей смещения точек земной поверхности перед землетрясениями Мауле 2010 г., Икике 2014 г. и Ильяпель 2015 г. </a:t>
            </a:r>
          </a:p>
          <a:p>
            <a:pPr marL="457200" lvl="0" indent="-457200" algn="just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численное моделирование распределенных сейсмических подвижек в очагах трех сильнейших землетрясений в Чилийской зоне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субдукции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особенности процессов накопления и высвобождения напряжений, связанных с землетрясениями Мауле 2010 г., Икике 2014 г. и Ильяпель 2015, выявлены общие закономерности и различия.</a:t>
            </a:r>
          </a:p>
          <a:p>
            <a:endParaRPr lang="ru-RU" dirty="0"/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Полученные результаты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71" y="1946320"/>
            <a:ext cx="11379198" cy="1476164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A805C0-399A-4239-ADBE-B07B9F6412B6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7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0181" y="908108"/>
            <a:ext cx="11864975" cy="5997273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4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сильнейших </a:t>
            </a:r>
            <a:r>
              <a:rPr lang="ru-RU" sz="2400" b="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субдукционных</a:t>
            </a:r>
            <a:r>
              <a:rPr lang="ru-RU" sz="24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землетрясения, произошедших в Чилийской зоне субдукции в начале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4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(Мауле 27.02.2010, Икике 01.04.2014, Ильяпель 16.09.2015).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предсейсмических и </a:t>
            </a:r>
            <a:r>
              <a:rPr lang="ru-RU" sz="24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косейсмических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деформаций.</a:t>
            </a:r>
          </a:p>
          <a:p>
            <a:pPr algn="just"/>
            <a:endParaRPr lang="ru-RU" sz="2400" b="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  <a:p>
            <a:pPr algn="just"/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Произвести корректную выборку и обработку исходных геодезических данных с целью выделения их трендовых и периодических составляющих.</a:t>
            </a:r>
          </a:p>
          <a:p>
            <a:pPr algn="just"/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Подобрать и реализовать подход, позволяющий выделить смещения пунктов ГНСС-наблюдений на </a:t>
            </a:r>
            <a:r>
              <a:rPr lang="ru-RU" sz="24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предсейсмической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сейсмической стадиях сейсмического цикла.</a:t>
            </a:r>
          </a:p>
          <a:p>
            <a:pPr algn="just"/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Сделать обоснованный выбор модели и произвести численное моделирование распределённой сейсмической подвижки в очаговых зонах исследуемых землетрясений.</a:t>
            </a:r>
          </a:p>
          <a:p>
            <a:pPr algn="just"/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Провести сравнительный анализ </a:t>
            </a:r>
            <a:r>
              <a:rPr lang="ru-RU" sz="24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предсейсмических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косейсмических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деформаций, связанных с тремя сильными событиями в Чилийской зоне субдукции, и сделать обоснованные выводы о сходстве и различии процессов накопления и высвобождения напряжений.</a:t>
            </a:r>
          </a:p>
          <a:p>
            <a:pPr algn="just"/>
            <a:endParaRPr lang="ru-RU" sz="2400" b="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Цель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и задачи исследования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244368" y="288315"/>
            <a:ext cx="7989522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Геодезические методы исследования геодинамических процессов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512" y="1390923"/>
            <a:ext cx="45315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Радиоинтерферометрия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сверхдлинными базами (РСДБ/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VLBI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Квантово-оптические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(КОС/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SLR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Доплеровская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орбитография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DORIS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Спутниковая радарная интерферометрия 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InSAR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навигационные спутниковые системы (ГНСС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:\NS\Documents\МФТИ\НИР\ВКР\картинки corel\карта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8" y="1257299"/>
            <a:ext cx="6444762" cy="47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99538" y="6005172"/>
            <a:ext cx="594156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станций ГНСС в 2022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сайт международной геодинамической службы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(IGS).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Сейсмический цикл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181" y="5719227"/>
            <a:ext cx="57972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фаз сейсмического цикла в движении станции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-геодезических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наблюдений.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Владимирова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С.,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постсейсмических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деформаций, сопровождающих сильные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81" y="732119"/>
            <a:ext cx="11864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Сейсмический цикл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повторяющийся во времени процесс между двумя сильнейшими землетрясениями и обуславливается погружением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слэба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океанической или континентальной плиты под другую континентальную, а также механической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сцепленностью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взаимодействующими литосферными плитами.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5556"/>
          <a:stretch/>
        </p:blipFill>
        <p:spPr bwMode="auto">
          <a:xfrm>
            <a:off x="180181" y="2889428"/>
            <a:ext cx="6150315" cy="259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NS\Documents\МФТИ\Диссертация\14apr01 Икике\ATJ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39" y="2297420"/>
            <a:ext cx="2835000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6313827" y="5934670"/>
            <a:ext cx="5797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 сейсмического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 на временных рядах.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Nevada Geodetic Laboratory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LVI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06" y="2295428"/>
            <a:ext cx="282374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13" y="709835"/>
            <a:ext cx="6418151" cy="5745163"/>
          </a:xfrm>
          <a:prstGeom prst="rect">
            <a:avLst/>
          </a:prstGeom>
        </p:spPr>
      </p:pic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Данные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ГНСС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4479" y="6454998"/>
            <a:ext cx="427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станций, отобранных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131" y="4102677"/>
            <a:ext cx="57134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2930525" y="293688"/>
            <a:ext cx="636428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Регрессионный анализ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90" y="774129"/>
            <a:ext cx="3240024" cy="5967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1781" y="6488668"/>
            <a:ext cx="759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данных и рассчитанной функциональной модели временного ряда.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217" y="1267380"/>
            <a:ext cx="5798873" cy="48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idx="1"/>
          </p:nvPr>
        </p:nvSpPr>
        <p:spPr>
          <a:xfrm>
            <a:off x="497257" y="1272514"/>
            <a:ext cx="3624168" cy="847675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смещений в упругой среде от дислокации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idx="14"/>
          </p:nvPr>
        </p:nvSpPr>
        <p:spPr>
          <a:xfrm>
            <a:off x="5125566" y="1272514"/>
            <a:ext cx="6974142" cy="1297649"/>
          </a:xfrm>
        </p:spPr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Тензор Грина, являющийся решением уравнения упругой изотропной среды для сосредоточенной силы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Ландау и Лифшиц, 1987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999693" y="457200"/>
            <a:ext cx="10192614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Моделирование статистических смещений земной поверхности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79" y="3674723"/>
            <a:ext cx="7232968" cy="2612850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idx="13"/>
          </p:nvPr>
        </p:nvSpPr>
        <p:spPr>
          <a:xfrm>
            <a:off x="2740689" y="5667434"/>
            <a:ext cx="5871947" cy="621539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[Okada, 1992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Pollitz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1996]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8538" y="6105665"/>
            <a:ext cx="7963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Моделирование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статических смещений земной поверхности </a:t>
            </a:r>
            <a:r>
              <a:rPr lang="en-US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STATIC1D</a:t>
            </a:r>
            <a:endPara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Решение обратной задачи методом конечных элементов - </a:t>
            </a:r>
            <a:r>
              <a:rPr lang="en-US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NPSOL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57" y="2193925"/>
            <a:ext cx="3181350" cy="752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475" y="2446408"/>
            <a:ext cx="68389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409CD80A-3E78-4ECA-BC35-E06965293DEE}"/>
              </a:ext>
            </a:extLst>
          </p:cNvPr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pPr marL="0" marR="0" lvl="0" indent="0" algn="r" defTabSz="450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6E5DB-ADAD-4377-9464-3B5F5E8A6D34}" type="slidenum">
              <a:rPr kumimoji="0" lang="ru" sz="1380" b="1" i="0" u="none" strike="noStrike" kern="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pPr marL="0" marR="0" lvl="0" indent="0" algn="r" defTabSz="450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" sz="1380" b="1" i="0" u="none" strike="noStrike" kern="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xmlns="" id="{318391CE-1E8A-4B7B-A801-DB7735C02BA9}"/>
              </a:ext>
            </a:extLst>
          </p:cNvPr>
          <p:cNvSpPr txBox="1">
            <a:spLocks/>
          </p:cNvSpPr>
          <p:nvPr/>
        </p:nvSpPr>
        <p:spPr>
          <a:xfrm>
            <a:off x="684276" y="457200"/>
            <a:ext cx="10823448" cy="70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5252"/>
              </a:buClr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Моделирование статистических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rPr>
              <a:t>смещений земной поверхности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Рисунок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1" y="1391528"/>
            <a:ext cx="5235558" cy="3378738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idx="15"/>
          </p:nvPr>
        </p:nvSpPr>
        <p:spPr>
          <a:xfrm>
            <a:off x="47752" y="5001333"/>
            <a:ext cx="5456367" cy="774941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Подвижки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очаге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результирующее смещение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846322"/>
            <a:ext cx="7380288" cy="1697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193" y="4637181"/>
            <a:ext cx="3179107" cy="7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МФТИ">
      <a:dk1>
        <a:srgbClr val="525252"/>
      </a:dk1>
      <a:lt1>
        <a:srgbClr val="FFFFFF"/>
      </a:lt1>
      <a:dk2>
        <a:srgbClr val="525252"/>
      </a:dk2>
      <a:lt2>
        <a:srgbClr val="FFFFFF"/>
      </a:lt2>
      <a:accent1>
        <a:srgbClr val="0072BC"/>
      </a:accent1>
      <a:accent2>
        <a:srgbClr val="525252"/>
      </a:accent2>
      <a:accent3>
        <a:srgbClr val="7C7C7C"/>
      </a:accent3>
      <a:accent4>
        <a:srgbClr val="FFAB40"/>
      </a:accent4>
      <a:accent5>
        <a:srgbClr val="0072BC"/>
      </a:accent5>
      <a:accent6>
        <a:srgbClr val="525252"/>
      </a:accent6>
      <a:hlink>
        <a:srgbClr val="FFAB40"/>
      </a:hlink>
      <a:folHlink>
        <a:srgbClr val="92C5EB"/>
      </a:folHlink>
    </a:clrScheme>
    <a:fontScheme name="МФТИ">
      <a:majorFont>
        <a:latin typeface="Arial Blac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2780</Words>
  <Application>Microsoft Office PowerPoint</Application>
  <PresentationFormat>Широкоэкранный</PresentationFormat>
  <Paragraphs>279</Paragraphs>
  <Slides>26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Cambria Math</vt:lpstr>
      <vt:lpstr>Franklin Gothic Book</vt:lpstr>
      <vt:lpstr>Segoe UI</vt:lpstr>
      <vt:lpstr>Tahoma</vt:lpstr>
      <vt:lpstr>Times New Roman</vt:lpstr>
      <vt:lpstr>simple-light-2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предсейсмической стадии цикла</vt:lpstr>
      <vt:lpstr>Результаты расчётов для землетрясения Мауле 27.02.2010: а) мгновенные смещения на станциях во время землетрясения, б) распределения сейсмической подвижки в очаге землетрясения. Пунктирная чёрная линия – Перуанско-Чилийский желоб. Чёрная стрелка – вектор скорости субдукции.  </vt:lpstr>
      <vt:lpstr>Презентация PowerPoint</vt:lpstr>
      <vt:lpstr>Презентация PowerPoint</vt:lpstr>
      <vt:lpstr>Сравнение распределения сейсмической подвижки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Владимирова</dc:creator>
  <cp:lastModifiedBy>Nadegda</cp:lastModifiedBy>
  <cp:revision>121</cp:revision>
  <dcterms:created xsi:type="dcterms:W3CDTF">2022-05-16T11:12:05Z</dcterms:created>
  <dcterms:modified xsi:type="dcterms:W3CDTF">2023-03-19T17:25:12Z</dcterms:modified>
</cp:coreProperties>
</file>