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0"/>
  </p:notesMasterIdLst>
  <p:sldIdLst>
    <p:sldId id="256" r:id="rId2"/>
    <p:sldId id="258" r:id="rId3"/>
    <p:sldId id="275" r:id="rId4"/>
    <p:sldId id="266" r:id="rId5"/>
    <p:sldId id="279" r:id="rId6"/>
    <p:sldId id="303" r:id="rId7"/>
    <p:sldId id="285" r:id="rId8"/>
    <p:sldId id="286" r:id="rId9"/>
    <p:sldId id="287" r:id="rId10"/>
    <p:sldId id="289" r:id="rId11"/>
    <p:sldId id="292" r:id="rId12"/>
    <p:sldId id="295" r:id="rId13"/>
    <p:sldId id="296" r:id="rId14"/>
    <p:sldId id="299" r:id="rId15"/>
    <p:sldId id="300" r:id="rId16"/>
    <p:sldId id="277" r:id="rId17"/>
    <p:sldId id="278" r:id="rId18"/>
    <p:sldId id="306" r:id="rId19"/>
    <p:sldId id="305" r:id="rId20"/>
    <p:sldId id="284" r:id="rId21"/>
    <p:sldId id="310" r:id="rId22"/>
    <p:sldId id="290" r:id="rId23"/>
    <p:sldId id="297" r:id="rId24"/>
    <p:sldId id="301" r:id="rId25"/>
    <p:sldId id="302" r:id="rId26"/>
    <p:sldId id="309" r:id="rId27"/>
    <p:sldId id="307" r:id="rId28"/>
    <p:sldId id="30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A0035-771C-4A7D-9D84-226EEAF1B19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F1B7-1778-4AF2-B1B1-1FE1AC46E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2572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5639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24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1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53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44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16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15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58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C68467-DC9F-42EF-88DB-DCC107D28D1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9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Закономерности пространственно-временного группирования событий акустической эмиссии в лабораторных экспериментах по разрушению горных пород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68089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</a:rPr>
              <a:t>Маточкина София </a:t>
            </a:r>
            <a:r>
              <a:rPr lang="ru-RU" sz="1800" dirty="0" smtClean="0">
                <a:solidFill>
                  <a:schemeClr val="tx1"/>
                </a:solidFill>
              </a:rPr>
              <a:t>Дмитриевна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ИТПЗ </a:t>
            </a:r>
            <a:r>
              <a:rPr lang="ru-RU" sz="1800" dirty="0">
                <a:solidFill>
                  <a:schemeClr val="tx1"/>
                </a:solidFill>
              </a:rPr>
              <a:t>РАН, г. </a:t>
            </a:r>
            <a:r>
              <a:rPr lang="ru-RU" sz="1800" dirty="0" smtClean="0">
                <a:solidFill>
                  <a:schemeClr val="tx1"/>
                </a:solidFill>
              </a:rPr>
              <a:t>Москва,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МГУ, Г. Москва 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sofijamat@mail.ru</a:t>
            </a:r>
          </a:p>
        </p:txBody>
      </p:sp>
    </p:spTree>
    <p:extLst>
      <p:ext uri="{BB962C8B-B14F-4D97-AF65-F5344CB8AC3E}">
        <p14:creationId xmlns:p14="http://schemas.microsoft.com/office/powerpoint/2010/main" val="32907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102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BS02</a:t>
            </a:r>
            <a:r>
              <a:rPr lang="ru-RU" dirty="0" smtClean="0">
                <a:solidFill>
                  <a:schemeClr val="tx1"/>
                </a:solidFill>
              </a:rPr>
              <a:t>. Значения параметров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45664"/>
              </p:ext>
            </p:extLst>
          </p:nvPr>
        </p:nvGraphicFramePr>
        <p:xfrm>
          <a:off x="393292" y="1110282"/>
          <a:ext cx="11179278" cy="5115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344">
                  <a:extLst>
                    <a:ext uri="{9D8B030D-6E8A-4147-A177-3AD203B41FA5}">
                      <a16:colId xmlns:a16="http://schemas.microsoft.com/office/drawing/2014/main" val="3571153006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1511552501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3930711878"/>
                    </a:ext>
                  </a:extLst>
                </a:gridCol>
                <a:gridCol w="1366981">
                  <a:extLst>
                    <a:ext uri="{9D8B030D-6E8A-4147-A177-3AD203B41FA5}">
                      <a16:colId xmlns:a16="http://schemas.microsoft.com/office/drawing/2014/main" val="729484056"/>
                    </a:ext>
                  </a:extLst>
                </a:gridCol>
                <a:gridCol w="1348510">
                  <a:extLst>
                    <a:ext uri="{9D8B030D-6E8A-4147-A177-3AD203B41FA5}">
                      <a16:colId xmlns:a16="http://schemas.microsoft.com/office/drawing/2014/main" val="1465650752"/>
                    </a:ext>
                  </a:extLst>
                </a:gridCol>
                <a:gridCol w="1237672">
                  <a:extLst>
                    <a:ext uri="{9D8B030D-6E8A-4147-A177-3AD203B41FA5}">
                      <a16:colId xmlns:a16="http://schemas.microsoft.com/office/drawing/2014/main" val="2434358100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2150682174"/>
                    </a:ext>
                  </a:extLst>
                </a:gridCol>
                <a:gridCol w="1209964">
                  <a:extLst>
                    <a:ext uri="{9D8B030D-6E8A-4147-A177-3AD203B41FA5}">
                      <a16:colId xmlns:a16="http://schemas.microsoft.com/office/drawing/2014/main" val="4152254321"/>
                    </a:ext>
                  </a:extLst>
                </a:gridCol>
                <a:gridCol w="1209370">
                  <a:extLst>
                    <a:ext uri="{9D8B030D-6E8A-4147-A177-3AD203B41FA5}">
                      <a16:colId xmlns:a16="http://schemas.microsoft.com/office/drawing/2014/main" val="317332306"/>
                    </a:ext>
                  </a:extLst>
                </a:gridCol>
              </a:tblGrid>
              <a:tr h="1705009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5258919"/>
                  </a:ext>
                </a:extLst>
              </a:tr>
              <a:tr h="1705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2.92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2.71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2.07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2.72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2.92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2.60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2.43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2.83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48688905"/>
                  </a:ext>
                </a:extLst>
              </a:tr>
              <a:tr h="1705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b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0.782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0.976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0.977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0.766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0.835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0.746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264158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BS02</a:t>
            </a:r>
            <a:r>
              <a:rPr lang="ru-RU" dirty="0" smtClean="0">
                <a:solidFill>
                  <a:schemeClr val="tx1"/>
                </a:solidFill>
              </a:rPr>
              <a:t>.Распределение функции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близости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8735" r="11482" b="2960"/>
          <a:stretch/>
        </p:blipFill>
        <p:spPr>
          <a:xfrm>
            <a:off x="3121891" y="1770345"/>
            <a:ext cx="5486400" cy="45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Образец 2. </a:t>
            </a:r>
            <a:r>
              <a:rPr lang="en-US" dirty="0">
                <a:solidFill>
                  <a:schemeClr val="tx1"/>
                </a:solidFill>
              </a:rPr>
              <a:t>AE42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Цилиндрическая форма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Диаметр 76.2 мм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>
                <a:solidFill>
                  <a:schemeClr val="tx1"/>
                </a:solidFill>
              </a:rPr>
              <a:t> длина 190.5 мм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Гранит </a:t>
            </a:r>
            <a:r>
              <a:rPr lang="ru-RU" dirty="0" err="1" smtClean="0">
                <a:solidFill>
                  <a:schemeClr val="tx1"/>
                </a:solidFill>
              </a:rPr>
              <a:t>Вестерли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Деформация одноосной нагрузкой в условиях постоянного всестороннего сжатия 50 Мпа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Сухой образец, обводнение не проводилось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0642"/>
            <a:ext cx="6844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bg1"/>
                </a:solidFill>
              </a:rPr>
              <a:t>Смирнов В.Б., </a:t>
            </a:r>
            <a:r>
              <a:rPr lang="ru-RU" sz="1000" dirty="0" err="1">
                <a:solidFill>
                  <a:schemeClr val="bg1"/>
                </a:solidFill>
              </a:rPr>
              <a:t>Пономарёв</a:t>
            </a:r>
            <a:r>
              <a:rPr lang="ru-RU" sz="1000" dirty="0">
                <a:solidFill>
                  <a:schemeClr val="bg1"/>
                </a:solidFill>
              </a:rPr>
              <a:t> А.В. Физика переходных режимов сейсмичности. М.: РАН, 2020. 412 с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AE42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Нагружение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0642"/>
            <a:ext cx="6844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bg1"/>
                </a:solidFill>
              </a:rPr>
              <a:t>Смирнов В.Б., </a:t>
            </a:r>
            <a:r>
              <a:rPr lang="ru-RU" sz="1000" dirty="0" err="1">
                <a:solidFill>
                  <a:schemeClr val="bg1"/>
                </a:solidFill>
              </a:rPr>
              <a:t>Пономарёв</a:t>
            </a:r>
            <a:r>
              <a:rPr lang="ru-RU" sz="1000" dirty="0">
                <a:solidFill>
                  <a:schemeClr val="bg1"/>
                </a:solidFill>
              </a:rPr>
              <a:t> А.В. Физика переходных режимов сейсмичности. М.: РАН, 2020. 412 с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07" y="1846263"/>
            <a:ext cx="5805786" cy="4443701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472218" y="2133600"/>
            <a:ext cx="0" cy="33158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AE42</a:t>
            </a:r>
            <a:r>
              <a:rPr lang="ru-RU" dirty="0" smtClean="0"/>
              <a:t>. Значения параметров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709871"/>
              </p:ext>
            </p:extLst>
          </p:nvPr>
        </p:nvGraphicFramePr>
        <p:xfrm>
          <a:off x="916858" y="1612490"/>
          <a:ext cx="10515600" cy="4686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6719117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123783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27246317"/>
                    </a:ext>
                  </a:extLst>
                </a:gridCol>
              </a:tblGrid>
              <a:tr h="1562237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491019"/>
                  </a:ext>
                </a:extLst>
              </a:tr>
              <a:tr h="1562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3.07</a:t>
                      </a:r>
                    </a:p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±0.05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2.63</a:t>
                      </a:r>
                    </a:p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±0.07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00872068"/>
                  </a:ext>
                </a:extLst>
              </a:tr>
              <a:tr h="1562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b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 smtClean="0">
                          <a:effectLst/>
                          <a:latin typeface="+mn-lt"/>
                        </a:rPr>
                        <a:t>1.086</a:t>
                      </a:r>
                    </a:p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±0.013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0.678</a:t>
                      </a:r>
                    </a:p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±0.010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322838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/>
              <a:t>AE42</a:t>
            </a:r>
            <a:r>
              <a:rPr lang="ru-RU" sz="4300" dirty="0" smtClean="0"/>
              <a:t>.Распределение функции близости</a:t>
            </a:r>
            <a:endParaRPr lang="ru-RU" sz="43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0146"/>
          </a:xfrm>
        </p:spPr>
        <p:txBody>
          <a:bodyPr/>
          <a:lstStyle/>
          <a:p>
            <a:pPr algn="ctr" fontAlgn="b"/>
            <a:r>
              <a:rPr lang="en-US" dirty="0">
                <a:solidFill>
                  <a:srgbClr val="000000"/>
                </a:solidFill>
              </a:rPr>
              <a:t>before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1" y="2161309"/>
            <a:ext cx="5361404" cy="4103575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0146"/>
          </a:xfrm>
        </p:spPr>
        <p:txBody>
          <a:bodyPr/>
          <a:lstStyle/>
          <a:p>
            <a:pPr algn="ctr" fontAlgn="b"/>
            <a:r>
              <a:rPr lang="en-US" dirty="0">
                <a:solidFill>
                  <a:srgbClr val="000000"/>
                </a:solidFill>
              </a:rPr>
              <a:t>after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92" y="2161309"/>
            <a:ext cx="5361404" cy="4103575"/>
          </a:xfr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7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92336"/>
            <a:ext cx="4666211" cy="433297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случае лабораторных исследований наблюдается одногорбое </a:t>
            </a:r>
            <a:r>
              <a:rPr lang="ru-RU" dirty="0" smtClean="0">
                <a:solidFill>
                  <a:schemeClr val="tx1"/>
                </a:solidFill>
              </a:rPr>
              <a:t>распределение функции близости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Одногорбое распределение функции близости </a:t>
            </a:r>
            <a:r>
              <a:rPr lang="ru-RU" dirty="0" err="1">
                <a:solidFill>
                  <a:schemeClr val="tx1"/>
                </a:solidFill>
              </a:rPr>
              <a:t>рандомизированного</a:t>
            </a:r>
            <a:r>
              <a:rPr lang="ru-RU" dirty="0">
                <a:solidFill>
                  <a:schemeClr val="tx1"/>
                </a:solidFill>
              </a:rPr>
              <a:t> каталога немного сдвигается вправо относительно графика исходного каталога, что свидетельствует о том, что функция близости группированных событий мало отличается от функции для независимых </a:t>
            </a:r>
            <a:r>
              <a:rPr lang="ru-RU" dirty="0" smtClean="0">
                <a:solidFill>
                  <a:schemeClr val="tx1"/>
                </a:solidFill>
              </a:rPr>
              <a:t>событий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Небольшой </a:t>
            </a:r>
            <a:r>
              <a:rPr lang="ru-RU" dirty="0">
                <a:solidFill>
                  <a:schemeClr val="tx1"/>
                </a:solidFill>
              </a:rPr>
              <a:t>сдвиг означает небольшую долю группируемых </a:t>
            </a:r>
            <a:r>
              <a:rPr lang="ru-RU" dirty="0" smtClean="0">
                <a:solidFill>
                  <a:schemeClr val="tx1"/>
                </a:solidFill>
              </a:rPr>
              <a:t>событий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10173" r="12394" b="4473"/>
          <a:stretch/>
        </p:blipFill>
        <p:spPr>
          <a:xfrm>
            <a:off x="6126480" y="1892336"/>
            <a:ext cx="5462385" cy="44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Смирнов В.Б., </a:t>
            </a:r>
            <a:r>
              <a:rPr lang="ru-RU" dirty="0" err="1"/>
              <a:t>Пономарёв</a:t>
            </a:r>
            <a:r>
              <a:rPr lang="ru-RU" dirty="0"/>
              <a:t> А.В. Физика переходных режимов сейсмичности. М.: РАН, 2020. 412 с.</a:t>
            </a:r>
          </a:p>
          <a:p>
            <a:pPr lvl="0"/>
            <a:r>
              <a:rPr lang="ru-RU" dirty="0"/>
              <a:t>Смирнов В. Б., Пономарев А. В., </a:t>
            </a:r>
            <a:r>
              <a:rPr lang="ru-RU" dirty="0" err="1"/>
              <a:t>Станчиц</a:t>
            </a:r>
            <a:r>
              <a:rPr lang="ru-RU" dirty="0"/>
              <a:t> С. А., Потанина М. Г., </a:t>
            </a:r>
            <a:r>
              <a:rPr lang="ru-RU" dirty="0" err="1"/>
              <a:t>Патонин</a:t>
            </a:r>
            <a:r>
              <a:rPr lang="ru-RU" dirty="0"/>
              <a:t> А. В., </a:t>
            </a:r>
            <a:r>
              <a:rPr lang="ru-RU" dirty="0" err="1"/>
              <a:t>Dresen</a:t>
            </a:r>
            <a:r>
              <a:rPr lang="ru-RU" dirty="0"/>
              <a:t> G., </a:t>
            </a:r>
            <a:r>
              <a:rPr lang="ru-RU" dirty="0" err="1"/>
              <a:t>Narteau</a:t>
            </a:r>
            <a:r>
              <a:rPr lang="ru-RU" dirty="0"/>
              <a:t> C., </a:t>
            </a:r>
            <a:r>
              <a:rPr lang="ru-RU" dirty="0" err="1"/>
              <a:t>Bernard</a:t>
            </a:r>
            <a:r>
              <a:rPr lang="ru-RU" dirty="0"/>
              <a:t> P., Строганова С. М. Лабораторное моделирование </a:t>
            </a:r>
            <a:r>
              <a:rPr lang="ru-RU" dirty="0" err="1"/>
              <a:t>афтершоковых</a:t>
            </a:r>
            <a:r>
              <a:rPr lang="ru-RU" dirty="0"/>
              <a:t> последовательностей: зависимость параметров </a:t>
            </a:r>
            <a:r>
              <a:rPr lang="ru-RU" dirty="0" err="1"/>
              <a:t>Омори</a:t>
            </a:r>
            <a:r>
              <a:rPr lang="ru-RU" dirty="0"/>
              <a:t> и </a:t>
            </a:r>
            <a:r>
              <a:rPr lang="ru-RU" dirty="0" err="1"/>
              <a:t>Гутенберга</a:t>
            </a:r>
            <a:r>
              <a:rPr lang="ru-RU" dirty="0"/>
              <a:t>–Рихтера от напряжений // Физика земли. 2019</a:t>
            </a:r>
            <a:r>
              <a:rPr lang="en-US" dirty="0"/>
              <a:t>.</a:t>
            </a:r>
            <a:r>
              <a:rPr lang="ru-RU" dirty="0"/>
              <a:t> № 1</a:t>
            </a:r>
            <a:r>
              <a:rPr lang="en-US" dirty="0"/>
              <a:t>. </a:t>
            </a:r>
            <a:r>
              <a:rPr lang="ru-RU" dirty="0"/>
              <a:t>С. 149–165.</a:t>
            </a:r>
          </a:p>
          <a:p>
            <a:pPr lvl="0"/>
            <a:r>
              <a:rPr lang="en-US" dirty="0" err="1"/>
              <a:t>Baiesi</a:t>
            </a:r>
            <a:r>
              <a:rPr lang="en-US" dirty="0"/>
              <a:t>, M. &amp; </a:t>
            </a:r>
            <a:r>
              <a:rPr lang="en-US" dirty="0" err="1"/>
              <a:t>Paczuski</a:t>
            </a:r>
            <a:r>
              <a:rPr lang="en-US" dirty="0"/>
              <a:t>, M. Scale-free networks of earthquakes and aftershocks. Phys. Rev. E, 69, 066106. 2004.</a:t>
            </a:r>
            <a:endParaRPr lang="ru-RU" dirty="0"/>
          </a:p>
          <a:p>
            <a:pPr lvl="0"/>
            <a:r>
              <a:rPr lang="en-US" dirty="0" err="1"/>
              <a:t>Shebalin</a:t>
            </a:r>
            <a:r>
              <a:rPr lang="en-US" dirty="0"/>
              <a:t>, P.N., </a:t>
            </a:r>
            <a:r>
              <a:rPr lang="en-US" dirty="0" err="1"/>
              <a:t>Narteau</a:t>
            </a:r>
            <a:r>
              <a:rPr lang="en-US" dirty="0"/>
              <a:t>, C., Baranov, S.V. Earthquake productivity law. Geophysical Journal International, 1264–1269. 2020.</a:t>
            </a:r>
            <a:endParaRPr lang="ru-RU" dirty="0"/>
          </a:p>
          <a:p>
            <a:pPr lvl="0"/>
            <a:r>
              <a:rPr lang="en-US" dirty="0" err="1"/>
              <a:t>Shebalin</a:t>
            </a:r>
            <a:r>
              <a:rPr lang="en-US" dirty="0"/>
              <a:t>, P.N., </a:t>
            </a:r>
            <a:r>
              <a:rPr lang="en-US" dirty="0" err="1"/>
              <a:t>Narteau</a:t>
            </a:r>
            <a:r>
              <a:rPr lang="en-US" dirty="0"/>
              <a:t>, C., Baranov, S.V. Earthquake productivity law. Geophysical Journal International, 1264–1269 (Supporting information)</a:t>
            </a:r>
            <a:r>
              <a:rPr lang="ru-RU" dirty="0"/>
              <a:t>. </a:t>
            </a:r>
            <a:r>
              <a:rPr lang="en-US" dirty="0"/>
              <a:t>2020</a:t>
            </a:r>
            <a:r>
              <a:rPr lang="ru-RU" dirty="0"/>
              <a:t>.</a:t>
            </a:r>
          </a:p>
          <a:p>
            <a:pPr lvl="0"/>
            <a:r>
              <a:rPr lang="en-US" dirty="0" err="1"/>
              <a:t>Zaliapin</a:t>
            </a:r>
            <a:r>
              <a:rPr lang="en-US" dirty="0"/>
              <a:t>, I., </a:t>
            </a:r>
            <a:r>
              <a:rPr lang="en-US" dirty="0" err="1"/>
              <a:t>Gabrielov</a:t>
            </a:r>
            <a:r>
              <a:rPr lang="en-US" dirty="0"/>
              <a:t>, A., </a:t>
            </a:r>
            <a:r>
              <a:rPr lang="en-US" dirty="0" err="1"/>
              <a:t>Keilis-Borok</a:t>
            </a:r>
            <a:r>
              <a:rPr lang="en-US" dirty="0"/>
              <a:t>, V. &amp; Wong, H. Clustering analysis of seismicity and aftershock identification. Phys. Rev. Lett., 101(1), 018501. 2008.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6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76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Оценка </a:t>
            </a:r>
            <a:r>
              <a:rPr lang="ru-RU" dirty="0" smtClean="0">
                <a:solidFill>
                  <a:schemeClr val="tx1"/>
                </a:solidFill>
              </a:rPr>
              <a:t>параметров </a:t>
            </a:r>
            <a:r>
              <a:rPr lang="ru-RU" dirty="0">
                <a:solidFill>
                  <a:schemeClr val="tx1"/>
                </a:solidFill>
              </a:rPr>
              <a:t>группирования событий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Дерево ближайших </a:t>
            </a:r>
            <a:r>
              <a:rPr lang="ru-RU" dirty="0">
                <a:solidFill>
                  <a:schemeClr val="tx1"/>
                </a:solidFill>
              </a:rPr>
              <a:t>соседей – иерархическая структура </a:t>
            </a:r>
            <a:r>
              <a:rPr lang="ru-RU" dirty="0" smtClean="0">
                <a:solidFill>
                  <a:schemeClr val="tx1"/>
                </a:solidFill>
              </a:rPr>
              <a:t>событий: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86" y="2485956"/>
            <a:ext cx="5706428" cy="341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5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Постановка 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Цель работы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ru-RU" sz="2800" dirty="0">
                <a:solidFill>
                  <a:schemeClr val="tx1"/>
                </a:solidFill>
              </a:rPr>
              <a:t>экспериментальное </a:t>
            </a:r>
            <a:r>
              <a:rPr lang="ru-RU" sz="2800" dirty="0" smtClean="0">
                <a:solidFill>
                  <a:schemeClr val="tx1"/>
                </a:solidFill>
              </a:rPr>
              <a:t>исследование закономерностей группирования событий акустической эмиссии в </a:t>
            </a:r>
            <a:r>
              <a:rPr lang="ru-RU" sz="2800" dirty="0">
                <a:solidFill>
                  <a:schemeClr val="tx1"/>
                </a:solidFill>
              </a:rPr>
              <a:t>лабораторных </a:t>
            </a:r>
            <a:r>
              <a:rPr lang="ru-RU" sz="2800" dirty="0" smtClean="0">
                <a:solidFill>
                  <a:schemeClr val="tx1"/>
                </a:solidFill>
              </a:rPr>
              <a:t>условиях для </a:t>
            </a:r>
            <a:r>
              <a:rPr lang="ru-RU" sz="2800" dirty="0">
                <a:solidFill>
                  <a:schemeClr val="tx1"/>
                </a:solidFill>
              </a:rPr>
              <a:t>последующего изучения </a:t>
            </a:r>
            <a:r>
              <a:rPr lang="ru-RU" sz="2800" dirty="0" smtClean="0">
                <a:solidFill>
                  <a:schemeClr val="tx1"/>
                </a:solidFill>
              </a:rPr>
              <a:t>параметров закона </a:t>
            </a:r>
            <a:r>
              <a:rPr lang="ru-RU" sz="2800" dirty="0">
                <a:solidFill>
                  <a:schemeClr val="tx1"/>
                </a:solidFill>
              </a:rPr>
              <a:t>продуктивности землетрясений [</a:t>
            </a:r>
            <a:r>
              <a:rPr lang="ru-RU" sz="2800" dirty="0" err="1">
                <a:solidFill>
                  <a:schemeClr val="tx1"/>
                </a:solidFill>
              </a:rPr>
              <a:t>Shebalin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et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al</a:t>
            </a:r>
            <a:r>
              <a:rPr lang="ru-RU" sz="2800" dirty="0">
                <a:solidFill>
                  <a:schemeClr val="tx1"/>
                </a:solidFill>
              </a:rPr>
              <a:t>., 2020]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Основная задача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анализ данных лабораторных экспериментов, проведенных на образцах </a:t>
            </a:r>
            <a:r>
              <a:rPr lang="ru-RU" sz="2800" dirty="0">
                <a:solidFill>
                  <a:schemeClr val="tx1"/>
                </a:solidFill>
              </a:rPr>
              <a:t>различных горных </a:t>
            </a:r>
            <a:r>
              <a:rPr lang="ru-RU" sz="2800" dirty="0" smtClean="0">
                <a:solidFill>
                  <a:schemeClr val="tx1"/>
                </a:solidFill>
              </a:rPr>
              <a:t>пород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Основная теория. Оценка параметров </a:t>
            </a:r>
            <a:r>
              <a:rPr lang="ru-RU" dirty="0"/>
              <a:t>закона продуктивности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8482"/>
                <a:ext cx="10515600" cy="274103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Продуктивность </a:t>
                </a:r>
                <a:r>
                  <a:rPr lang="ru-RU" dirty="0"/>
                  <a:t>– число событий, вызванных данным землетрясением, магнитуды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dirty="0"/>
                  <a:t> – представительная магнитуда).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dirty="0"/>
                  <a:t>- продуктивность землетрясения – число событий, вызванных данным землетрясением, магнитуды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dirty="0"/>
                  <a:t> [</a:t>
                </a:r>
                <a:r>
                  <a:rPr lang="ru-RU" dirty="0" err="1"/>
                  <a:t>Shebalin</a:t>
                </a:r>
                <a:r>
                  <a:rPr lang="ru-RU" dirty="0"/>
                  <a:t> </a:t>
                </a:r>
                <a:r>
                  <a:rPr lang="ru-RU" dirty="0" err="1"/>
                  <a:t>et</a:t>
                </a:r>
                <a:r>
                  <a:rPr lang="ru-RU" dirty="0"/>
                  <a:t> </a:t>
                </a:r>
                <a:r>
                  <a:rPr lang="ru-RU" dirty="0" err="1"/>
                  <a:t>al</a:t>
                </a:r>
                <a:r>
                  <a:rPr lang="ru-RU" dirty="0"/>
                  <a:t>., 2020].</a:t>
                </a:r>
              </a:p>
              <a:p>
                <a:pPr marL="0" indent="0" algn="just">
                  <a:buNone/>
                </a:pPr>
                <a:endParaRPr lang="ru-RU" dirty="0"/>
              </a:p>
              <a:p>
                <a:pPr algn="just"/>
                <a:endParaRPr lang="ru-RU" dirty="0"/>
              </a:p>
              <a:p>
                <a:pPr algn="just"/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8482"/>
                <a:ext cx="10515600" cy="2741036"/>
              </a:xfrm>
              <a:blipFill>
                <a:blip r:embed="rId2"/>
                <a:stretch>
                  <a:fillRect l="-1507" t="-2450" r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3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Экспоненциальный закон продуктивности землетрясений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60" t="30792" r="18134" b="13414"/>
          <a:stretch/>
        </p:blipFill>
        <p:spPr>
          <a:xfrm>
            <a:off x="1905462" y="1948242"/>
            <a:ext cx="8442035" cy="43006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1155" y="6437195"/>
            <a:ext cx="9769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Закон продуктивности землетрясений П.Н. Шебалин, С.В. Баранов, C.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Narteau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9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4388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BS02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Графики повторяемости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6876" r="11160" b="4866"/>
          <a:stretch/>
        </p:blipFill>
        <p:spPr>
          <a:xfrm>
            <a:off x="3324661" y="1764392"/>
            <a:ext cx="5542678" cy="456251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5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4" y="406400"/>
            <a:ext cx="10243128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AE42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Графики </a:t>
            </a:r>
            <a:r>
              <a:rPr lang="ru-RU" dirty="0">
                <a:solidFill>
                  <a:schemeClr val="tx1"/>
                </a:solidFill>
              </a:rPr>
              <a:t>повторяемости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48" y="1847273"/>
            <a:ext cx="5813705" cy="444976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3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77" y="106502"/>
            <a:ext cx="8362783" cy="1345688"/>
          </a:xfrm>
        </p:spPr>
        <p:txBody>
          <a:bodyPr>
            <a:normAutofit/>
          </a:bodyPr>
          <a:lstStyle/>
          <a:p>
            <a:r>
              <a:rPr lang="en-US" dirty="0" smtClean="0"/>
              <a:t>BS02</a:t>
            </a:r>
            <a:r>
              <a:rPr lang="ru-RU" dirty="0" smtClean="0"/>
              <a:t>. Параметр </a:t>
            </a:r>
            <a:r>
              <a:rPr lang="ru-RU" dirty="0" err="1" smtClean="0"/>
              <a:t>Гутенберга</a:t>
            </a:r>
            <a:r>
              <a:rPr lang="ru-RU" dirty="0" smtClean="0"/>
              <a:t>-Рихтера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" t="16568" r="8183" b="22875"/>
          <a:stretch/>
        </p:blipFill>
        <p:spPr>
          <a:xfrm>
            <a:off x="838200" y="1425677"/>
            <a:ext cx="10507898" cy="4011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8362" y="5437239"/>
            <a:ext cx="977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 дифференциальных (а) и кулоновских (б) напряжений по данным экспериментов BS02 (залитые символы) 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/>
          <a:srcRect l="41194" t="20259" r="11316" b="22452"/>
          <a:stretch/>
        </p:blipFill>
        <p:spPr>
          <a:xfrm>
            <a:off x="8622890" y="0"/>
            <a:ext cx="3569110" cy="2421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1059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Смирнов В. Б., Пономарев А. В., </a:t>
            </a:r>
            <a:r>
              <a:rPr lang="ru-RU" sz="1000" dirty="0" err="1">
                <a:solidFill>
                  <a:schemeClr val="bg1"/>
                </a:solidFill>
              </a:rPr>
              <a:t>Станчиц</a:t>
            </a:r>
            <a:r>
              <a:rPr lang="ru-RU" sz="1000" dirty="0">
                <a:solidFill>
                  <a:schemeClr val="bg1"/>
                </a:solidFill>
              </a:rPr>
              <a:t> С. А., Потанина М. Г., </a:t>
            </a:r>
            <a:r>
              <a:rPr lang="ru-RU" sz="1000" dirty="0" err="1">
                <a:solidFill>
                  <a:schemeClr val="bg1"/>
                </a:solidFill>
              </a:rPr>
              <a:t>Патонин</a:t>
            </a:r>
            <a:r>
              <a:rPr lang="ru-RU" sz="1000" dirty="0">
                <a:solidFill>
                  <a:schemeClr val="bg1"/>
                </a:solidFill>
              </a:rPr>
              <a:t> А. В., </a:t>
            </a:r>
            <a:r>
              <a:rPr lang="ru-RU" sz="1000" dirty="0" err="1">
                <a:solidFill>
                  <a:schemeClr val="bg1"/>
                </a:solidFill>
              </a:rPr>
              <a:t>Dresen</a:t>
            </a:r>
            <a:r>
              <a:rPr lang="ru-RU" sz="1000" dirty="0">
                <a:solidFill>
                  <a:schemeClr val="bg1"/>
                </a:solidFill>
              </a:rPr>
              <a:t> G., </a:t>
            </a:r>
            <a:r>
              <a:rPr lang="ru-RU" sz="1000" dirty="0" err="1">
                <a:solidFill>
                  <a:schemeClr val="bg1"/>
                </a:solidFill>
              </a:rPr>
              <a:t>Narteau</a:t>
            </a:r>
            <a:r>
              <a:rPr lang="ru-RU" sz="1000" dirty="0">
                <a:solidFill>
                  <a:schemeClr val="bg1"/>
                </a:solidFill>
              </a:rPr>
              <a:t> C., </a:t>
            </a:r>
            <a:r>
              <a:rPr lang="ru-RU" sz="1000" dirty="0" err="1">
                <a:solidFill>
                  <a:schemeClr val="bg1"/>
                </a:solidFill>
              </a:rPr>
              <a:t>Bernard</a:t>
            </a:r>
            <a:r>
              <a:rPr lang="ru-RU" sz="1000" dirty="0">
                <a:solidFill>
                  <a:schemeClr val="bg1"/>
                </a:solidFill>
              </a:rPr>
              <a:t> P., Строганова С. М. Лабораторное моделирование </a:t>
            </a:r>
            <a:r>
              <a:rPr lang="ru-RU" sz="1000" dirty="0" err="1">
                <a:solidFill>
                  <a:schemeClr val="bg1"/>
                </a:solidFill>
              </a:rPr>
              <a:t>афтершоковых</a:t>
            </a:r>
            <a:r>
              <a:rPr lang="ru-RU" sz="1000" dirty="0">
                <a:solidFill>
                  <a:schemeClr val="bg1"/>
                </a:solidFill>
              </a:rPr>
              <a:t> последовательностей: зависимость параметров </a:t>
            </a:r>
            <a:r>
              <a:rPr lang="ru-RU" sz="1000" dirty="0" err="1">
                <a:solidFill>
                  <a:schemeClr val="bg1"/>
                </a:solidFill>
              </a:rPr>
              <a:t>Омори</a:t>
            </a:r>
            <a:r>
              <a:rPr lang="ru-RU" sz="1000" dirty="0">
                <a:solidFill>
                  <a:schemeClr val="bg1"/>
                </a:solidFill>
              </a:rPr>
              <a:t> и </a:t>
            </a:r>
            <a:r>
              <a:rPr lang="ru-RU" sz="1000" dirty="0" err="1">
                <a:solidFill>
                  <a:schemeClr val="bg1"/>
                </a:solidFill>
              </a:rPr>
              <a:t>Гутенберга</a:t>
            </a:r>
            <a:r>
              <a:rPr lang="ru-RU" sz="1000" dirty="0">
                <a:solidFill>
                  <a:schemeClr val="bg1"/>
                </a:solidFill>
              </a:rPr>
              <a:t>–Рихтера от напряжений // Физика земли. 2019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r>
              <a:rPr lang="ru-RU" sz="1000" dirty="0">
                <a:solidFill>
                  <a:schemeClr val="bg1"/>
                </a:solidFill>
              </a:rPr>
              <a:t> № 1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ru-RU" sz="1000" dirty="0">
                <a:solidFill>
                  <a:schemeClr val="bg1"/>
                </a:solidFill>
              </a:rPr>
              <a:t>С. 149–165</a:t>
            </a:r>
          </a:p>
        </p:txBody>
      </p:sp>
    </p:spTree>
    <p:extLst>
      <p:ext uri="{BB962C8B-B14F-4D97-AF65-F5344CB8AC3E}">
        <p14:creationId xmlns:p14="http://schemas.microsoft.com/office/powerpoint/2010/main" val="1656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1026" name="Picture 2" descr="https://sun9-west.userapi.com/sun9-49/s/v1/ig2/VjpNlErhULQKe-RyJBM_kJDQxjTykES5NK027tAqK0NZWCJe91eECPbGUIQuaqWsxp973GweHe_TdRK7KE5hMyrF.jpg?size=830x464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07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Pclust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9552"/>
            <a:ext cx="5789421" cy="44311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208" t="48309" r="28290" b="41863"/>
          <a:stretch/>
        </p:blipFill>
        <p:spPr>
          <a:xfrm>
            <a:off x="6687128" y="3600947"/>
            <a:ext cx="4285673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29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BS02</a:t>
            </a:r>
            <a:r>
              <a:rPr lang="ru-RU" dirty="0" smtClean="0">
                <a:solidFill>
                  <a:schemeClr val="tx1"/>
                </a:solidFill>
              </a:rPr>
              <a:t>.Распределение функции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близости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8081" r="11643" b="3569"/>
          <a:stretch/>
        </p:blipFill>
        <p:spPr>
          <a:xfrm>
            <a:off x="0" y="1339206"/>
            <a:ext cx="5935979" cy="4987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8620" r="11899" b="4646"/>
          <a:stretch/>
        </p:blipFill>
        <p:spPr>
          <a:xfrm>
            <a:off x="5935979" y="1161473"/>
            <a:ext cx="6256021" cy="51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9696" r="10621" b="4378"/>
          <a:stretch/>
        </p:blipFill>
        <p:spPr>
          <a:xfrm>
            <a:off x="6308438" y="3350031"/>
            <a:ext cx="4367181" cy="3526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8735" r="11482" b="2960"/>
          <a:stretch/>
        </p:blipFill>
        <p:spPr>
          <a:xfrm>
            <a:off x="6308438" y="0"/>
            <a:ext cx="4211546" cy="3503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8619" r="11550" b="4646"/>
          <a:stretch/>
        </p:blipFill>
        <p:spPr>
          <a:xfrm>
            <a:off x="1657927" y="3492724"/>
            <a:ext cx="4125175" cy="3384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7812" r="12998" b="3703"/>
          <a:stretch/>
        </p:blipFill>
        <p:spPr>
          <a:xfrm>
            <a:off x="1657927" y="0"/>
            <a:ext cx="4129793" cy="35467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1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 и новизна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1175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Точное </a:t>
            </a:r>
            <a:r>
              <a:rPr lang="ru-RU" b="1" dirty="0">
                <a:solidFill>
                  <a:schemeClr val="tx1"/>
                </a:solidFill>
              </a:rPr>
              <a:t>прогнозирование землетрясений с учетом его уровня разрушений является важной проблемой для </a:t>
            </a:r>
            <a:r>
              <a:rPr lang="ru-RU" b="1" dirty="0" smtClean="0">
                <a:solidFill>
                  <a:schemeClr val="tx1"/>
                </a:solidFill>
              </a:rPr>
              <a:t>решения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Существующие модели сейсмического </a:t>
            </a:r>
            <a:r>
              <a:rPr lang="ru-RU" dirty="0" smtClean="0">
                <a:solidFill>
                  <a:schemeClr val="tx1"/>
                </a:solidFill>
              </a:rPr>
              <a:t>режима опираются </a:t>
            </a:r>
            <a:r>
              <a:rPr lang="ru-RU" dirty="0">
                <a:solidFill>
                  <a:schemeClr val="tx1"/>
                </a:solidFill>
              </a:rPr>
              <a:t>на то, что события одинаковой силы имеют одинаковое число </a:t>
            </a:r>
            <a:r>
              <a:rPr lang="ru-RU" dirty="0" err="1" smtClean="0">
                <a:solidFill>
                  <a:schemeClr val="tx1"/>
                </a:solidFill>
              </a:rPr>
              <a:t>афтершоков</a:t>
            </a:r>
            <a:r>
              <a:rPr lang="ru-RU" dirty="0" smtClean="0">
                <a:solidFill>
                  <a:schemeClr val="tx1"/>
                </a:solidFill>
              </a:rPr>
              <a:t> (Пуассоновское </a:t>
            </a:r>
            <a:r>
              <a:rPr lang="ru-RU" dirty="0">
                <a:solidFill>
                  <a:schemeClr val="tx1"/>
                </a:solidFill>
              </a:rPr>
              <a:t>распределение числа </a:t>
            </a:r>
            <a:r>
              <a:rPr lang="ru-RU" dirty="0" err="1" smtClean="0">
                <a:solidFill>
                  <a:schemeClr val="tx1"/>
                </a:solidFill>
              </a:rPr>
              <a:t>афтершоков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анализе сейсмических событий наблюдается </a:t>
            </a:r>
            <a:r>
              <a:rPr lang="ru-RU" b="1" dirty="0">
                <a:solidFill>
                  <a:schemeClr val="tx1"/>
                </a:solidFill>
              </a:rPr>
              <a:t>экспоненциальный закон продуктивности </a:t>
            </a:r>
            <a:r>
              <a:rPr lang="ru-RU" b="1" dirty="0" smtClean="0">
                <a:solidFill>
                  <a:schemeClr val="tx1"/>
                </a:solidFill>
              </a:rPr>
              <a:t>землетрясений</a:t>
            </a:r>
            <a:r>
              <a:rPr lang="ru-RU" dirty="0" smtClean="0">
                <a:solidFill>
                  <a:schemeClr val="tx1"/>
                </a:solidFill>
              </a:rPr>
              <a:t>*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настоящее время вопрос о </a:t>
            </a:r>
            <a:r>
              <a:rPr lang="ru-RU" b="1" dirty="0">
                <a:solidFill>
                  <a:schemeClr val="tx1"/>
                </a:solidFill>
              </a:rPr>
              <a:t>природе закона продуктивности землетрясений</a:t>
            </a:r>
            <a:r>
              <a:rPr lang="ru-RU" dirty="0">
                <a:solidFill>
                  <a:schemeClr val="tx1"/>
                </a:solidFill>
              </a:rPr>
              <a:t> и факторов, определяющих значения его параметров, </a:t>
            </a:r>
            <a:r>
              <a:rPr lang="ru-RU" b="1" dirty="0">
                <a:solidFill>
                  <a:schemeClr val="tx1"/>
                </a:solidFill>
              </a:rPr>
              <a:t>остается </a:t>
            </a:r>
            <a:r>
              <a:rPr lang="ru-RU" b="1" dirty="0" smtClean="0">
                <a:solidFill>
                  <a:schemeClr val="tx1"/>
                </a:solidFill>
              </a:rPr>
              <a:t>открытым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Экспериментальное изучение динамики сейсмической активности является перспективным направлением</a:t>
            </a:r>
            <a:r>
              <a:rPr lang="ru-RU" dirty="0">
                <a:solidFill>
                  <a:schemeClr val="tx1"/>
                </a:solidFill>
              </a:rPr>
              <a:t>, позволяющим выявлять особенности развития разрушения горных пород, геологических материалов, устанавливать связи между наблюдаемыми параметрами, которые воздействуют на изучаемые </a:t>
            </a:r>
            <a:r>
              <a:rPr lang="ru-RU" dirty="0" smtClean="0">
                <a:solidFill>
                  <a:schemeClr val="tx1"/>
                </a:solidFill>
              </a:rPr>
              <a:t>образцы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137" y="6490697"/>
            <a:ext cx="12050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</a:rPr>
              <a:t>*</a:t>
            </a:r>
            <a:r>
              <a:rPr lang="en-US" sz="1400" dirty="0" err="1" smtClean="0">
                <a:solidFill>
                  <a:schemeClr val="bg1"/>
                </a:solidFill>
              </a:rPr>
              <a:t>Shebalin</a:t>
            </a:r>
            <a:r>
              <a:rPr lang="en-US" sz="1400" dirty="0">
                <a:solidFill>
                  <a:schemeClr val="bg1"/>
                </a:solidFill>
              </a:rPr>
              <a:t>, P.N., </a:t>
            </a:r>
            <a:r>
              <a:rPr lang="en-US" sz="1400" dirty="0" err="1">
                <a:solidFill>
                  <a:schemeClr val="bg1"/>
                </a:solidFill>
              </a:rPr>
              <a:t>Narteau</a:t>
            </a:r>
            <a:r>
              <a:rPr lang="en-US" sz="1400" dirty="0">
                <a:solidFill>
                  <a:schemeClr val="bg1"/>
                </a:solidFill>
              </a:rPr>
              <a:t>, C., Baranov, S.V. Earthquake productivity law. Geophysical Journal International, 1264–1269. </a:t>
            </a:r>
            <a:r>
              <a:rPr lang="en-US" sz="1400" dirty="0" smtClean="0">
                <a:solidFill>
                  <a:schemeClr val="bg1"/>
                </a:solidFill>
              </a:rPr>
              <a:t>2020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Лабораторный анализ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Акустическая </a:t>
            </a:r>
            <a:r>
              <a:rPr lang="ru-RU" sz="2200" b="1" dirty="0">
                <a:solidFill>
                  <a:schemeClr val="tx1"/>
                </a:solidFill>
              </a:rPr>
              <a:t>эмиссия </a:t>
            </a:r>
            <a:r>
              <a:rPr lang="ru-RU" sz="2200" b="1" dirty="0" smtClean="0">
                <a:solidFill>
                  <a:schemeClr val="tx1"/>
                </a:solidFill>
              </a:rPr>
              <a:t>как </a:t>
            </a:r>
            <a:r>
              <a:rPr lang="ru-RU" sz="2200" b="1" dirty="0">
                <a:solidFill>
                  <a:schemeClr val="tx1"/>
                </a:solidFill>
              </a:rPr>
              <a:t>некоторый аналог </a:t>
            </a:r>
            <a:r>
              <a:rPr lang="ru-RU" sz="2200" b="1" dirty="0" smtClean="0">
                <a:solidFill>
                  <a:schemeClr val="tx1"/>
                </a:solidFill>
              </a:rPr>
              <a:t>землетрясений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Акустический режим – это совокупность </a:t>
            </a:r>
            <a:r>
              <a:rPr lang="ru-RU" sz="2200" dirty="0">
                <a:solidFill>
                  <a:schemeClr val="tx1"/>
                </a:solidFill>
              </a:rPr>
              <a:t>акустических событий в объёме образца, рассматриваемую во времени и </a:t>
            </a:r>
            <a:r>
              <a:rPr lang="ru-RU" sz="2200" dirty="0" smtClean="0">
                <a:solidFill>
                  <a:schemeClr val="tx1"/>
                </a:solidFill>
              </a:rPr>
              <a:t>пространстве  </a:t>
            </a:r>
            <a:r>
              <a:rPr lang="ru-RU" sz="2200" dirty="0">
                <a:solidFill>
                  <a:schemeClr val="tx1"/>
                </a:solidFill>
              </a:rPr>
              <a:t>[В.Б. Смирнов, А.В. </a:t>
            </a:r>
            <a:r>
              <a:rPr lang="ru-RU" sz="2200" dirty="0" err="1">
                <a:solidFill>
                  <a:schemeClr val="tx1"/>
                </a:solidFill>
              </a:rPr>
              <a:t>Пономарёв</a:t>
            </a:r>
            <a:r>
              <a:rPr lang="ru-RU" sz="2200" dirty="0">
                <a:solidFill>
                  <a:schemeClr val="tx1"/>
                </a:solidFill>
              </a:rPr>
              <a:t>, 2020</a:t>
            </a:r>
            <a:r>
              <a:rPr lang="ru-RU" sz="2200" dirty="0" smtClean="0">
                <a:solidFill>
                  <a:schemeClr val="tx1"/>
                </a:solidFill>
              </a:rPr>
              <a:t>]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Влияние на вид и параметры распределения </a:t>
            </a:r>
            <a:r>
              <a:rPr lang="ru-RU" sz="2200" dirty="0" smtClean="0">
                <a:solidFill>
                  <a:schemeClr val="tx1"/>
                </a:solidFill>
              </a:rPr>
              <a:t>продуктивности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следующих параметров:</a:t>
            </a:r>
          </a:p>
          <a:p>
            <a:pPr lvl="1" algn="just"/>
            <a:r>
              <a:rPr lang="ru-RU" sz="2200" dirty="0" smtClean="0">
                <a:solidFill>
                  <a:schemeClr val="tx1"/>
                </a:solidFill>
              </a:rPr>
              <a:t>уровень </a:t>
            </a:r>
            <a:r>
              <a:rPr lang="ru-RU" sz="2200" dirty="0">
                <a:solidFill>
                  <a:schemeClr val="tx1"/>
                </a:solidFill>
              </a:rPr>
              <a:t>действующих </a:t>
            </a:r>
            <a:r>
              <a:rPr lang="ru-RU" sz="2200" dirty="0" smtClean="0">
                <a:solidFill>
                  <a:schemeClr val="tx1"/>
                </a:solidFill>
              </a:rPr>
              <a:t>напряжений</a:t>
            </a:r>
          </a:p>
          <a:p>
            <a:pPr lvl="1" algn="just"/>
            <a:r>
              <a:rPr lang="ru-RU" sz="2200" dirty="0" smtClean="0">
                <a:solidFill>
                  <a:schemeClr val="tx1"/>
                </a:solidFill>
              </a:rPr>
              <a:t>свойства </a:t>
            </a:r>
            <a:r>
              <a:rPr lang="ru-RU" sz="2200" dirty="0">
                <a:solidFill>
                  <a:schemeClr val="tx1"/>
                </a:solidFill>
              </a:rPr>
              <a:t>материала </a:t>
            </a:r>
            <a:r>
              <a:rPr lang="ru-RU" sz="2200" dirty="0" smtClean="0">
                <a:solidFill>
                  <a:schemeClr val="tx1"/>
                </a:solidFill>
              </a:rPr>
              <a:t>образцов</a:t>
            </a:r>
          </a:p>
          <a:p>
            <a:pPr lvl="1" algn="just"/>
            <a:r>
              <a:rPr lang="ru-RU" sz="2200" dirty="0" err="1" smtClean="0">
                <a:solidFill>
                  <a:schemeClr val="tx1"/>
                </a:solidFill>
              </a:rPr>
              <a:t>флюидонасыщенность</a:t>
            </a:r>
            <a:r>
              <a:rPr lang="ru-RU" sz="2200" dirty="0" smtClean="0">
                <a:solidFill>
                  <a:schemeClr val="tx1"/>
                </a:solidFill>
              </a:rPr>
              <a:t> среды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Лабораторный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натуральный процесс подобны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по некоторым параметрам [Смирнов, Пономарев, 2020]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5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Оценка параметров </a:t>
            </a:r>
            <a:r>
              <a:rPr lang="ru-RU" dirty="0">
                <a:solidFill>
                  <a:schemeClr val="tx1"/>
                </a:solidFill>
              </a:rPr>
              <a:t>группирования событий 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4423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ru-RU" sz="8000" dirty="0" smtClean="0">
                    <a:solidFill>
                      <a:schemeClr val="tx1"/>
                    </a:solidFill>
                  </a:rPr>
                  <a:t>Метод </a:t>
                </a:r>
                <a:r>
                  <a:rPr lang="ru-RU" sz="8000" dirty="0">
                    <a:solidFill>
                      <a:schemeClr val="tx1"/>
                    </a:solidFill>
                  </a:rPr>
                  <a:t>ближайшего соседа, устанавливающий однозначную связь двух событий друг с </a:t>
                </a:r>
                <a:r>
                  <a:rPr lang="ru-RU" sz="8000" dirty="0" smtClean="0">
                    <a:solidFill>
                      <a:schemeClr val="tx1"/>
                    </a:solidFill>
                  </a:rPr>
                  <a:t>другом*, </a:t>
                </a:r>
                <a:r>
                  <a:rPr lang="ru-RU" sz="8000" dirty="0">
                    <a:solidFill>
                      <a:schemeClr val="tx1"/>
                    </a:solidFill>
                  </a:rPr>
                  <a:t>а также функция </a:t>
                </a:r>
                <a:r>
                  <a:rPr lang="ru-RU" sz="8000" dirty="0" smtClean="0">
                    <a:solidFill>
                      <a:schemeClr val="tx1"/>
                    </a:solidFill>
                  </a:rPr>
                  <a:t>близости**, </a:t>
                </a:r>
                <a:r>
                  <a:rPr lang="ru-RU" sz="8000" dirty="0">
                    <a:solidFill>
                      <a:schemeClr val="tx1"/>
                    </a:solidFill>
                  </a:rPr>
                  <a:t>которая является мерой связи между двумя землетрясениями</a:t>
                </a:r>
                <a:r>
                  <a:rPr lang="ru-RU" sz="8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 algn="just">
                  <a:buNone/>
                </a:pPr>
                <a:endParaRPr lang="ru-RU" sz="8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ru-RU" sz="8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ru-RU" sz="8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8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ru-RU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ru-RU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+∞,    </m:t>
                              </m:r>
                              <m:sSub>
                                <m:sSubPr>
                                  <m:ctrlP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8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ru-RU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8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ru-RU" sz="8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ru-RU" sz="8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8000" dirty="0" smtClean="0">
                    <a:solidFill>
                      <a:schemeClr val="tx1"/>
                    </a:solidFill>
                  </a:rPr>
                  <a:t>где </a:t>
                </a:r>
                <a:r>
                  <a:rPr lang="ru-RU" sz="8000" dirty="0">
                    <a:solidFill>
                      <a:schemeClr val="tx1"/>
                    </a:solidFill>
                  </a:rPr>
                  <a:t>индексы показывают порядок землетрясений во времени 1-сотыбие произошло раньше, 2 – позже,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ru-RU" sz="8000" dirty="0">
                    <a:solidFill>
                      <a:schemeClr val="tx1"/>
                    </a:solidFill>
                  </a:rPr>
                  <a:t> – время между землетрясениями,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ru-RU" sz="8000" dirty="0">
                    <a:solidFill>
                      <a:schemeClr val="tx1"/>
                    </a:solidFill>
                  </a:rPr>
                  <a:t> – пространственное расстояние между эпицентрами,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ru-RU" sz="8000" dirty="0">
                    <a:solidFill>
                      <a:schemeClr val="tx1"/>
                    </a:solidFill>
                  </a:rPr>
                  <a:t> – фрактальная размерность распределения эпицентров, </a:t>
                </a:r>
                <a14:m>
                  <m:oMath xmlns:m="http://schemas.openxmlformats.org/officeDocument/2006/math">
                    <m:r>
                      <a:rPr lang="ru-RU" sz="8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8000" dirty="0">
                    <a:solidFill>
                      <a:schemeClr val="tx1"/>
                    </a:solidFill>
                  </a:rPr>
                  <a:t> – наклон графика повторяемости,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8000" dirty="0">
                    <a:solidFill>
                      <a:schemeClr val="tx1"/>
                    </a:solidFill>
                  </a:rPr>
                  <a:t> – магнитуда первого по времени события.</a:t>
                </a:r>
              </a:p>
              <a:p>
                <a:pPr algn="just"/>
                <a:endParaRPr lang="ru-RU" dirty="0">
                  <a:solidFill>
                    <a:schemeClr val="tx1"/>
                  </a:solidFill>
                </a:endParaRPr>
              </a:p>
              <a:p>
                <a:pPr algn="just"/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44230"/>
              </a:xfrm>
              <a:blipFill>
                <a:blip r:embed="rId2"/>
                <a:stretch>
                  <a:fillRect l="-1515" t="-2606" r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26908"/>
            <a:ext cx="7407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*</a:t>
            </a:r>
            <a:r>
              <a:rPr lang="en-US" sz="1400" smtClean="0">
                <a:solidFill>
                  <a:schemeClr val="bg1"/>
                </a:solidFill>
              </a:rPr>
              <a:t>Zaliapin</a:t>
            </a:r>
            <a:r>
              <a:rPr lang="ru-RU" sz="1400">
                <a:solidFill>
                  <a:schemeClr val="bg1"/>
                </a:solidFill>
              </a:rPr>
              <a:t>, </a:t>
            </a:r>
            <a:r>
              <a:rPr lang="en-US" sz="1400">
                <a:solidFill>
                  <a:schemeClr val="bg1"/>
                </a:solidFill>
              </a:rPr>
              <a:t>I</a:t>
            </a:r>
            <a:r>
              <a:rPr lang="ru-RU" sz="1400">
                <a:solidFill>
                  <a:schemeClr val="bg1"/>
                </a:solidFill>
              </a:rPr>
              <a:t>. </a:t>
            </a:r>
            <a:r>
              <a:rPr lang="en-US" sz="1400">
                <a:solidFill>
                  <a:schemeClr val="bg1"/>
                </a:solidFill>
              </a:rPr>
              <a:t>et al</a:t>
            </a:r>
            <a:r>
              <a:rPr lang="ru-RU" sz="1400">
                <a:solidFill>
                  <a:schemeClr val="bg1"/>
                </a:solidFill>
              </a:rPr>
              <a:t>., </a:t>
            </a:r>
            <a:r>
              <a:rPr lang="ru-RU" sz="1400" smtClean="0">
                <a:solidFill>
                  <a:schemeClr val="bg1"/>
                </a:solidFill>
              </a:rPr>
              <a:t>2008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**</a:t>
            </a:r>
            <a:r>
              <a:rPr lang="en-US" sz="1400">
                <a:solidFill>
                  <a:schemeClr val="bg1"/>
                </a:solidFill>
              </a:rPr>
              <a:t> Baiesi</a:t>
            </a:r>
            <a:r>
              <a:rPr lang="ru-RU" sz="1400">
                <a:solidFill>
                  <a:schemeClr val="bg1"/>
                </a:solidFill>
              </a:rPr>
              <a:t>, </a:t>
            </a:r>
            <a:r>
              <a:rPr lang="en-US" sz="1400">
                <a:solidFill>
                  <a:schemeClr val="bg1"/>
                </a:solidFill>
              </a:rPr>
              <a:t>M</a:t>
            </a:r>
            <a:r>
              <a:rPr lang="ru-RU" sz="1400">
                <a:solidFill>
                  <a:schemeClr val="bg1"/>
                </a:solidFill>
              </a:rPr>
              <a:t>. </a:t>
            </a:r>
            <a:r>
              <a:rPr lang="ru-RU" sz="1400" dirty="0">
                <a:solidFill>
                  <a:schemeClr val="bg1"/>
                </a:solidFill>
              </a:rPr>
              <a:t>&amp; </a:t>
            </a:r>
            <a:r>
              <a:rPr lang="en-US" sz="1400">
                <a:solidFill>
                  <a:schemeClr val="bg1"/>
                </a:solidFill>
              </a:rPr>
              <a:t>Paczuski</a:t>
            </a:r>
            <a:r>
              <a:rPr lang="ru-RU" sz="1400">
                <a:solidFill>
                  <a:schemeClr val="bg1"/>
                </a:solidFill>
              </a:rPr>
              <a:t>, </a:t>
            </a:r>
            <a:r>
              <a:rPr lang="en-US" sz="1400">
                <a:solidFill>
                  <a:schemeClr val="bg1"/>
                </a:solidFill>
              </a:rPr>
              <a:t>M</a:t>
            </a:r>
            <a:r>
              <a:rPr lang="ru-RU" sz="1400">
                <a:solidFill>
                  <a:schemeClr val="bg1"/>
                </a:solidFill>
              </a:rPr>
              <a:t>., 2004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32" t="30333" r="13743" b="10200"/>
          <a:stretch/>
        </p:blipFill>
        <p:spPr>
          <a:xfrm>
            <a:off x="1574800" y="1752724"/>
            <a:ext cx="9042400" cy="45741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Оценка параметров </a:t>
            </a:r>
            <a:r>
              <a:rPr lang="ru-RU" dirty="0">
                <a:solidFill>
                  <a:schemeClr val="tx1"/>
                </a:solidFill>
              </a:rPr>
              <a:t>группирования событий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92991"/>
            <a:ext cx="11034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solidFill>
                  <a:schemeClr val="bg1"/>
                </a:solidFill>
              </a:rPr>
              <a:t>Shebalin</a:t>
            </a:r>
            <a:r>
              <a:rPr lang="en-US" sz="1400" dirty="0">
                <a:solidFill>
                  <a:schemeClr val="bg1"/>
                </a:solidFill>
              </a:rPr>
              <a:t>, P.N., </a:t>
            </a:r>
            <a:r>
              <a:rPr lang="en-US" sz="1400" dirty="0" err="1">
                <a:solidFill>
                  <a:schemeClr val="bg1"/>
                </a:solidFill>
              </a:rPr>
              <a:t>Narteau</a:t>
            </a:r>
            <a:r>
              <a:rPr lang="en-US" sz="1400" dirty="0">
                <a:solidFill>
                  <a:schemeClr val="bg1"/>
                </a:solidFill>
              </a:rPr>
              <a:t>, C., Baranov, S.V. Earthquake productivity law. Geophysical Journal International, 1264–1269 (Supporting information)</a:t>
            </a:r>
            <a:r>
              <a:rPr lang="ru-RU" sz="1400">
                <a:solidFill>
                  <a:schemeClr val="bg1"/>
                </a:solidFill>
              </a:rPr>
              <a:t>. </a:t>
            </a:r>
            <a:r>
              <a:rPr lang="en-US" sz="1400" smtClean="0">
                <a:solidFill>
                  <a:schemeClr val="bg1"/>
                </a:solidFill>
              </a:rPr>
              <a:t>2020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3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Образец 1. </a:t>
            </a:r>
            <a:r>
              <a:rPr lang="en-US" dirty="0">
                <a:solidFill>
                  <a:schemeClr val="tx1"/>
                </a:solidFill>
              </a:rPr>
              <a:t>BS02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Цилиндрический образец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Диаметр 50 мм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>
                <a:solidFill>
                  <a:schemeClr val="tx1"/>
                </a:solidFill>
              </a:rPr>
              <a:t> высота 125 мм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Песчаник </a:t>
            </a:r>
            <a:r>
              <a:rPr lang="ru-RU" dirty="0" err="1">
                <a:solidFill>
                  <a:schemeClr val="tx1"/>
                </a:solidFill>
              </a:rPr>
              <a:t>Бенхайм</a:t>
            </a:r>
            <a:r>
              <a:rPr lang="ru-RU" dirty="0">
                <a:solidFill>
                  <a:schemeClr val="tx1"/>
                </a:solidFill>
              </a:rPr>
              <a:t> (состоит из кварца (около 90%) с незначительным количеством полевых шпатов, окислов железа и других акцессорных примесей. Средний размер зерен кварца составляет 0.2–0.3 мм, исходная пористость – около 19%)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До начала эксперимента образцы высушивались при температуре 50°C в условиях вакуума (~10–2 бар) в течение по крайней мере 12-ти часов.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После приклейки акустических датчиков на цилиндрическую поверхность образцы насыщались водой и снова выдерживались перед началом </a:t>
            </a:r>
            <a:r>
              <a:rPr lang="ru-RU" dirty="0" err="1">
                <a:solidFill>
                  <a:schemeClr val="tx1"/>
                </a:solidFill>
              </a:rPr>
              <a:t>нагружения</a:t>
            </a:r>
            <a:r>
              <a:rPr lang="ru-RU" dirty="0">
                <a:solidFill>
                  <a:schemeClr val="tx1"/>
                </a:solidFill>
              </a:rPr>
              <a:t> не менее 12-ти часов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7890"/>
            <a:ext cx="1059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Смирнов В. Б., Пономарев А. В., </a:t>
            </a:r>
            <a:r>
              <a:rPr lang="ru-RU" sz="1000" dirty="0" err="1">
                <a:solidFill>
                  <a:schemeClr val="bg1"/>
                </a:solidFill>
              </a:rPr>
              <a:t>Станчиц</a:t>
            </a:r>
            <a:r>
              <a:rPr lang="ru-RU" sz="1000" dirty="0">
                <a:solidFill>
                  <a:schemeClr val="bg1"/>
                </a:solidFill>
              </a:rPr>
              <a:t> С. А., Потанина М. Г., </a:t>
            </a:r>
            <a:r>
              <a:rPr lang="ru-RU" sz="1000" dirty="0" err="1">
                <a:solidFill>
                  <a:schemeClr val="bg1"/>
                </a:solidFill>
              </a:rPr>
              <a:t>Патонин</a:t>
            </a:r>
            <a:r>
              <a:rPr lang="ru-RU" sz="1000" dirty="0">
                <a:solidFill>
                  <a:schemeClr val="bg1"/>
                </a:solidFill>
              </a:rPr>
              <a:t> А. В., </a:t>
            </a:r>
            <a:r>
              <a:rPr lang="ru-RU" sz="1000" dirty="0" err="1">
                <a:solidFill>
                  <a:schemeClr val="bg1"/>
                </a:solidFill>
              </a:rPr>
              <a:t>Dresen</a:t>
            </a:r>
            <a:r>
              <a:rPr lang="ru-RU" sz="1000" dirty="0">
                <a:solidFill>
                  <a:schemeClr val="bg1"/>
                </a:solidFill>
              </a:rPr>
              <a:t> G., </a:t>
            </a:r>
            <a:r>
              <a:rPr lang="ru-RU" sz="1000" dirty="0" err="1">
                <a:solidFill>
                  <a:schemeClr val="bg1"/>
                </a:solidFill>
              </a:rPr>
              <a:t>Narteau</a:t>
            </a:r>
            <a:r>
              <a:rPr lang="ru-RU" sz="1000" dirty="0">
                <a:solidFill>
                  <a:schemeClr val="bg1"/>
                </a:solidFill>
              </a:rPr>
              <a:t> C., </a:t>
            </a:r>
            <a:r>
              <a:rPr lang="ru-RU" sz="1000" dirty="0" err="1">
                <a:solidFill>
                  <a:schemeClr val="bg1"/>
                </a:solidFill>
              </a:rPr>
              <a:t>Bernard</a:t>
            </a:r>
            <a:r>
              <a:rPr lang="ru-RU" sz="1000" dirty="0">
                <a:solidFill>
                  <a:schemeClr val="bg1"/>
                </a:solidFill>
              </a:rPr>
              <a:t> P., Строганова С. М. Лабораторное моделирование </a:t>
            </a:r>
            <a:r>
              <a:rPr lang="ru-RU" sz="1000" dirty="0" err="1">
                <a:solidFill>
                  <a:schemeClr val="bg1"/>
                </a:solidFill>
              </a:rPr>
              <a:t>афтершоковых</a:t>
            </a:r>
            <a:r>
              <a:rPr lang="ru-RU" sz="1000" dirty="0">
                <a:solidFill>
                  <a:schemeClr val="bg1"/>
                </a:solidFill>
              </a:rPr>
              <a:t> последовательностей: зависимость параметров </a:t>
            </a:r>
            <a:r>
              <a:rPr lang="ru-RU" sz="1000" dirty="0" err="1">
                <a:solidFill>
                  <a:schemeClr val="bg1"/>
                </a:solidFill>
              </a:rPr>
              <a:t>Омори</a:t>
            </a:r>
            <a:r>
              <a:rPr lang="ru-RU" sz="1000" dirty="0">
                <a:solidFill>
                  <a:schemeClr val="bg1"/>
                </a:solidFill>
              </a:rPr>
              <a:t> и </a:t>
            </a:r>
            <a:r>
              <a:rPr lang="ru-RU" sz="1000" dirty="0" err="1">
                <a:solidFill>
                  <a:schemeClr val="bg1"/>
                </a:solidFill>
              </a:rPr>
              <a:t>Гутенберга</a:t>
            </a:r>
            <a:r>
              <a:rPr lang="ru-RU" sz="1000" dirty="0">
                <a:solidFill>
                  <a:schemeClr val="bg1"/>
                </a:solidFill>
              </a:rPr>
              <a:t>–Рихтера от напряжений // Физика земли. 2019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r>
              <a:rPr lang="ru-RU" sz="1000" dirty="0">
                <a:solidFill>
                  <a:schemeClr val="bg1"/>
                </a:solidFill>
              </a:rPr>
              <a:t> № 1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ru-RU" sz="1000" dirty="0">
                <a:solidFill>
                  <a:schemeClr val="bg1"/>
                </a:solidFill>
              </a:rPr>
              <a:t>С. 149–165</a:t>
            </a:r>
          </a:p>
        </p:txBody>
      </p:sp>
    </p:spTree>
    <p:extLst>
      <p:ext uri="{BB962C8B-B14F-4D97-AF65-F5344CB8AC3E}">
        <p14:creationId xmlns:p14="http://schemas.microsoft.com/office/powerpoint/2010/main" val="36967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126836" y="600470"/>
            <a:ext cx="10515600" cy="11083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BS02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Нагружение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94" t="20259" r="11316" b="22452"/>
          <a:stretch/>
        </p:blipFill>
        <p:spPr>
          <a:xfrm>
            <a:off x="3232140" y="1788646"/>
            <a:ext cx="5727720" cy="388663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406" y="5601386"/>
            <a:ext cx="1192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осевые деформации, 2 – осевые напряжения,  3 – давление всестороннего сжатия </a:t>
            </a:r>
            <a:r>
              <a:rPr lang="ru-RU" sz="2000" dirty="0" err="1" smtClean="0"/>
              <a:t>Pc</a:t>
            </a:r>
            <a:r>
              <a:rPr lang="ru-RU" sz="2000" dirty="0" smtClean="0"/>
              <a:t>, 4 – поровое давление </a:t>
            </a:r>
            <a:r>
              <a:rPr lang="ru-RU" sz="2000" dirty="0" err="1" smtClean="0"/>
              <a:t>Pp</a:t>
            </a:r>
            <a:r>
              <a:rPr lang="ru-RU" sz="2000" dirty="0" smtClean="0"/>
              <a:t>, 5 – акустическая активность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59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Смирнов В. Б., Пономарев А. В., </a:t>
            </a:r>
            <a:r>
              <a:rPr lang="ru-RU" sz="1000" dirty="0" err="1">
                <a:solidFill>
                  <a:schemeClr val="bg1"/>
                </a:solidFill>
              </a:rPr>
              <a:t>Станчиц</a:t>
            </a:r>
            <a:r>
              <a:rPr lang="ru-RU" sz="1000" dirty="0">
                <a:solidFill>
                  <a:schemeClr val="bg1"/>
                </a:solidFill>
              </a:rPr>
              <a:t> С. А., Потанина М. Г., </a:t>
            </a:r>
            <a:r>
              <a:rPr lang="ru-RU" sz="1000" dirty="0" err="1">
                <a:solidFill>
                  <a:schemeClr val="bg1"/>
                </a:solidFill>
              </a:rPr>
              <a:t>Патонин</a:t>
            </a:r>
            <a:r>
              <a:rPr lang="ru-RU" sz="1000" dirty="0">
                <a:solidFill>
                  <a:schemeClr val="bg1"/>
                </a:solidFill>
              </a:rPr>
              <a:t> А. В., </a:t>
            </a:r>
            <a:r>
              <a:rPr lang="ru-RU" sz="1000" dirty="0" err="1">
                <a:solidFill>
                  <a:schemeClr val="bg1"/>
                </a:solidFill>
              </a:rPr>
              <a:t>Dresen</a:t>
            </a:r>
            <a:r>
              <a:rPr lang="ru-RU" sz="1000" dirty="0">
                <a:solidFill>
                  <a:schemeClr val="bg1"/>
                </a:solidFill>
              </a:rPr>
              <a:t> G., </a:t>
            </a:r>
            <a:r>
              <a:rPr lang="ru-RU" sz="1000" dirty="0" err="1">
                <a:solidFill>
                  <a:schemeClr val="bg1"/>
                </a:solidFill>
              </a:rPr>
              <a:t>Narteau</a:t>
            </a:r>
            <a:r>
              <a:rPr lang="ru-RU" sz="1000" dirty="0">
                <a:solidFill>
                  <a:schemeClr val="bg1"/>
                </a:solidFill>
              </a:rPr>
              <a:t> C., </a:t>
            </a:r>
            <a:r>
              <a:rPr lang="ru-RU" sz="1000" dirty="0" err="1">
                <a:solidFill>
                  <a:schemeClr val="bg1"/>
                </a:solidFill>
              </a:rPr>
              <a:t>Bernard</a:t>
            </a:r>
            <a:r>
              <a:rPr lang="ru-RU" sz="1000" dirty="0">
                <a:solidFill>
                  <a:schemeClr val="bg1"/>
                </a:solidFill>
              </a:rPr>
              <a:t> P., Строганова С. М. Лабораторное моделирование </a:t>
            </a:r>
            <a:r>
              <a:rPr lang="ru-RU" sz="1000" dirty="0" err="1">
                <a:solidFill>
                  <a:schemeClr val="bg1"/>
                </a:solidFill>
              </a:rPr>
              <a:t>афтершоковых</a:t>
            </a:r>
            <a:r>
              <a:rPr lang="ru-RU" sz="1000" dirty="0">
                <a:solidFill>
                  <a:schemeClr val="bg1"/>
                </a:solidFill>
              </a:rPr>
              <a:t> последовательностей: зависимость параметров </a:t>
            </a:r>
            <a:r>
              <a:rPr lang="ru-RU" sz="1000" dirty="0" err="1">
                <a:solidFill>
                  <a:schemeClr val="bg1"/>
                </a:solidFill>
              </a:rPr>
              <a:t>Омори</a:t>
            </a:r>
            <a:r>
              <a:rPr lang="ru-RU" sz="1000" dirty="0">
                <a:solidFill>
                  <a:schemeClr val="bg1"/>
                </a:solidFill>
              </a:rPr>
              <a:t> и </a:t>
            </a:r>
            <a:r>
              <a:rPr lang="ru-RU" sz="1000" dirty="0" err="1">
                <a:solidFill>
                  <a:schemeClr val="bg1"/>
                </a:solidFill>
              </a:rPr>
              <a:t>Гутенберга</a:t>
            </a:r>
            <a:r>
              <a:rPr lang="ru-RU" sz="1000" dirty="0">
                <a:solidFill>
                  <a:schemeClr val="bg1"/>
                </a:solidFill>
              </a:rPr>
              <a:t>–Рихтера от напряжений // Физика земли. 2019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r>
              <a:rPr lang="ru-RU" sz="1000" dirty="0">
                <a:solidFill>
                  <a:schemeClr val="bg1"/>
                </a:solidFill>
              </a:rPr>
              <a:t> № 1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ru-RU" sz="1000" dirty="0">
                <a:solidFill>
                  <a:schemeClr val="bg1"/>
                </a:solidFill>
              </a:rPr>
              <a:t>С. 149–165</a:t>
            </a:r>
          </a:p>
        </p:txBody>
      </p:sp>
    </p:spTree>
    <p:extLst>
      <p:ext uri="{BB962C8B-B14F-4D97-AF65-F5344CB8AC3E}">
        <p14:creationId xmlns:p14="http://schemas.microsoft.com/office/powerpoint/2010/main" val="16686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37" y="941099"/>
            <a:ext cx="6991927" cy="5033393"/>
          </a:xfr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8467-DC9F-42EF-88DB-DCC107D28D1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38223" y="14732"/>
            <a:ext cx="10115550" cy="1108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BS02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Нагружение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406" y="5601386"/>
            <a:ext cx="1192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осевые деформации, 2 – осевые напряжения,  3 – давление всестороннего сжатия </a:t>
            </a:r>
            <a:r>
              <a:rPr lang="ru-RU" sz="2000" dirty="0" err="1" smtClean="0"/>
              <a:t>Pc</a:t>
            </a:r>
            <a:r>
              <a:rPr lang="ru-RU" sz="2000" dirty="0" smtClean="0"/>
              <a:t>, 4 – поровое давление </a:t>
            </a:r>
            <a:r>
              <a:rPr lang="ru-RU" sz="2000" dirty="0" err="1" smtClean="0"/>
              <a:t>Pp</a:t>
            </a:r>
            <a:r>
              <a:rPr lang="ru-RU" sz="2000" dirty="0" smtClean="0"/>
              <a:t>, 5 – акустическая активность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57890"/>
            <a:ext cx="1059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Смирнов В. Б., Пономарев А. В., </a:t>
            </a:r>
            <a:r>
              <a:rPr lang="ru-RU" sz="1000" dirty="0" err="1">
                <a:solidFill>
                  <a:schemeClr val="bg1"/>
                </a:solidFill>
              </a:rPr>
              <a:t>Станчиц</a:t>
            </a:r>
            <a:r>
              <a:rPr lang="ru-RU" sz="1000" dirty="0">
                <a:solidFill>
                  <a:schemeClr val="bg1"/>
                </a:solidFill>
              </a:rPr>
              <a:t> С. А., Потанина М. Г., </a:t>
            </a:r>
            <a:r>
              <a:rPr lang="ru-RU" sz="1000" dirty="0" err="1">
                <a:solidFill>
                  <a:schemeClr val="bg1"/>
                </a:solidFill>
              </a:rPr>
              <a:t>Патонин</a:t>
            </a:r>
            <a:r>
              <a:rPr lang="ru-RU" sz="1000" dirty="0">
                <a:solidFill>
                  <a:schemeClr val="bg1"/>
                </a:solidFill>
              </a:rPr>
              <a:t> А. В., </a:t>
            </a:r>
            <a:r>
              <a:rPr lang="ru-RU" sz="1000" dirty="0" err="1">
                <a:solidFill>
                  <a:schemeClr val="bg1"/>
                </a:solidFill>
              </a:rPr>
              <a:t>Dresen</a:t>
            </a:r>
            <a:r>
              <a:rPr lang="ru-RU" sz="1000" dirty="0">
                <a:solidFill>
                  <a:schemeClr val="bg1"/>
                </a:solidFill>
              </a:rPr>
              <a:t> G., </a:t>
            </a:r>
            <a:r>
              <a:rPr lang="ru-RU" sz="1000" dirty="0" err="1">
                <a:solidFill>
                  <a:schemeClr val="bg1"/>
                </a:solidFill>
              </a:rPr>
              <a:t>Narteau</a:t>
            </a:r>
            <a:r>
              <a:rPr lang="ru-RU" sz="1000" dirty="0">
                <a:solidFill>
                  <a:schemeClr val="bg1"/>
                </a:solidFill>
              </a:rPr>
              <a:t> C., </a:t>
            </a:r>
            <a:r>
              <a:rPr lang="ru-RU" sz="1000" dirty="0" err="1">
                <a:solidFill>
                  <a:schemeClr val="bg1"/>
                </a:solidFill>
              </a:rPr>
              <a:t>Bernard</a:t>
            </a:r>
            <a:r>
              <a:rPr lang="ru-RU" sz="1000" dirty="0">
                <a:solidFill>
                  <a:schemeClr val="bg1"/>
                </a:solidFill>
              </a:rPr>
              <a:t> P., Строганова С. М. Лабораторное моделирование </a:t>
            </a:r>
            <a:r>
              <a:rPr lang="ru-RU" sz="1000" dirty="0" err="1">
                <a:solidFill>
                  <a:schemeClr val="bg1"/>
                </a:solidFill>
              </a:rPr>
              <a:t>афтершоковых</a:t>
            </a:r>
            <a:r>
              <a:rPr lang="ru-RU" sz="1000" dirty="0">
                <a:solidFill>
                  <a:schemeClr val="bg1"/>
                </a:solidFill>
              </a:rPr>
              <a:t> последовательностей: зависимость параметров </a:t>
            </a:r>
            <a:r>
              <a:rPr lang="ru-RU" sz="1000" dirty="0" err="1">
                <a:solidFill>
                  <a:schemeClr val="bg1"/>
                </a:solidFill>
              </a:rPr>
              <a:t>Омори</a:t>
            </a:r>
            <a:r>
              <a:rPr lang="ru-RU" sz="1000" dirty="0">
                <a:solidFill>
                  <a:schemeClr val="bg1"/>
                </a:solidFill>
              </a:rPr>
              <a:t> и </a:t>
            </a:r>
            <a:r>
              <a:rPr lang="ru-RU" sz="1000" dirty="0" err="1">
                <a:solidFill>
                  <a:schemeClr val="bg1"/>
                </a:solidFill>
              </a:rPr>
              <a:t>Гутенберга</a:t>
            </a:r>
            <a:r>
              <a:rPr lang="ru-RU" sz="1000" dirty="0">
                <a:solidFill>
                  <a:schemeClr val="bg1"/>
                </a:solidFill>
              </a:rPr>
              <a:t>–Рихтера от напряжений // Физика земли. 2019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r>
              <a:rPr lang="ru-RU" sz="1000" dirty="0">
                <a:solidFill>
                  <a:schemeClr val="bg1"/>
                </a:solidFill>
              </a:rPr>
              <a:t> № 1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ru-RU" sz="1000" dirty="0">
                <a:solidFill>
                  <a:schemeClr val="bg1"/>
                </a:solidFill>
              </a:rPr>
              <a:t>С. 149–165</a:t>
            </a:r>
          </a:p>
        </p:txBody>
      </p:sp>
    </p:spTree>
    <p:extLst>
      <p:ext uri="{BB962C8B-B14F-4D97-AF65-F5344CB8AC3E}">
        <p14:creationId xmlns:p14="http://schemas.microsoft.com/office/powerpoint/2010/main" val="15107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1286</Words>
  <Application>Microsoft Office PowerPoint</Application>
  <PresentationFormat>Широкоэкранный</PresentationFormat>
  <Paragraphs>178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Cambria Math</vt:lpstr>
      <vt:lpstr>Wingdings</vt:lpstr>
      <vt:lpstr>Ретро</vt:lpstr>
      <vt:lpstr>Закономерности пространственно-временного группирования событий акустической эмиссии в лабораторных экспериментах по разрушению горных пород</vt:lpstr>
      <vt:lpstr>Постановка задачи</vt:lpstr>
      <vt:lpstr>Актуальность и новизна исследования</vt:lpstr>
      <vt:lpstr>Лабораторный анализ</vt:lpstr>
      <vt:lpstr>Оценка параметров группирования событий </vt:lpstr>
      <vt:lpstr>Оценка параметров группирования событий </vt:lpstr>
      <vt:lpstr>Образец 1. BS02</vt:lpstr>
      <vt:lpstr>BS02. Нагружение</vt:lpstr>
      <vt:lpstr>BS02. Нагружение</vt:lpstr>
      <vt:lpstr>BS02. Значения параметров</vt:lpstr>
      <vt:lpstr>BS02.Распределение функции близости</vt:lpstr>
      <vt:lpstr>Образец 2. AE42</vt:lpstr>
      <vt:lpstr>AE42. Нагружение</vt:lpstr>
      <vt:lpstr>AE42. Значения параметров</vt:lpstr>
      <vt:lpstr>AE42.Распределение функции близости</vt:lpstr>
      <vt:lpstr>Результаты</vt:lpstr>
      <vt:lpstr>Список литературы</vt:lpstr>
      <vt:lpstr>Презентация PowerPoint</vt:lpstr>
      <vt:lpstr>Оценка параметров группирования событий </vt:lpstr>
      <vt:lpstr>Основная теория. Оценка параметров закона продуктивности</vt:lpstr>
      <vt:lpstr>Экспоненциальный закон продуктивности землетрясений</vt:lpstr>
      <vt:lpstr>BS02. Графики повторяемости</vt:lpstr>
      <vt:lpstr>AE42. Графики повторяемости</vt:lpstr>
      <vt:lpstr>BS02. Параметр Гутенберга-Рихтера</vt:lpstr>
      <vt:lpstr>Презентация PowerPoint</vt:lpstr>
      <vt:lpstr>Pclust</vt:lpstr>
      <vt:lpstr>BS02.Распределение функции близости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факторов разрушения горных пород в лабораторных экспериментах на характеристики пространственно-временного группирования событий акустической эмиссии</dc:title>
  <dc:creator>Sofia</dc:creator>
  <cp:lastModifiedBy>Sofia</cp:lastModifiedBy>
  <cp:revision>188</cp:revision>
  <dcterms:created xsi:type="dcterms:W3CDTF">2022-10-24T09:30:51Z</dcterms:created>
  <dcterms:modified xsi:type="dcterms:W3CDTF">2023-03-20T21:29:03Z</dcterms:modified>
</cp:coreProperties>
</file>