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0" r:id="rId4"/>
    <p:sldId id="261" r:id="rId5"/>
    <p:sldId id="262" r:id="rId6"/>
    <p:sldId id="263" r:id="rId7"/>
    <p:sldId id="272" r:id="rId8"/>
    <p:sldId id="259" r:id="rId9"/>
    <p:sldId id="268"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p:cViewPr varScale="1">
        <p:scale>
          <a:sx n="57" d="100"/>
          <a:sy n="57" d="100"/>
        </p:scale>
        <p:origin x="72" y="13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062D74-0A5C-485D-B7B0-C06620ACBE2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0E63857-5717-4223-A535-B93274517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CD67DFF-482B-4780-B9D7-EE103BCC1AEE}"/>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25AD0771-F9E4-467A-846D-ACABBB76FAC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C2062B3-0F5E-43DC-A45C-4FBCE610FB83}"/>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199893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434207-C266-4CFA-9627-D374C4A393C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0F9B019-BC7F-4D54-816F-5E9DE4419F5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CF56601-8BB5-4CAA-9B86-5AC8A07E3AF4}"/>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6F2D6263-E050-4B8A-ACE8-57ABBE50423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1A48DD6-4CB1-4F25-9F4B-F02D4DAA5B33}"/>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468564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AB9FBE8-5CC7-40E1-A6E5-19A642586C3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7AF7675-B097-44AC-B89F-4F513DC64B9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355B5C-4815-4D0C-A877-1BDBFD661466}"/>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6109099D-5D45-42EB-9D18-A7A02D76FCE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33176C8-F0FB-46E9-8F4C-237EC4336729}"/>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251415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27A081-9A81-48DE-B4C0-566295B488D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CF02FC3-C45D-4407-939A-23D24F96217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5A02CB3-A687-4ACA-ACD5-397DA710BA2F}"/>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EA4CF0D2-6B50-45C0-AB0C-EE7A72EE38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A868AD5-8451-49D2-ACD6-869CBB184EE2}"/>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94187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174BB2-9326-4B38-B54C-CDFF64BB34F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DD9D545-5C99-46D2-8256-77CCF975D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D56E8C2-3A12-453C-9B33-9F2E38DB370E}"/>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BE34576E-009B-4617-BA4A-86EE7C70DD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ECAF10A-2715-4BA6-B3BD-125D20D8AD42}"/>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61567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D7413C-CD01-463D-BAD2-033D696EBE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BA619C9-622B-46C5-A0C0-A50F3682E0E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FF3ED35-C92A-47A6-A9E7-2F30D9BF384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6784D35-7280-4EF4-9184-2BE2CD85EC7C}"/>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6" name="Нижний колонтитул 5">
            <a:extLst>
              <a:ext uri="{FF2B5EF4-FFF2-40B4-BE49-F238E27FC236}">
                <a16:creationId xmlns:a16="http://schemas.microsoft.com/office/drawing/2014/main" id="{B0A5B88A-93DF-4DCC-A6D5-E6AB6E37D0B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74BAC61-8A8D-41B1-8950-C8DFBBA611C7}"/>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1233663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2565E5-A854-43EE-8C93-A20FFA31B5C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E98A667-92F1-4600-9FF6-3FA1B6B273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6DEC6A1-5E9A-48F8-A997-2909C8337D5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443B7FB-0C31-4D3F-9B91-595104D11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4B9D1DF-4A2F-4763-A08E-C56DAC10BB5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5B21ED3-2483-4B2D-9157-2CDA386C84E9}"/>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8" name="Нижний колонтитул 7">
            <a:extLst>
              <a:ext uri="{FF2B5EF4-FFF2-40B4-BE49-F238E27FC236}">
                <a16:creationId xmlns:a16="http://schemas.microsoft.com/office/drawing/2014/main" id="{D58B0721-4566-43D6-96F0-E25EE556218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0816568-ED64-41F4-B3D0-2B7A72C91E02}"/>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305708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7964DA-DED2-4151-B389-4D1AB5F2BF8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D7A323F-D6BE-40AD-AFB8-F964B25145E9}"/>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4" name="Нижний колонтитул 3">
            <a:extLst>
              <a:ext uri="{FF2B5EF4-FFF2-40B4-BE49-F238E27FC236}">
                <a16:creationId xmlns:a16="http://schemas.microsoft.com/office/drawing/2014/main" id="{4C611B7B-9D80-4B77-A768-F0BFE5ABCE2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55DA7BC-6278-4129-9EC8-5B2202A55850}"/>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408204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C678722-2B1C-463B-B49F-F86688709E74}"/>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3" name="Нижний колонтитул 2">
            <a:extLst>
              <a:ext uri="{FF2B5EF4-FFF2-40B4-BE49-F238E27FC236}">
                <a16:creationId xmlns:a16="http://schemas.microsoft.com/office/drawing/2014/main" id="{20651F7D-DB3D-4A8D-8D4C-F666387B8A6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4BEF988-5411-47E6-948C-1B0911CDE2AF}"/>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191207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67E7E1-21E6-4A4D-9BA9-1EAAB5B2269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D5896DD-AD5B-4ECD-9516-93DD5089E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169422B-3765-4909-870C-DAB17CCB3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EB6F116-E05C-40FE-BE63-696DCE1301E6}"/>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6" name="Нижний колонтитул 5">
            <a:extLst>
              <a:ext uri="{FF2B5EF4-FFF2-40B4-BE49-F238E27FC236}">
                <a16:creationId xmlns:a16="http://schemas.microsoft.com/office/drawing/2014/main" id="{856B5EDB-B4B1-47AF-9E0F-ED5E02D7DBD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8C85698-E016-4B2C-8D41-76C5D7BA3352}"/>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43775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74E54E-B669-4453-B80B-BDECEFAF601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68F2254-863F-472E-94FB-8A6A607387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9901AD8-3007-42DE-9238-06CB5C859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909B368-27C1-4E46-AF19-C5EC6F395FBD}"/>
              </a:ext>
            </a:extLst>
          </p:cNvPr>
          <p:cNvSpPr>
            <a:spLocks noGrp="1"/>
          </p:cNvSpPr>
          <p:nvPr>
            <p:ph type="dt" sz="half" idx="10"/>
          </p:nvPr>
        </p:nvSpPr>
        <p:spPr/>
        <p:txBody>
          <a:bodyPr/>
          <a:lstStyle/>
          <a:p>
            <a:fld id="{DA42A6A1-C434-4EA0-A358-930B340F295E}" type="datetimeFigureOut">
              <a:rPr lang="ru-RU" smtClean="0"/>
              <a:t>15.03.2023</a:t>
            </a:fld>
            <a:endParaRPr lang="ru-RU"/>
          </a:p>
        </p:txBody>
      </p:sp>
      <p:sp>
        <p:nvSpPr>
          <p:cNvPr id="6" name="Нижний колонтитул 5">
            <a:extLst>
              <a:ext uri="{FF2B5EF4-FFF2-40B4-BE49-F238E27FC236}">
                <a16:creationId xmlns:a16="http://schemas.microsoft.com/office/drawing/2014/main" id="{810400BE-D510-46C1-A338-2D5E459D302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C7A94FD-0A15-472C-97EC-87672C43FD4A}"/>
              </a:ext>
            </a:extLst>
          </p:cNvPr>
          <p:cNvSpPr>
            <a:spLocks noGrp="1"/>
          </p:cNvSpPr>
          <p:nvPr>
            <p:ph type="sldNum" sz="quarter" idx="12"/>
          </p:nvPr>
        </p:nvSpPr>
        <p:spPr/>
        <p:txBody>
          <a:bodyPr/>
          <a:lstStyle/>
          <a:p>
            <a:fld id="{A7C68F00-151F-4D6B-8804-B052051376BC}" type="slidenum">
              <a:rPr lang="ru-RU" smtClean="0"/>
              <a:t>‹#›</a:t>
            </a:fld>
            <a:endParaRPr lang="ru-RU"/>
          </a:p>
        </p:txBody>
      </p:sp>
    </p:spTree>
    <p:extLst>
      <p:ext uri="{BB962C8B-B14F-4D97-AF65-F5344CB8AC3E}">
        <p14:creationId xmlns:p14="http://schemas.microsoft.com/office/powerpoint/2010/main" val="3979223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FBC4A3-C724-4C0D-B0BF-4B68C3D2F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634C6E4-5A3A-41A0-8795-AF67687B7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3BEA588-29B7-4D4C-850B-AB24B3C0F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42A6A1-C434-4EA0-A358-930B340F295E}" type="datetimeFigureOut">
              <a:rPr lang="ru-RU" smtClean="0"/>
              <a:t>15.03.2023</a:t>
            </a:fld>
            <a:endParaRPr lang="ru-RU"/>
          </a:p>
        </p:txBody>
      </p:sp>
      <p:sp>
        <p:nvSpPr>
          <p:cNvPr id="5" name="Нижний колонтитул 4">
            <a:extLst>
              <a:ext uri="{FF2B5EF4-FFF2-40B4-BE49-F238E27FC236}">
                <a16:creationId xmlns:a16="http://schemas.microsoft.com/office/drawing/2014/main" id="{92CC2CB0-DE8C-4DA5-9E74-1781A4DAB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0D2E466-E218-421D-B3E6-FCB1E9E38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68F00-151F-4D6B-8804-B052051376BC}" type="slidenum">
              <a:rPr lang="ru-RU" smtClean="0"/>
              <a:t>‹#›</a:t>
            </a:fld>
            <a:endParaRPr lang="ru-RU"/>
          </a:p>
        </p:txBody>
      </p:sp>
    </p:spTree>
    <p:extLst>
      <p:ext uri="{BB962C8B-B14F-4D97-AF65-F5344CB8AC3E}">
        <p14:creationId xmlns:p14="http://schemas.microsoft.com/office/powerpoint/2010/main" val="3274354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D3F02E-CAF5-4863-981B-77EBCC1CDC76}"/>
              </a:ext>
            </a:extLst>
          </p:cNvPr>
          <p:cNvSpPr>
            <a:spLocks noGrp="1"/>
          </p:cNvSpPr>
          <p:nvPr>
            <p:ph type="ctrTitle"/>
          </p:nvPr>
        </p:nvSpPr>
        <p:spPr>
          <a:xfrm>
            <a:off x="519442" y="227738"/>
            <a:ext cx="11153115" cy="4253947"/>
          </a:xfrm>
        </p:spPr>
        <p:txBody>
          <a:bodyPr>
            <a:normAutofit/>
          </a:bodyPr>
          <a:lstStyle/>
          <a:p>
            <a:pPr>
              <a:lnSpc>
                <a:spcPct val="95000"/>
              </a:lnSpc>
              <a:spcBef>
                <a:spcPts val="600"/>
              </a:spcBef>
              <a:spcAft>
                <a:spcPts val="1000"/>
              </a:spcAft>
            </a:pPr>
            <a:r>
              <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rPr>
              <a:t>Федеральное государственное бюджетное учреждение науки</a:t>
            </a:r>
            <a:br>
              <a:rPr lang="ru-RU" sz="2000" dirty="0">
                <a:effectLst/>
                <a:latin typeface="Calibri" panose="020F0502020204030204" pitchFamily="34" charset="0"/>
                <a:ea typeface="Calibri" panose="020F0502020204030204" pitchFamily="34" charset="0"/>
                <a:cs typeface="Times New Roman" panose="02020603050405020304" pitchFamily="18" charset="0"/>
              </a:rPr>
            </a:br>
            <a:r>
              <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rPr>
              <a:t>Федеральный исследовательский центр комплексного изучения Арктики имени академика Н.П. Лаверова  Уральского отделения Российской академии наук</a:t>
            </a:r>
            <a:br>
              <a:rPr lang="ru-RU" sz="2000" dirty="0">
                <a:effectLst/>
                <a:latin typeface="Calibri" panose="020F0502020204030204" pitchFamily="34" charset="0"/>
                <a:ea typeface="Calibri" panose="020F0502020204030204" pitchFamily="34" charset="0"/>
                <a:cs typeface="Times New Roman" panose="02020603050405020304" pitchFamily="18" charset="0"/>
              </a:rPr>
            </a:br>
            <a:r>
              <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rPr>
              <a:t>(ФГБУН ФИЦКИА </a:t>
            </a:r>
            <a:r>
              <a:rPr lang="ru-RU" sz="2000" b="1" dirty="0" err="1">
                <a:effectLst/>
                <a:latin typeface="Times New Roman" panose="02020603050405020304" pitchFamily="18" charset="0"/>
                <a:ea typeface="Times New Roman" panose="02020603050405020304" pitchFamily="18" charset="0"/>
                <a:cs typeface="Times New Roman" panose="02020603050405020304" pitchFamily="18" charset="0"/>
              </a:rPr>
              <a:t>УрО</a:t>
            </a:r>
            <a:r>
              <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rPr>
              <a:t> РАН)</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ru-RU" sz="1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br>
              <a:rPr lang="ru-RU" sz="1800" u="sng" dirty="0">
                <a:effectLst/>
                <a:latin typeface="Times" panose="02020603050405020304" pitchFamily="18" charset="0"/>
                <a:ea typeface="Calibri" panose="020F0502020204030204" pitchFamily="34"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XXIV Уральская Молодежная Научная школа по геофизике"</a:t>
            </a:r>
            <a:br>
              <a:rPr lang="ru-RU" sz="2000" b="1" dirty="0">
                <a:latin typeface="Times New Roman" panose="02020603050405020304" pitchFamily="18" charset="0"/>
                <a:cs typeface="Times New Roman" panose="02020603050405020304" pitchFamily="18" charset="0"/>
              </a:rPr>
            </a:br>
            <a:b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Тема статьи:</a:t>
            </a:r>
            <a:b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u="sng"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2400" b="1" u="sng" dirty="0">
                <a:effectLst/>
                <a:latin typeface="Times" panose="02020603050405020304" pitchFamily="18" charset="0"/>
                <a:ea typeface="Times New Roman" panose="02020603050405020304" pitchFamily="18" charset="0"/>
                <a:cs typeface="Times New Roman" panose="02020603050405020304" pitchFamily="18" charset="0"/>
              </a:rPr>
              <a:t>ОЦЕНКА ВОЗДЕЙСТВИЯ ПРОМЫШЛЕННЫХ ВЗРЫВОВ НА КАРСТОВЫЙ РЕЛЬЕФ ЛАНДШАФТНОГО ЗАКАЗНИКА.</a:t>
            </a:r>
            <a:endParaRPr lang="ru-RU" sz="4800" u="sng" dirty="0"/>
          </a:p>
        </p:txBody>
      </p:sp>
      <p:sp>
        <p:nvSpPr>
          <p:cNvPr id="4" name="TextBox 3">
            <a:extLst>
              <a:ext uri="{FF2B5EF4-FFF2-40B4-BE49-F238E27FC236}">
                <a16:creationId xmlns:a16="http://schemas.microsoft.com/office/drawing/2014/main" id="{E0CAA6E7-79E4-182A-BA0B-170676196F47}"/>
              </a:ext>
            </a:extLst>
          </p:cNvPr>
          <p:cNvSpPr txBox="1"/>
          <p:nvPr/>
        </p:nvSpPr>
        <p:spPr>
          <a:xfrm>
            <a:off x="4790232" y="4731027"/>
            <a:ext cx="6741526" cy="1938992"/>
          </a:xfrm>
          <a:prstGeom prst="rect">
            <a:avLst/>
          </a:prstGeom>
          <a:noFill/>
        </p:spPr>
        <p:txBody>
          <a:bodyPr wrap="none" rtlCol="0">
            <a:spAutoFit/>
          </a:bodyPr>
          <a:lstStyle/>
          <a:p>
            <a:pPr algn="r"/>
            <a:r>
              <a:rPr lang="ru-RU" sz="2400" dirty="0">
                <a:solidFill>
                  <a:schemeClr val="tx1"/>
                </a:solidFill>
                <a:latin typeface="Times New Roman" pitchFamily="18" charset="0"/>
                <a:cs typeface="Times New Roman" pitchFamily="18" charset="0"/>
              </a:rPr>
              <a:t>Научный руководитель: </a:t>
            </a:r>
          </a:p>
          <a:p>
            <a:pPr algn="r"/>
            <a:r>
              <a:rPr lang="ru-RU" sz="2400" dirty="0">
                <a:solidFill>
                  <a:schemeClr val="tx1"/>
                </a:solidFill>
                <a:latin typeface="Times New Roman" pitchFamily="18" charset="0"/>
                <a:cs typeface="Times New Roman" pitchFamily="18" charset="0"/>
              </a:rPr>
              <a:t>д-р г.-м. наук, доцент </a:t>
            </a:r>
            <a:r>
              <a:rPr lang="ru-RU" sz="2400" u="sng" dirty="0">
                <a:solidFill>
                  <a:schemeClr val="tx1"/>
                </a:solidFill>
                <a:latin typeface="Times New Roman" pitchFamily="18" charset="0"/>
                <a:cs typeface="Times New Roman" pitchFamily="18" charset="0"/>
              </a:rPr>
              <a:t>Малов Александр Иванович</a:t>
            </a:r>
            <a:endParaRPr lang="ru-RU" sz="2400" dirty="0">
              <a:latin typeface="Times New Roman" pitchFamily="18" charset="0"/>
              <a:cs typeface="Times New Roman" pitchFamily="18" charset="0"/>
            </a:endParaRPr>
          </a:p>
          <a:p>
            <a:pPr algn="r"/>
            <a:endParaRPr lang="ru-RU" sz="2400" dirty="0">
              <a:solidFill>
                <a:schemeClr val="tx1"/>
              </a:solidFill>
              <a:latin typeface="Times New Roman" pitchFamily="18" charset="0"/>
              <a:cs typeface="Times New Roman" pitchFamily="18" charset="0"/>
            </a:endParaRPr>
          </a:p>
          <a:p>
            <a:pPr algn="r"/>
            <a:r>
              <a:rPr lang="ru-RU" sz="2400" dirty="0">
                <a:solidFill>
                  <a:schemeClr val="tx1"/>
                </a:solidFill>
                <a:latin typeface="Times New Roman" pitchFamily="18" charset="0"/>
                <a:cs typeface="Times New Roman" pitchFamily="18" charset="0"/>
              </a:rPr>
              <a:t>Аспирант:</a:t>
            </a:r>
          </a:p>
          <a:p>
            <a:pPr algn="r"/>
            <a:r>
              <a:rPr lang="ru-RU" sz="2400" u="sng" dirty="0">
                <a:solidFill>
                  <a:schemeClr val="tx1"/>
                </a:solidFill>
                <a:latin typeface="Times New Roman" pitchFamily="18" charset="0"/>
                <a:cs typeface="Times New Roman" pitchFamily="18" charset="0"/>
              </a:rPr>
              <a:t>Наход Виталий Александрович</a:t>
            </a:r>
          </a:p>
        </p:txBody>
      </p:sp>
    </p:spTree>
    <p:extLst>
      <p:ext uri="{BB962C8B-B14F-4D97-AF65-F5344CB8AC3E}">
        <p14:creationId xmlns:p14="http://schemas.microsoft.com/office/powerpoint/2010/main" val="305673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4390FA-A608-C7CC-CD64-973776E33B36}"/>
              </a:ext>
            </a:extLst>
          </p:cNvPr>
          <p:cNvSpPr>
            <a:spLocks noGrp="1"/>
          </p:cNvSpPr>
          <p:nvPr>
            <p:ph type="title"/>
          </p:nvPr>
        </p:nvSpPr>
        <p:spPr>
          <a:xfrm>
            <a:off x="6629400" y="455123"/>
            <a:ext cx="5381044" cy="5947752"/>
          </a:xfrm>
        </p:spPr>
        <p:txBody>
          <a:bodyPr>
            <a:noAutofit/>
          </a:bodyPr>
          <a:lstStyle/>
          <a:p>
            <a:pPr algn="just">
              <a:lnSpc>
                <a:spcPct val="100000"/>
              </a:lnSpc>
            </a:pPr>
            <a:r>
              <a:rPr lang="ru-RU" sz="2000" dirty="0">
                <a:latin typeface="Times New Roman" panose="02020603050405020304" pitchFamily="18" charset="0"/>
                <a:cs typeface="Times New Roman" panose="02020603050405020304" pitchFamily="18" charset="0"/>
              </a:rPr>
              <a:t>Разведанные запасы гипса в мире составляют более 7500 млн. тонн, при этом около 50% находится на территории России. В то же время, добыча гипсового сырья в России составляет только 5-6% мировой добычи. На протяжении пятнадцати лет наблюдаются стабильные объемы добычных работ на месторождении гипса «Глубокое» в Архангельской области с постепенным увеличением объемов отгрузки с 2020 по 2022 год на 36 %. Месторождение гипса разрабатывается открытым способом - карьером. Именно открытые горные разработки оказывают наиболее глубокое и зримое негативное воздействие на биогеоценоз, включающий сообщество живых организмов и тесно связанную с ним совокупность абиотических факторов среды, выраженное в воздействии на атмосферу, поверхностные и подземные воды, земельные ресурсы, флору и фауну, человека.</a:t>
            </a:r>
          </a:p>
        </p:txBody>
      </p:sp>
      <p:pic>
        <p:nvPicPr>
          <p:cNvPr id="5" name="Объект 4">
            <a:extLst>
              <a:ext uri="{FF2B5EF4-FFF2-40B4-BE49-F238E27FC236}">
                <a16:creationId xmlns:a16="http://schemas.microsoft.com/office/drawing/2014/main" id="{2D3ABC9F-686E-83D0-BE3B-8797B4E6504F}"/>
              </a:ext>
            </a:extLst>
          </p:cNvPr>
          <p:cNvPicPr>
            <a:picLocks noGrp="1" noChangeAspect="1"/>
          </p:cNvPicPr>
          <p:nvPr>
            <p:ph idx="1"/>
          </p:nvPr>
        </p:nvPicPr>
        <p:blipFill>
          <a:blip r:embed="rId2"/>
          <a:stretch>
            <a:fillRect/>
          </a:stretch>
        </p:blipFill>
        <p:spPr>
          <a:xfrm>
            <a:off x="181556" y="929908"/>
            <a:ext cx="6212162" cy="4998183"/>
          </a:xfrm>
        </p:spPr>
      </p:pic>
    </p:spTree>
    <p:extLst>
      <p:ext uri="{BB962C8B-B14F-4D97-AF65-F5344CB8AC3E}">
        <p14:creationId xmlns:p14="http://schemas.microsoft.com/office/powerpoint/2010/main" val="79474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C85692-E1F6-4D00-8E24-BB777B7CE600}"/>
              </a:ext>
            </a:extLst>
          </p:cNvPr>
          <p:cNvSpPr txBox="1"/>
          <p:nvPr/>
        </p:nvSpPr>
        <p:spPr>
          <a:xfrm>
            <a:off x="349654" y="66114"/>
            <a:ext cx="5398476" cy="6781344"/>
          </a:xfrm>
          <a:prstGeom prst="rect">
            <a:avLst/>
          </a:prstGeom>
          <a:noFill/>
        </p:spPr>
        <p:txBody>
          <a:bodyPr wrap="square" rtlCol="0">
            <a:spAutoFit/>
          </a:bodyPr>
          <a:lstStyle/>
          <a:p>
            <a:pPr algn="just">
              <a:spcAft>
                <a:spcPts val="1000"/>
              </a:spcAft>
            </a:pP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pPr>
            <a:r>
              <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rPr>
              <a:t>Объект исследования</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месторождение гипса «Глубокое», расположенное на участке недр Чугская площадь. Данное месторождение находится в непосредственной близости к Чугскому государственному природному ландшафтному заказнику регионального значения, образованного с целью сохранения природных ландшафтов, сформированных на карстующихся породах, ведения научных исследований, стационарного изучения карстовых процессов и поддержания общего экологического баланса. </a:t>
            </a:r>
          </a:p>
          <a:p>
            <a:pPr algn="just"/>
            <a:r>
              <a:rPr lang="ru-RU" sz="2000" dirty="0">
                <a:latin typeface="Times New Roman" panose="02020603050405020304" pitchFamily="18" charset="0"/>
                <a:cs typeface="Times New Roman" panose="02020603050405020304" pitchFamily="18" charset="0"/>
              </a:rPr>
              <a:t>Карст Чугского массива представляет собой уникальное явление. Такого значительного по площади развития шелопняковых полей нет ни в других карстовых массивах Архангельской области, ни в карсте мира в целом. По плотности пещер Чугский рельеф занимает первое место на Севере России. </a:t>
            </a:r>
          </a:p>
          <a:p>
            <a:endParaRPr lang="ru-RU" dirty="0"/>
          </a:p>
        </p:txBody>
      </p:sp>
      <p:pic>
        <p:nvPicPr>
          <p:cNvPr id="5" name="Рисунок 4">
            <a:extLst>
              <a:ext uri="{FF2B5EF4-FFF2-40B4-BE49-F238E27FC236}">
                <a16:creationId xmlns:a16="http://schemas.microsoft.com/office/drawing/2014/main" id="{45228A28-6B79-AF60-5BA4-D83E59C717AB}"/>
              </a:ext>
            </a:extLst>
          </p:cNvPr>
          <p:cNvPicPr>
            <a:picLocks noChangeAspect="1"/>
          </p:cNvPicPr>
          <p:nvPr/>
        </p:nvPicPr>
        <p:blipFill>
          <a:blip r:embed="rId2"/>
          <a:stretch>
            <a:fillRect/>
          </a:stretch>
        </p:blipFill>
        <p:spPr>
          <a:xfrm>
            <a:off x="6187533" y="1187889"/>
            <a:ext cx="5535543" cy="4482221"/>
          </a:xfrm>
          <a:prstGeom prst="rect">
            <a:avLst/>
          </a:prstGeom>
        </p:spPr>
      </p:pic>
      <p:pic>
        <p:nvPicPr>
          <p:cNvPr id="8" name="Рисунок 7">
            <a:extLst>
              <a:ext uri="{FF2B5EF4-FFF2-40B4-BE49-F238E27FC236}">
                <a16:creationId xmlns:a16="http://schemas.microsoft.com/office/drawing/2014/main" id="{A13537A0-82BA-3E86-676C-F8729B624650}"/>
              </a:ext>
            </a:extLst>
          </p:cNvPr>
          <p:cNvPicPr>
            <a:picLocks noChangeAspect="1"/>
          </p:cNvPicPr>
          <p:nvPr/>
        </p:nvPicPr>
        <p:blipFill>
          <a:blip r:embed="rId3"/>
          <a:stretch>
            <a:fillRect/>
          </a:stretch>
        </p:blipFill>
        <p:spPr>
          <a:xfrm>
            <a:off x="6187533" y="177702"/>
            <a:ext cx="5528036" cy="6558168"/>
          </a:xfrm>
          <a:prstGeom prst="rect">
            <a:avLst/>
          </a:prstGeom>
        </p:spPr>
      </p:pic>
    </p:spTree>
    <p:extLst>
      <p:ext uri="{BB962C8B-B14F-4D97-AF65-F5344CB8AC3E}">
        <p14:creationId xmlns:p14="http://schemas.microsoft.com/office/powerpoint/2010/main" val="22258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7EABBA-8BF0-FEE8-D3F3-29A453C91C6A}"/>
              </a:ext>
            </a:extLst>
          </p:cNvPr>
          <p:cNvSpPr txBox="1"/>
          <p:nvPr/>
        </p:nvSpPr>
        <p:spPr>
          <a:xfrm>
            <a:off x="202458" y="178847"/>
            <a:ext cx="4727350" cy="6500306"/>
          </a:xfrm>
          <a:prstGeom prst="rect">
            <a:avLst/>
          </a:prstGeom>
          <a:noFill/>
        </p:spPr>
        <p:txBody>
          <a:bodyPr wrap="square">
            <a:spAutoFit/>
          </a:bodyPr>
          <a:lstStyle/>
          <a:p>
            <a:pPr algn="just">
              <a:lnSpc>
                <a:spcPct val="150000"/>
              </a:lnSpc>
            </a:pPr>
            <a:r>
              <a:rPr lang="ru-RU" sz="2000" dirty="0">
                <a:effectLst/>
                <a:latin typeface="Times New Roman" panose="02020603050405020304" pitchFamily="18" charset="0"/>
                <a:ea typeface="Times New Roman" panose="02020603050405020304" pitchFamily="18" charset="0"/>
              </a:rPr>
              <a:t>В рамках реализации мониторинга сейсмического воздействия взрывов на формы рельефа Чугского заказника, проведены замеры воздействия на пещеру Апрельский узел. Для регистрации взрывов применялись сейсмические сейсмографы «Mini-</a:t>
            </a:r>
            <a:r>
              <a:rPr lang="ru-RU" sz="2000" dirty="0" err="1">
                <a:effectLst/>
                <a:latin typeface="Times New Roman" panose="02020603050405020304" pitchFamily="18" charset="0"/>
                <a:ea typeface="Times New Roman" panose="02020603050405020304" pitchFamily="18" charset="0"/>
              </a:rPr>
              <a:t>Seis</a:t>
            </a:r>
            <a:r>
              <a:rPr lang="ru-RU" sz="2000" dirty="0">
                <a:effectLst/>
                <a:latin typeface="Times New Roman" panose="02020603050405020304" pitchFamily="18" charset="0"/>
                <a:ea typeface="Times New Roman" panose="02020603050405020304" pitchFamily="18" charset="0"/>
              </a:rPr>
              <a:t> MS 8G 1Hz» № 4844 и № 5436 (поверенные и имеющие свидетельство об утверждении типа средства измерения). Места установки сейсмических датчиков внутри пещеры (точка №1) и на её поверхности (точка №2) приведены на рис. 1.</a:t>
            </a:r>
          </a:p>
        </p:txBody>
      </p:sp>
      <p:pic>
        <p:nvPicPr>
          <p:cNvPr id="2" name="image2.jpeg">
            <a:extLst>
              <a:ext uri="{FF2B5EF4-FFF2-40B4-BE49-F238E27FC236}">
                <a16:creationId xmlns:a16="http://schemas.microsoft.com/office/drawing/2014/main" id="{4C26649A-1161-7B22-DE61-89D7E2F792E7}"/>
              </a:ext>
            </a:extLst>
          </p:cNvPr>
          <p:cNvPicPr>
            <a:picLocks noChangeAspect="1"/>
          </p:cNvPicPr>
          <p:nvPr/>
        </p:nvPicPr>
        <p:blipFill>
          <a:blip r:embed="rId2" cstate="print"/>
          <a:stretch>
            <a:fillRect/>
          </a:stretch>
        </p:blipFill>
        <p:spPr>
          <a:xfrm>
            <a:off x="5075582" y="287875"/>
            <a:ext cx="6768186" cy="5075661"/>
          </a:xfrm>
          <a:prstGeom prst="rect">
            <a:avLst/>
          </a:prstGeom>
        </p:spPr>
      </p:pic>
      <p:sp>
        <p:nvSpPr>
          <p:cNvPr id="4" name="TextBox 3">
            <a:extLst>
              <a:ext uri="{FF2B5EF4-FFF2-40B4-BE49-F238E27FC236}">
                <a16:creationId xmlns:a16="http://schemas.microsoft.com/office/drawing/2014/main" id="{90E8E2F8-CE04-E588-B388-2213277DC43B}"/>
              </a:ext>
            </a:extLst>
          </p:cNvPr>
          <p:cNvSpPr txBox="1"/>
          <p:nvPr/>
        </p:nvSpPr>
        <p:spPr>
          <a:xfrm>
            <a:off x="5413140" y="5733861"/>
            <a:ext cx="6430627" cy="646331"/>
          </a:xfrm>
          <a:prstGeom prst="rect">
            <a:avLst/>
          </a:prstGeom>
          <a:noFill/>
        </p:spPr>
        <p:txBody>
          <a:bodyPr wrap="square">
            <a:spAutoFit/>
          </a:bodyPr>
          <a:lstStyle/>
          <a:p>
            <a:pPr algn="ctr">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Рисунок 1. Места установки сейсмических датчиков внутри пещеры (точка №1) и на её поверхности (точка №2)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8838C202-F674-44A0-E12B-45D3B02D1984}"/>
              </a:ext>
            </a:extLst>
          </p:cNvPr>
          <p:cNvPicPr>
            <a:picLocks noChangeAspect="1"/>
          </p:cNvPicPr>
          <p:nvPr/>
        </p:nvPicPr>
        <p:blipFill>
          <a:blip r:embed="rId3"/>
          <a:stretch>
            <a:fillRect/>
          </a:stretch>
        </p:blipFill>
        <p:spPr>
          <a:xfrm>
            <a:off x="5065301" y="287875"/>
            <a:ext cx="6762950" cy="5075661"/>
          </a:xfrm>
          <a:prstGeom prst="rect">
            <a:avLst/>
          </a:prstGeom>
        </p:spPr>
      </p:pic>
      <p:pic>
        <p:nvPicPr>
          <p:cNvPr id="9" name="Рисунок 8">
            <a:extLst>
              <a:ext uri="{FF2B5EF4-FFF2-40B4-BE49-F238E27FC236}">
                <a16:creationId xmlns:a16="http://schemas.microsoft.com/office/drawing/2014/main" id="{E6AC24E5-50DC-CA5F-FE97-2EF5020C1136}"/>
              </a:ext>
            </a:extLst>
          </p:cNvPr>
          <p:cNvPicPr>
            <a:picLocks noChangeAspect="1"/>
          </p:cNvPicPr>
          <p:nvPr/>
        </p:nvPicPr>
        <p:blipFill>
          <a:blip r:embed="rId4"/>
          <a:stretch>
            <a:fillRect/>
          </a:stretch>
        </p:blipFill>
        <p:spPr>
          <a:xfrm>
            <a:off x="5049784" y="553525"/>
            <a:ext cx="6757905" cy="4810011"/>
          </a:xfrm>
          <a:prstGeom prst="rect">
            <a:avLst/>
          </a:prstGeom>
        </p:spPr>
      </p:pic>
    </p:spTree>
    <p:extLst>
      <p:ext uri="{BB962C8B-B14F-4D97-AF65-F5344CB8AC3E}">
        <p14:creationId xmlns:p14="http://schemas.microsoft.com/office/powerpoint/2010/main" val="182019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D963D4B-48CA-4F25-939C-33EE3F2367DD}"/>
              </a:ext>
            </a:extLst>
          </p:cNvPr>
          <p:cNvSpPr>
            <a:spLocks noGrp="1"/>
          </p:cNvSpPr>
          <p:nvPr>
            <p:ph idx="1"/>
          </p:nvPr>
        </p:nvSpPr>
        <p:spPr>
          <a:xfrm>
            <a:off x="231530" y="394066"/>
            <a:ext cx="4830799" cy="6069867"/>
          </a:xfrm>
        </p:spPr>
        <p:txBody>
          <a:bodyPr>
            <a:noAutofit/>
          </a:bodyPr>
          <a:lstStyle/>
          <a:p>
            <a:pPr marL="0" indent="0" algn="just">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Полевые измерения скорости и ускорения колебаний вмещающего пещеру массива горных пород выполнены по комплексной методике исследований динамических воздействий на пещеру, основанной на известных проверенных опытом методиках. (Медведев С.В. Сейсмика горных взрывов. М., Недра, 1964; Миронов Н.С. Взрывы и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сейсмобезопасность</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сооружений. М., Недра, 1973). Для определения степени сейсмического воздействия на объект был выбран блок №313 на горизонте +58,7м с общей массой взрывчатых веществ 47 тонн, максимальной за весь период ведения горных работ. Для проведения эксперимента была выбрана порядная схема инициирования с максимальным числом скважинных зарядов в группе. Данные параметры должны были произвести максимально возможное сейсмическое воздействие на состояние пещеры «Апрельский узел».</a:t>
            </a:r>
          </a:p>
          <a:p>
            <a:pPr marL="0" indent="0" algn="just">
              <a:buNone/>
            </a:pPr>
            <a:endParaRPr lang="ru-RU" sz="20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90A0818-F2AB-0245-9BCB-023AC533BF49}"/>
              </a:ext>
            </a:extLst>
          </p:cNvPr>
          <p:cNvPicPr>
            <a:picLocks noChangeAspect="1"/>
          </p:cNvPicPr>
          <p:nvPr/>
        </p:nvPicPr>
        <p:blipFill>
          <a:blip r:embed="rId2"/>
          <a:stretch>
            <a:fillRect/>
          </a:stretch>
        </p:blipFill>
        <p:spPr>
          <a:xfrm>
            <a:off x="5062329" y="811312"/>
            <a:ext cx="6972586" cy="5235373"/>
          </a:xfrm>
          <a:prstGeom prst="rect">
            <a:avLst/>
          </a:prstGeom>
        </p:spPr>
      </p:pic>
    </p:spTree>
    <p:extLst>
      <p:ext uri="{BB962C8B-B14F-4D97-AF65-F5344CB8AC3E}">
        <p14:creationId xmlns:p14="http://schemas.microsoft.com/office/powerpoint/2010/main" val="432134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7EF09A-E18E-2556-7A08-BF7B43D07055}"/>
              </a:ext>
            </a:extLst>
          </p:cNvPr>
          <p:cNvSpPr txBox="1"/>
          <p:nvPr/>
        </p:nvSpPr>
        <p:spPr>
          <a:xfrm>
            <a:off x="5406886" y="5808248"/>
            <a:ext cx="6650297" cy="923330"/>
          </a:xfrm>
          <a:prstGeom prst="rect">
            <a:avLst/>
          </a:prstGeom>
          <a:noFill/>
        </p:spPr>
        <p:txBody>
          <a:bodyPr wrap="square">
            <a:spAutoFit/>
          </a:bodyPr>
          <a:lstStyle/>
          <a:p>
            <a:pPr algn="ctr">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Рисунок 2. Рис. 2. Сейсмограммы от воздействия массового взрыва а) Точка (№1) регистратор № 4844, б) Точка (№2) регистратор № 5436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74159BA-DDE6-298A-3B87-8FCE4A3706FA}"/>
              </a:ext>
            </a:extLst>
          </p:cNvPr>
          <p:cNvPicPr>
            <a:picLocks noChangeAspect="1"/>
          </p:cNvPicPr>
          <p:nvPr/>
        </p:nvPicPr>
        <p:blipFill>
          <a:blip r:embed="rId2"/>
          <a:stretch>
            <a:fillRect/>
          </a:stretch>
        </p:blipFill>
        <p:spPr>
          <a:xfrm>
            <a:off x="4794737" y="702365"/>
            <a:ext cx="3710609" cy="4823791"/>
          </a:xfrm>
          <a:prstGeom prst="rect">
            <a:avLst/>
          </a:prstGeom>
        </p:spPr>
      </p:pic>
      <p:pic>
        <p:nvPicPr>
          <p:cNvPr id="8" name="Рисунок 7">
            <a:extLst>
              <a:ext uri="{FF2B5EF4-FFF2-40B4-BE49-F238E27FC236}">
                <a16:creationId xmlns:a16="http://schemas.microsoft.com/office/drawing/2014/main" id="{57D29E93-9CA6-E586-CFC9-4AD6BB55F488}"/>
              </a:ext>
            </a:extLst>
          </p:cNvPr>
          <p:cNvPicPr>
            <a:picLocks noChangeAspect="1"/>
          </p:cNvPicPr>
          <p:nvPr/>
        </p:nvPicPr>
        <p:blipFill>
          <a:blip r:embed="rId3"/>
          <a:stretch>
            <a:fillRect/>
          </a:stretch>
        </p:blipFill>
        <p:spPr>
          <a:xfrm>
            <a:off x="8348875" y="702365"/>
            <a:ext cx="3708308" cy="4823791"/>
          </a:xfrm>
          <a:prstGeom prst="rect">
            <a:avLst/>
          </a:prstGeom>
        </p:spPr>
      </p:pic>
      <p:sp>
        <p:nvSpPr>
          <p:cNvPr id="13" name="TextBox 12">
            <a:extLst>
              <a:ext uri="{FF2B5EF4-FFF2-40B4-BE49-F238E27FC236}">
                <a16:creationId xmlns:a16="http://schemas.microsoft.com/office/drawing/2014/main" id="{FC067A4E-9E8E-257E-EB88-C42331AE96E7}"/>
              </a:ext>
            </a:extLst>
          </p:cNvPr>
          <p:cNvSpPr txBox="1"/>
          <p:nvPr/>
        </p:nvSpPr>
        <p:spPr>
          <a:xfrm>
            <a:off x="134817" y="115453"/>
            <a:ext cx="4659920" cy="7125027"/>
          </a:xfrm>
          <a:prstGeom prst="rect">
            <a:avLst/>
          </a:prstGeom>
          <a:noFill/>
        </p:spPr>
        <p:txBody>
          <a:bodyPr wrap="square">
            <a:spAutoFit/>
          </a:bodyPr>
          <a:lstStyle/>
          <a:p>
            <a:pPr algn="just"/>
            <a:r>
              <a:rPr lang="ru-RU" sz="1900" dirty="0">
                <a:effectLst/>
                <a:latin typeface="Times New Roman" panose="02020603050405020304" pitchFamily="18" charset="0"/>
                <a:ea typeface="Calibri" panose="020F0502020204030204" pitchFamily="34" charset="0"/>
              </a:rPr>
              <a:t>Использовались два комплекта аппаратуры с 6 измерительными каналами, которые регистрировали скорость колебаний и ускорение колебаний пород. </a:t>
            </a: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Выбранные параметры аппаратуры обеспечивали запись скорости колебаний и ускорения колебаний пород в интервале частот от 2 до 100 ГЦ. Измерения скорости сейсмических колебаний в двух точках по трем осям проводились синхронно, при этом удаленность от эпицентра до точек замера была равна 1025,3 м.</a:t>
            </a:r>
            <a:r>
              <a:rPr lang="ru-RU" sz="1900" dirty="0">
                <a:effectLst/>
                <a:latin typeface="Times New Roman" panose="02020603050405020304" pitchFamily="18" charset="0"/>
                <a:ea typeface="Calibri" panose="020F0502020204030204" pitchFamily="34" charset="0"/>
              </a:rPr>
              <a:t> После проведения взрывных работ,</a:t>
            </a:r>
            <a:r>
              <a:rPr lang="en-US" sz="1900" dirty="0">
                <a:effectLst/>
                <a:latin typeface="Times New Roman" panose="02020603050405020304" pitchFamily="18" charset="0"/>
                <a:ea typeface="Calibri" panose="020F0502020204030204" pitchFamily="34" charset="0"/>
              </a:rPr>
              <a:t> </a:t>
            </a:r>
            <a:r>
              <a:rPr lang="ru-RU" sz="1900" dirty="0">
                <a:effectLst/>
                <a:latin typeface="Times New Roman" panose="02020603050405020304" pitchFamily="18" charset="0"/>
                <a:ea typeface="Calibri" panose="020F0502020204030204" pitchFamily="34" charset="0"/>
              </a:rPr>
              <a:t>в программном обеспечении «</a:t>
            </a:r>
            <a:r>
              <a:rPr lang="ru-RU" sz="1900" dirty="0" err="1">
                <a:effectLst/>
                <a:latin typeface="Times New Roman" panose="02020603050405020304" pitchFamily="18" charset="0"/>
                <a:ea typeface="Calibri" panose="020F0502020204030204" pitchFamily="34" charset="0"/>
              </a:rPr>
              <a:t>Seismograph</a:t>
            </a:r>
            <a:r>
              <a:rPr lang="ru-RU" sz="1900" dirty="0">
                <a:effectLst/>
                <a:latin typeface="Times New Roman" panose="02020603050405020304" pitchFamily="18" charset="0"/>
                <a:ea typeface="Calibri" panose="020F0502020204030204" pitchFamily="34" charset="0"/>
              </a:rPr>
              <a:t> Data Analysis», был произведен анализ негативного воздействия. По каждому импульсному сигналу отслеживалась зависимость амплитудно-частотной характеристики и массы взрываемого вещества в серии, выделялась область частот действия сейсмического события с дальнейшей фильтрацией для выявления полного периода колебаний.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2000" dirty="0"/>
          </a:p>
        </p:txBody>
      </p:sp>
    </p:spTree>
    <p:extLst>
      <p:ext uri="{BB962C8B-B14F-4D97-AF65-F5344CB8AC3E}">
        <p14:creationId xmlns:p14="http://schemas.microsoft.com/office/powerpoint/2010/main" val="3581657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561992-7F3A-9EA2-341E-12C2761DF8D7}"/>
              </a:ext>
            </a:extLst>
          </p:cNvPr>
          <p:cNvSpPr txBox="1"/>
          <p:nvPr/>
        </p:nvSpPr>
        <p:spPr>
          <a:xfrm>
            <a:off x="159026" y="233426"/>
            <a:ext cx="4876800" cy="6247864"/>
          </a:xfrm>
          <a:prstGeom prst="rect">
            <a:avLst/>
          </a:prstGeom>
          <a:noFill/>
        </p:spPr>
        <p:txBody>
          <a:bodyPr wrap="square">
            <a:spAutoFit/>
          </a:bodyPr>
          <a:lstStyle/>
          <a:p>
            <a:pPr algn="just"/>
            <a:r>
              <a:rPr lang="ru-RU" sz="2000" dirty="0">
                <a:effectLst/>
                <a:latin typeface="Times New Roman" panose="02020603050405020304" pitchFamily="18" charset="0"/>
                <a:ea typeface="Calibri" panose="020F0502020204030204" pitchFamily="34" charset="0"/>
              </a:rPr>
              <a:t>После проведения полного анализа и обработки результатов, сводные данные представлены в таблице. Для первой точки взрыва максимальная скорость смещения грунта (PPV) составила 0,762 мм/с, для второй точки – 2,41 мм/с. </a:t>
            </a:r>
          </a:p>
          <a:p>
            <a:pPr algn="just"/>
            <a:r>
              <a:rPr lang="ru-RU" sz="2000" dirty="0">
                <a:effectLst/>
                <a:latin typeface="Times New Roman" panose="02020603050405020304" pitchFamily="18" charset="0"/>
                <a:ea typeface="Calibri" panose="020F0502020204030204" pitchFamily="34" charset="0"/>
              </a:rPr>
              <a:t>Для комплексной оценки степени воздействия на состояние пещеры «Апрельский узел» зарегистрированные показатели скорости смещения грунта сравнивались по двум нормативным документам (1.	ГОСТ Р 52892-2007. Группа Ж02. Национальный стандарт Российской Федерации. Вибрация и удар. Вибрация зданий. Измерение вибрации и оценка ее воздействия на конструкцию. М., 2007.; 6.	Стафеев А.А., Лобанова Т.В. Устойчивость бортов и осушение карьеров: лабораторный практикум. Новокузнецк, </a:t>
            </a:r>
            <a:r>
              <a:rPr lang="ru-RU" sz="2000" dirty="0" err="1">
                <a:effectLst/>
                <a:latin typeface="Times New Roman" panose="02020603050405020304" pitchFamily="18" charset="0"/>
                <a:ea typeface="Calibri" panose="020F0502020204030204" pitchFamily="34" charset="0"/>
              </a:rPr>
              <a:t>СибГИУ</a:t>
            </a:r>
            <a:r>
              <a:rPr lang="ru-RU" sz="2000" dirty="0">
                <a:effectLst/>
                <a:latin typeface="Times New Roman" panose="02020603050405020304" pitchFamily="18" charset="0"/>
                <a:ea typeface="Calibri" panose="020F0502020204030204" pitchFamily="34" charset="0"/>
              </a:rPr>
              <a:t>, 2008). </a:t>
            </a:r>
            <a:endParaRPr lang="ru-RU" sz="2000" dirty="0"/>
          </a:p>
        </p:txBody>
      </p:sp>
      <p:graphicFrame>
        <p:nvGraphicFramePr>
          <p:cNvPr id="7" name="Таблица 6">
            <a:extLst>
              <a:ext uri="{FF2B5EF4-FFF2-40B4-BE49-F238E27FC236}">
                <a16:creationId xmlns:a16="http://schemas.microsoft.com/office/drawing/2014/main" id="{AF1472EF-A421-1818-C8E4-89765515768F}"/>
              </a:ext>
            </a:extLst>
          </p:cNvPr>
          <p:cNvGraphicFramePr>
            <a:graphicFrameLocks noGrp="1"/>
          </p:cNvGraphicFramePr>
          <p:nvPr>
            <p:extLst>
              <p:ext uri="{D42A27DB-BD31-4B8C-83A1-F6EECF244321}">
                <p14:modId xmlns:p14="http://schemas.microsoft.com/office/powerpoint/2010/main" val="3731642325"/>
              </p:ext>
            </p:extLst>
          </p:nvPr>
        </p:nvGraphicFramePr>
        <p:xfrm>
          <a:off x="5194852" y="376710"/>
          <a:ext cx="6838122" cy="6261519"/>
        </p:xfrm>
        <a:graphic>
          <a:graphicData uri="http://schemas.openxmlformats.org/drawingml/2006/table">
            <a:tbl>
              <a:tblPr>
                <a:tableStyleId>{5C22544A-7EE6-4342-B048-85BDC9FD1C3A}</a:tableStyleId>
              </a:tblPr>
              <a:tblGrid>
                <a:gridCol w="528363">
                  <a:extLst>
                    <a:ext uri="{9D8B030D-6E8A-4147-A177-3AD203B41FA5}">
                      <a16:colId xmlns:a16="http://schemas.microsoft.com/office/drawing/2014/main" val="4208803223"/>
                    </a:ext>
                  </a:extLst>
                </a:gridCol>
                <a:gridCol w="1708371">
                  <a:extLst>
                    <a:ext uri="{9D8B030D-6E8A-4147-A177-3AD203B41FA5}">
                      <a16:colId xmlns:a16="http://schemas.microsoft.com/office/drawing/2014/main" val="1030640178"/>
                    </a:ext>
                  </a:extLst>
                </a:gridCol>
                <a:gridCol w="2581034">
                  <a:extLst>
                    <a:ext uri="{9D8B030D-6E8A-4147-A177-3AD203B41FA5}">
                      <a16:colId xmlns:a16="http://schemas.microsoft.com/office/drawing/2014/main" val="1768976614"/>
                    </a:ext>
                  </a:extLst>
                </a:gridCol>
                <a:gridCol w="2020354">
                  <a:extLst>
                    <a:ext uri="{9D8B030D-6E8A-4147-A177-3AD203B41FA5}">
                      <a16:colId xmlns:a16="http://schemas.microsoft.com/office/drawing/2014/main" val="1351258633"/>
                    </a:ext>
                  </a:extLst>
                </a:gridCol>
              </a:tblGrid>
              <a:tr h="2565273">
                <a:tc>
                  <a:txBody>
                    <a:bodyPr/>
                    <a:lstStyle/>
                    <a:p>
                      <a:pPr marL="36195" marR="36195" algn="just">
                        <a:lnSpc>
                          <a:spcPct val="100000"/>
                        </a:lnSpc>
                        <a:spcAft>
                          <a:spcPts val="1000"/>
                        </a:spcAft>
                      </a:pPr>
                      <a:r>
                        <a:rPr lang="ru-RU" sz="2000" dirty="0">
                          <a:effectLst/>
                          <a:latin typeface="Times New Roman" panose="02020603050405020304" pitchFamily="18" charset="0"/>
                          <a:cs typeface="Times New Roman" panose="02020603050405020304" pitchFamily="18" charset="0"/>
                        </a:rPr>
                        <a:t>№</a:t>
                      </a:r>
                    </a:p>
                    <a:p>
                      <a:pPr marL="36195" marR="36195" algn="just">
                        <a:lnSpc>
                          <a:spcPct val="100000"/>
                        </a:lnSpc>
                        <a:spcAft>
                          <a:spcPts val="1000"/>
                        </a:spcAft>
                      </a:pPr>
                      <a:r>
                        <a:rPr lang="ru-RU" sz="2000" dirty="0">
                          <a:effectLst/>
                          <a:latin typeface="Times New Roman" panose="02020603050405020304" pitchFamily="18" charset="0"/>
                          <a:cs typeface="Times New Roman" panose="02020603050405020304" pitchFamily="18" charset="0"/>
                        </a:rPr>
                        <a:t>точки</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just">
                        <a:lnSpc>
                          <a:spcPct val="100000"/>
                        </a:lnSpc>
                        <a:spcAft>
                          <a:spcPts val="1000"/>
                        </a:spcAft>
                      </a:pPr>
                      <a:r>
                        <a:rPr lang="ru-RU" sz="2000" dirty="0">
                          <a:effectLst/>
                          <a:latin typeface="Times New Roman" panose="02020603050405020304" pitchFamily="18" charset="0"/>
                          <a:cs typeface="Times New Roman" panose="02020603050405020304" pitchFamily="18" charset="0"/>
                        </a:rPr>
                        <a:t>Место установки сейсмоприемника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marR="36195" algn="just">
                        <a:lnSpc>
                          <a:spcPct val="100000"/>
                        </a:lnSpc>
                        <a:spcAft>
                          <a:spcPts val="1000"/>
                        </a:spcAft>
                      </a:pPr>
                      <a:r>
                        <a:rPr lang="ru-RU" sz="2000" dirty="0">
                          <a:effectLst/>
                          <a:latin typeface="Times New Roman" panose="02020603050405020304" pitchFamily="18" charset="0"/>
                          <a:cs typeface="Times New Roman" panose="02020603050405020304" pitchFamily="18" charset="0"/>
                        </a:rPr>
                        <a:t>Измеренные горизонтальные продольные и поперечные (</a:t>
                      </a:r>
                      <a:r>
                        <a:rPr lang="ru-RU" sz="2000" dirty="0" err="1">
                          <a:effectLst/>
                          <a:latin typeface="Times New Roman" panose="02020603050405020304" pitchFamily="18" charset="0"/>
                          <a:cs typeface="Times New Roman" panose="02020603050405020304" pitchFamily="18" charset="0"/>
                        </a:rPr>
                        <a:t>Vх</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Vу</a:t>
                      </a:r>
                      <a:r>
                        <a:rPr lang="ru-RU" sz="2000" dirty="0">
                          <a:effectLst/>
                          <a:latin typeface="Times New Roman" panose="02020603050405020304" pitchFamily="18" charset="0"/>
                          <a:cs typeface="Times New Roman" panose="02020603050405020304" pitchFamily="18" charset="0"/>
                        </a:rPr>
                        <a:t>) и вертикальная (</a:t>
                      </a:r>
                      <a:r>
                        <a:rPr lang="ru-RU" sz="2000" dirty="0" err="1">
                          <a:effectLst/>
                          <a:latin typeface="Times New Roman" panose="02020603050405020304" pitchFamily="18" charset="0"/>
                          <a:cs typeface="Times New Roman" panose="02020603050405020304" pitchFamily="18" charset="0"/>
                        </a:rPr>
                        <a:t>Vz</a:t>
                      </a:r>
                      <a:r>
                        <a:rPr lang="ru-RU" sz="2000" dirty="0">
                          <a:effectLst/>
                          <a:latin typeface="Times New Roman" panose="02020603050405020304" pitchFamily="18" charset="0"/>
                          <a:cs typeface="Times New Roman" panose="02020603050405020304" pitchFamily="18" charset="0"/>
                        </a:rPr>
                        <a:t>) составляющие скорости смещения грунта, мм/с</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just">
                        <a:lnSpc>
                          <a:spcPct val="100000"/>
                        </a:lnSpc>
                        <a:spcAft>
                          <a:spcPts val="1000"/>
                        </a:spcAft>
                        <a:tabLst>
                          <a:tab pos="1228090" algn="l"/>
                        </a:tabLst>
                      </a:pPr>
                      <a:r>
                        <a:rPr lang="ru-RU" sz="2000" dirty="0">
                          <a:effectLst/>
                          <a:latin typeface="Times New Roman" panose="02020603050405020304" pitchFamily="18" charset="0"/>
                          <a:cs typeface="Times New Roman" panose="02020603050405020304" pitchFamily="18" charset="0"/>
                        </a:rPr>
                        <a:t>Пиковая скорость</a:t>
                      </a:r>
                    </a:p>
                    <a:p>
                      <a:pPr marL="36195" marR="36195" algn="just">
                        <a:lnSpc>
                          <a:spcPct val="100000"/>
                        </a:lnSpc>
                        <a:spcAft>
                          <a:spcPts val="1000"/>
                        </a:spcAft>
                      </a:pPr>
                      <a:r>
                        <a:rPr lang="ru-RU" sz="2000" dirty="0">
                          <a:effectLst/>
                          <a:latin typeface="Times New Roman" panose="02020603050405020304" pitchFamily="18" charset="0"/>
                          <a:cs typeface="Times New Roman" panose="02020603050405020304" pitchFamily="18" charset="0"/>
                        </a:rPr>
                        <a:t>смещения грунта (PPV), мм/с</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904123"/>
                  </a:ext>
                </a:extLst>
              </a:tr>
              <a:tr h="1762539">
                <a:tc>
                  <a:txBody>
                    <a:bodyPr/>
                    <a:lstStyle/>
                    <a:p>
                      <a:pPr marL="36195" marR="36195" algn="ctr">
                        <a:lnSpc>
                          <a:spcPct val="100000"/>
                        </a:lnSpc>
                        <a:spcAft>
                          <a:spcPts val="1000"/>
                        </a:spcAft>
                      </a:pPr>
                      <a:r>
                        <a:rPr lang="ru-RU" sz="2000" dirty="0">
                          <a:effectLst/>
                          <a:latin typeface="Times New Roman" panose="02020603050405020304" pitchFamily="18" charset="0"/>
                          <a:cs typeface="Times New Roman" panose="02020603050405020304" pitchFamily="18" charset="0"/>
                        </a:rPr>
                        <a:t>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00000"/>
                        </a:lnSpc>
                        <a:spcAft>
                          <a:spcPts val="1000"/>
                        </a:spcAft>
                      </a:pPr>
                      <a:r>
                        <a:rPr lang="ru-RU" sz="2000" dirty="0">
                          <a:effectLst/>
                          <a:latin typeface="Times New Roman" panose="02020603050405020304" pitchFamily="18" charset="0"/>
                          <a:cs typeface="Times New Roman" panose="02020603050405020304" pitchFamily="18" charset="0"/>
                        </a:rPr>
                        <a:t>Регистратор 4844</a:t>
                      </a:r>
                    </a:p>
                    <a:p>
                      <a:pPr marL="36195" marR="36195" algn="ctr">
                        <a:lnSpc>
                          <a:spcPct val="100000"/>
                        </a:lnSpc>
                        <a:spcAft>
                          <a:spcPts val="1000"/>
                        </a:spcAft>
                        <a:tabLst>
                          <a:tab pos="676910" algn="l"/>
                        </a:tabLst>
                      </a:pPr>
                      <a:r>
                        <a:rPr lang="ru-RU" sz="2000" dirty="0">
                          <a:effectLst/>
                          <a:latin typeface="Times New Roman" panose="02020603050405020304" pitchFamily="18" charset="0"/>
                          <a:cs typeface="Times New Roman" panose="02020603050405020304" pitchFamily="18" charset="0"/>
                        </a:rPr>
                        <a:t>Внутри пещеры.</a:t>
                      </a:r>
                    </a:p>
                    <a:p>
                      <a:pPr marL="36195" marR="36195" algn="ctr">
                        <a:lnSpc>
                          <a:spcPct val="100000"/>
                        </a:lnSpc>
                        <a:spcAft>
                          <a:spcPts val="1000"/>
                        </a:spcAft>
                      </a:pPr>
                      <a:r>
                        <a:rPr lang="ru-RU" sz="2000" dirty="0">
                          <a:effectLst/>
                          <a:latin typeface="Times New Roman" panose="02020603050405020304" pitchFamily="18" charset="0"/>
                          <a:cs typeface="Times New Roman" panose="02020603050405020304" pitchFamily="18" charset="0"/>
                        </a:rPr>
                        <a:t>Запись № 079</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00000"/>
                        </a:lnSpc>
                        <a:spcAft>
                          <a:spcPts val="1000"/>
                        </a:spcAft>
                      </a:pPr>
                      <a:r>
                        <a:rPr lang="ru-RU" sz="2000" dirty="0" err="1">
                          <a:effectLst/>
                          <a:latin typeface="Times New Roman" panose="02020603050405020304" pitchFamily="18" charset="0"/>
                          <a:cs typeface="Times New Roman" panose="02020603050405020304" pitchFamily="18" charset="0"/>
                        </a:rPr>
                        <a:t>Vх</a:t>
                      </a:r>
                      <a:r>
                        <a:rPr lang="ru-RU" sz="2000" dirty="0">
                          <a:effectLst/>
                          <a:latin typeface="Times New Roman" panose="02020603050405020304" pitchFamily="18" charset="0"/>
                          <a:cs typeface="Times New Roman" panose="02020603050405020304" pitchFamily="18" charset="0"/>
                        </a:rPr>
                        <a:t> = 0,572</a:t>
                      </a:r>
                    </a:p>
                    <a:p>
                      <a:pPr marL="36195" marR="36195" algn="ctr">
                        <a:lnSpc>
                          <a:spcPct val="100000"/>
                        </a:lnSpc>
                        <a:spcAft>
                          <a:spcPts val="1000"/>
                        </a:spcAft>
                      </a:pPr>
                      <a:r>
                        <a:rPr lang="ru-RU" sz="2000" dirty="0" err="1">
                          <a:effectLst/>
                          <a:latin typeface="Times New Roman" panose="02020603050405020304" pitchFamily="18" charset="0"/>
                          <a:cs typeface="Times New Roman" panose="02020603050405020304" pitchFamily="18" charset="0"/>
                        </a:rPr>
                        <a:t>Vу</a:t>
                      </a:r>
                      <a:r>
                        <a:rPr lang="ru-RU" sz="2000" dirty="0">
                          <a:effectLst/>
                          <a:latin typeface="Times New Roman" panose="02020603050405020304" pitchFamily="18" charset="0"/>
                          <a:cs typeface="Times New Roman" panose="02020603050405020304" pitchFamily="18" charset="0"/>
                        </a:rPr>
                        <a:t> = 0,572</a:t>
                      </a:r>
                    </a:p>
                    <a:p>
                      <a:pPr marL="36195" marR="36195" algn="ctr">
                        <a:lnSpc>
                          <a:spcPct val="100000"/>
                        </a:lnSpc>
                        <a:spcAft>
                          <a:spcPts val="1000"/>
                        </a:spcAft>
                      </a:pPr>
                      <a:r>
                        <a:rPr lang="ru-RU" sz="2000" dirty="0" err="1">
                          <a:effectLst/>
                          <a:latin typeface="Times New Roman" panose="02020603050405020304" pitchFamily="18" charset="0"/>
                          <a:cs typeface="Times New Roman" panose="02020603050405020304" pitchFamily="18" charset="0"/>
                        </a:rPr>
                        <a:t>Vz</a:t>
                      </a:r>
                      <a:r>
                        <a:rPr lang="ru-RU" sz="2000" dirty="0">
                          <a:effectLst/>
                          <a:latin typeface="Times New Roman" panose="02020603050405020304" pitchFamily="18" charset="0"/>
                          <a:cs typeface="Times New Roman" panose="02020603050405020304" pitchFamily="18" charset="0"/>
                        </a:rPr>
                        <a:t> = 0,762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00000"/>
                        </a:lnSpc>
                        <a:spcAft>
                          <a:spcPts val="1000"/>
                        </a:spcAft>
                      </a:pPr>
                      <a:r>
                        <a:rPr lang="ru-RU" sz="2000" dirty="0">
                          <a:effectLst/>
                          <a:latin typeface="Times New Roman" panose="02020603050405020304" pitchFamily="18" charset="0"/>
                          <a:cs typeface="Times New Roman" panose="02020603050405020304" pitchFamily="18" charset="0"/>
                        </a:rPr>
                        <a:t>V</a:t>
                      </a:r>
                      <a:r>
                        <a:rPr lang="en-US" sz="2000" dirty="0">
                          <a:effectLst/>
                          <a:latin typeface="Times New Roman" panose="02020603050405020304" pitchFamily="18" charset="0"/>
                          <a:cs typeface="Times New Roman" panose="02020603050405020304" pitchFamily="18" charset="0"/>
                        </a:rPr>
                        <a:t>m</a:t>
                      </a:r>
                      <a:r>
                        <a:rPr lang="ru-RU" sz="2000" dirty="0">
                          <a:effectLst/>
                          <a:latin typeface="Times New Roman" panose="02020603050405020304" pitchFamily="18" charset="0"/>
                          <a:cs typeface="Times New Roman" panose="02020603050405020304" pitchFamily="18" charset="0"/>
                        </a:rPr>
                        <a:t>ах = 0,762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5484393"/>
                  </a:ext>
                </a:extLst>
              </a:tr>
              <a:tr h="1918246">
                <a:tc>
                  <a:txBody>
                    <a:bodyPr/>
                    <a:lstStyle/>
                    <a:p>
                      <a:pPr marL="36195" marR="36195" algn="ctr">
                        <a:lnSpc>
                          <a:spcPct val="100000"/>
                        </a:lnSpc>
                        <a:spcAft>
                          <a:spcPts val="1000"/>
                        </a:spcAft>
                      </a:pPr>
                      <a:r>
                        <a:rPr lang="ru-RU" sz="2000" dirty="0">
                          <a:effectLst/>
                          <a:latin typeface="Times New Roman" panose="02020603050405020304" pitchFamily="18" charset="0"/>
                          <a:cs typeface="Times New Roman" panose="02020603050405020304" pitchFamily="18" charset="0"/>
                        </a:rPr>
                        <a:t>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00000"/>
                        </a:lnSpc>
                        <a:spcAft>
                          <a:spcPts val="1000"/>
                        </a:spcAft>
                        <a:tabLst>
                          <a:tab pos="448310" algn="l"/>
                        </a:tabLst>
                      </a:pPr>
                      <a:r>
                        <a:rPr lang="ru-RU" sz="2000">
                          <a:effectLst/>
                          <a:latin typeface="Times New Roman" panose="02020603050405020304" pitchFamily="18" charset="0"/>
                          <a:cs typeface="Times New Roman" panose="02020603050405020304" pitchFamily="18" charset="0"/>
                        </a:rPr>
                        <a:t>Регистратор 5436 на поверхности пещеры. Запись № 017</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00000"/>
                        </a:lnSpc>
                        <a:spcAft>
                          <a:spcPts val="1000"/>
                        </a:spcAft>
                      </a:pPr>
                      <a:r>
                        <a:rPr lang="ru-RU" sz="2000" dirty="0" err="1">
                          <a:effectLst/>
                          <a:latin typeface="Times New Roman" panose="02020603050405020304" pitchFamily="18" charset="0"/>
                          <a:cs typeface="Times New Roman" panose="02020603050405020304" pitchFamily="18" charset="0"/>
                        </a:rPr>
                        <a:t>Vх</a:t>
                      </a:r>
                      <a:r>
                        <a:rPr lang="ru-RU" sz="2000" dirty="0">
                          <a:effectLst/>
                          <a:latin typeface="Times New Roman" panose="02020603050405020304" pitchFamily="18" charset="0"/>
                          <a:cs typeface="Times New Roman" panose="02020603050405020304" pitchFamily="18" charset="0"/>
                        </a:rPr>
                        <a:t> = 1,65</a:t>
                      </a:r>
                    </a:p>
                    <a:p>
                      <a:pPr marL="36195" marR="36195" algn="ctr">
                        <a:lnSpc>
                          <a:spcPct val="100000"/>
                        </a:lnSpc>
                        <a:spcAft>
                          <a:spcPts val="1000"/>
                        </a:spcAft>
                      </a:pPr>
                      <a:r>
                        <a:rPr lang="ru-RU" sz="2000" dirty="0" err="1">
                          <a:effectLst/>
                          <a:latin typeface="Times New Roman" panose="02020603050405020304" pitchFamily="18" charset="0"/>
                          <a:cs typeface="Times New Roman" panose="02020603050405020304" pitchFamily="18" charset="0"/>
                        </a:rPr>
                        <a:t>Vу</a:t>
                      </a:r>
                      <a:r>
                        <a:rPr lang="ru-RU" sz="2000" dirty="0">
                          <a:effectLst/>
                          <a:latin typeface="Times New Roman" panose="02020603050405020304" pitchFamily="18" charset="0"/>
                          <a:cs typeface="Times New Roman" panose="02020603050405020304" pitchFamily="18" charset="0"/>
                        </a:rPr>
                        <a:t> = 2,41</a:t>
                      </a:r>
                    </a:p>
                    <a:p>
                      <a:pPr marL="36195" marR="36195" algn="ctr">
                        <a:lnSpc>
                          <a:spcPct val="100000"/>
                        </a:lnSpc>
                        <a:spcAft>
                          <a:spcPts val="1000"/>
                        </a:spcAft>
                      </a:pPr>
                      <a:r>
                        <a:rPr lang="ru-RU" sz="2000" dirty="0" err="1">
                          <a:effectLst/>
                          <a:latin typeface="Times New Roman" panose="02020603050405020304" pitchFamily="18" charset="0"/>
                          <a:cs typeface="Times New Roman" panose="02020603050405020304" pitchFamily="18" charset="0"/>
                        </a:rPr>
                        <a:t>Vz</a:t>
                      </a:r>
                      <a:r>
                        <a:rPr lang="ru-RU" sz="2000" dirty="0">
                          <a:effectLst/>
                          <a:latin typeface="Times New Roman" panose="02020603050405020304" pitchFamily="18" charset="0"/>
                          <a:cs typeface="Times New Roman" panose="02020603050405020304" pitchFamily="18" charset="0"/>
                        </a:rPr>
                        <a:t> = 1,65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00000"/>
                        </a:lnSpc>
                        <a:spcAft>
                          <a:spcPts val="1000"/>
                        </a:spcAft>
                      </a:pPr>
                      <a:r>
                        <a:rPr lang="ru-RU" sz="2000" dirty="0">
                          <a:effectLst/>
                          <a:latin typeface="Times New Roman" panose="02020603050405020304" pitchFamily="18" charset="0"/>
                          <a:cs typeface="Times New Roman" panose="02020603050405020304" pitchFamily="18" charset="0"/>
                        </a:rPr>
                        <a:t>V</a:t>
                      </a:r>
                      <a:r>
                        <a:rPr lang="en-US" sz="2000" dirty="0">
                          <a:effectLst/>
                          <a:latin typeface="Times New Roman" panose="02020603050405020304" pitchFamily="18" charset="0"/>
                          <a:cs typeface="Times New Roman" panose="02020603050405020304" pitchFamily="18" charset="0"/>
                        </a:rPr>
                        <a:t>m</a:t>
                      </a:r>
                      <a:r>
                        <a:rPr lang="ru-RU" sz="2000" dirty="0">
                          <a:effectLst/>
                          <a:latin typeface="Times New Roman" panose="02020603050405020304" pitchFamily="18" charset="0"/>
                          <a:cs typeface="Times New Roman" panose="02020603050405020304" pitchFamily="18" charset="0"/>
                        </a:rPr>
                        <a:t>ах = 2,41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9506449"/>
                  </a:ext>
                </a:extLst>
              </a:tr>
            </a:tbl>
          </a:graphicData>
        </a:graphic>
      </p:graphicFrame>
    </p:spTree>
    <p:extLst>
      <p:ext uri="{BB962C8B-B14F-4D97-AF65-F5344CB8AC3E}">
        <p14:creationId xmlns:p14="http://schemas.microsoft.com/office/powerpoint/2010/main" val="1216006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9B546-EAB3-B3B0-A932-65F09E4A9D31}"/>
              </a:ext>
            </a:extLst>
          </p:cNvPr>
          <p:cNvSpPr txBox="1"/>
          <p:nvPr/>
        </p:nvSpPr>
        <p:spPr>
          <a:xfrm>
            <a:off x="190500" y="119270"/>
            <a:ext cx="6096000" cy="461665"/>
          </a:xfrm>
          <a:prstGeom prst="rect">
            <a:avLst/>
          </a:prstGeom>
          <a:noFill/>
        </p:spPr>
        <p:txBody>
          <a:bodyPr wrap="square">
            <a:spAutoFit/>
          </a:bodyPr>
          <a:lstStyle/>
          <a:p>
            <a:r>
              <a:rPr lang="ru-RU" sz="2400" u="sng" kern="1400" dirty="0">
                <a:solidFill>
                  <a:srgbClr val="000000"/>
                </a:solidFill>
                <a:latin typeface="Times New Roman" panose="02020603050405020304" pitchFamily="18" charset="0"/>
                <a:ea typeface="Times New Roman" panose="02020603050405020304" pitchFamily="18" charset="0"/>
              </a:rPr>
              <a:t>В</a:t>
            </a:r>
            <a:r>
              <a:rPr lang="ru-RU" sz="2400" u="sng" kern="1400" dirty="0">
                <a:solidFill>
                  <a:srgbClr val="000000"/>
                </a:solidFill>
                <a:effectLst/>
                <a:latin typeface="Times New Roman" panose="02020603050405020304" pitchFamily="18" charset="0"/>
                <a:ea typeface="Times New Roman" panose="02020603050405020304" pitchFamily="18" charset="0"/>
              </a:rPr>
              <a:t>ыводы: </a:t>
            </a:r>
            <a:endParaRPr lang="ru-RU" sz="2400" dirty="0"/>
          </a:p>
        </p:txBody>
      </p:sp>
      <p:sp>
        <p:nvSpPr>
          <p:cNvPr id="7" name="TextBox 6">
            <a:extLst>
              <a:ext uri="{FF2B5EF4-FFF2-40B4-BE49-F238E27FC236}">
                <a16:creationId xmlns:a16="http://schemas.microsoft.com/office/drawing/2014/main" id="{A339C4CF-D1D5-2C71-A5BC-BB320BF5711D}"/>
              </a:ext>
            </a:extLst>
          </p:cNvPr>
          <p:cNvSpPr txBox="1"/>
          <p:nvPr/>
        </p:nvSpPr>
        <p:spPr>
          <a:xfrm>
            <a:off x="291547" y="980661"/>
            <a:ext cx="11794435" cy="5324535"/>
          </a:xfrm>
          <a:prstGeom prst="rect">
            <a:avLst/>
          </a:prstGeom>
          <a:noFill/>
        </p:spPr>
        <p:txBody>
          <a:bodyPr wrap="square" rtlCol="0">
            <a:spAutoFit/>
          </a:bodyPr>
          <a:lstStyle/>
          <a:p>
            <a:pPr marL="285750" indent="-285750">
              <a:buFont typeface="Arial" panose="020B0604020202020204" pitchFamily="34" charset="0"/>
              <a:buChar char="•"/>
            </a:pPr>
            <a:r>
              <a:rPr lang="ru-RU" sz="2000" dirty="0">
                <a:effectLst/>
                <a:latin typeface="Times New Roman" panose="02020603050405020304" pitchFamily="18" charset="0"/>
                <a:ea typeface="Calibri" panose="020F0502020204030204" pitchFamily="34" charset="0"/>
              </a:rPr>
              <a:t>Полученные значения скорости смещения грунта в основании объекта не выходят за допустимые пределы, установленные для сооружений имеющих высокую социальную значимость, и равные 3,0 мм/с;</a:t>
            </a:r>
          </a:p>
          <a:p>
            <a:pPr marL="285750" indent="-285750">
              <a:buFont typeface="Arial" panose="020B0604020202020204" pitchFamily="34" charset="0"/>
              <a:buChar char="•"/>
            </a:pPr>
            <a:r>
              <a:rPr lang="ru-RU" sz="2000" dirty="0">
                <a:effectLst/>
                <a:latin typeface="Times New Roman" panose="02020603050405020304" pitchFamily="18" charset="0"/>
                <a:ea typeface="Calibri" panose="020F0502020204030204" pitchFamily="34" charset="0"/>
              </a:rPr>
              <a:t>Согласно методическим рекомендациям по оценке устойчивости бортов осушаемых карьеров, допустимые скорости смещения пород в массиве, не вызывающие деформаций, представлены в таблице.</a:t>
            </a: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endParaRPr lang="ru-RU" sz="2000" dirty="0">
              <a:latin typeface="Times New Roman" panose="02020603050405020304" pitchFamily="18" charset="0"/>
            </a:endParaRPr>
          </a:p>
          <a:p>
            <a:pPr marL="285750" indent="-285750">
              <a:buFont typeface="Arial" panose="020B0604020202020204" pitchFamily="34" charset="0"/>
              <a:buChar char="•"/>
            </a:pPr>
            <a:r>
              <a:rPr lang="ru-RU" sz="2000" dirty="0">
                <a:latin typeface="Times New Roman" panose="02020603050405020304" pitchFamily="18" charset="0"/>
              </a:rPr>
              <a:t>Полученные пиковые значения скорости смещения грунта, полученные с регистраторов на поверхности и внутри пещеры, не превышают допустимых.</a:t>
            </a:r>
          </a:p>
          <a:p>
            <a:endParaRPr lang="ru-RU" sz="2000" dirty="0"/>
          </a:p>
        </p:txBody>
      </p:sp>
      <p:graphicFrame>
        <p:nvGraphicFramePr>
          <p:cNvPr id="8" name="Таблица 7">
            <a:extLst>
              <a:ext uri="{FF2B5EF4-FFF2-40B4-BE49-F238E27FC236}">
                <a16:creationId xmlns:a16="http://schemas.microsoft.com/office/drawing/2014/main" id="{69D1EA87-26D1-3D78-CAB2-C47A92FB7A02}"/>
              </a:ext>
            </a:extLst>
          </p:cNvPr>
          <p:cNvGraphicFramePr>
            <a:graphicFrameLocks noGrp="1"/>
          </p:cNvGraphicFramePr>
          <p:nvPr>
            <p:extLst>
              <p:ext uri="{D42A27DB-BD31-4B8C-83A1-F6EECF244321}">
                <p14:modId xmlns:p14="http://schemas.microsoft.com/office/powerpoint/2010/main" val="2342978406"/>
              </p:ext>
            </p:extLst>
          </p:nvPr>
        </p:nvGraphicFramePr>
        <p:xfrm>
          <a:off x="291548" y="2919653"/>
          <a:ext cx="11794435" cy="2066360"/>
        </p:xfrm>
        <a:graphic>
          <a:graphicData uri="http://schemas.openxmlformats.org/drawingml/2006/table">
            <a:tbl>
              <a:tblPr>
                <a:tableStyleId>{5C22544A-7EE6-4342-B048-85BDC9FD1C3A}</a:tableStyleId>
              </a:tblPr>
              <a:tblGrid>
                <a:gridCol w="5670801">
                  <a:extLst>
                    <a:ext uri="{9D8B030D-6E8A-4147-A177-3AD203B41FA5}">
                      <a16:colId xmlns:a16="http://schemas.microsoft.com/office/drawing/2014/main" val="3334980606"/>
                    </a:ext>
                  </a:extLst>
                </a:gridCol>
                <a:gridCol w="3176225">
                  <a:extLst>
                    <a:ext uri="{9D8B030D-6E8A-4147-A177-3AD203B41FA5}">
                      <a16:colId xmlns:a16="http://schemas.microsoft.com/office/drawing/2014/main" val="1295225292"/>
                    </a:ext>
                  </a:extLst>
                </a:gridCol>
                <a:gridCol w="2947409">
                  <a:extLst>
                    <a:ext uri="{9D8B030D-6E8A-4147-A177-3AD203B41FA5}">
                      <a16:colId xmlns:a16="http://schemas.microsoft.com/office/drawing/2014/main" val="1309569847"/>
                    </a:ext>
                  </a:extLst>
                </a:gridCol>
              </a:tblGrid>
              <a:tr h="426280">
                <a:tc>
                  <a:txBody>
                    <a:bodyPr/>
                    <a:lstStyle/>
                    <a:p>
                      <a:pPr marL="36195" marR="36195" algn="ctr">
                        <a:lnSpc>
                          <a:spcPct val="115000"/>
                        </a:lnSpc>
                        <a:spcAft>
                          <a:spcPts val="1000"/>
                        </a:spcAft>
                      </a:pPr>
                      <a:r>
                        <a:rPr lang="ru-RU" sz="2000">
                          <a:effectLst/>
                          <a:latin typeface="Times New Roman" panose="02020603050405020304" pitchFamily="18" charset="0"/>
                          <a:cs typeface="Times New Roman" panose="02020603050405020304" pitchFamily="18" charset="0"/>
                        </a:rPr>
                        <a:t>Характеристика пород, слагающих пород уступа</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36195" marR="36195"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Допустимые скорости смещения при взрывании, мм/с</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146554255"/>
                  </a:ext>
                </a:extLst>
              </a:tr>
              <a:tr h="263441">
                <a:tc rowSpan="2">
                  <a:txBody>
                    <a:bodyPr/>
                    <a:lstStyle/>
                    <a:p>
                      <a:pPr marL="36195" marR="36195"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Водонасыщенные песчаные</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15000"/>
                        </a:lnSpc>
                        <a:spcAft>
                          <a:spcPts val="1000"/>
                        </a:spcAft>
                      </a:pPr>
                      <a:r>
                        <a:rPr lang="ru-RU" sz="2000">
                          <a:effectLst/>
                          <a:latin typeface="Times New Roman" panose="02020603050405020304" pitchFamily="18" charset="0"/>
                          <a:cs typeface="Times New Roman" panose="02020603050405020304" pitchFamily="18" charset="0"/>
                        </a:rPr>
                        <a:t>многократном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однократном</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4918042"/>
                  </a:ext>
                </a:extLst>
              </a:tr>
              <a:tr h="239573">
                <a:tc vMerge="1">
                  <a:txBody>
                    <a:bodyPr/>
                    <a:lstStyle/>
                    <a:p>
                      <a:endParaRPr lang="ru-RU"/>
                    </a:p>
                  </a:txBody>
                  <a:tcPr/>
                </a:tc>
                <a:tc>
                  <a:txBody>
                    <a:bodyPr/>
                    <a:lstStyle/>
                    <a:p>
                      <a:pPr marL="36195" marR="36195" algn="ctr">
                        <a:lnSpc>
                          <a:spcPct val="115000"/>
                        </a:lnSpc>
                        <a:spcAft>
                          <a:spcPts val="1000"/>
                        </a:spcAft>
                      </a:pPr>
                      <a:r>
                        <a:rPr lang="ru-RU" sz="2000">
                          <a:effectLst/>
                          <a:latin typeface="Times New Roman" panose="02020603050405020304" pitchFamily="18" charset="0"/>
                          <a:cs typeface="Times New Roman" panose="02020603050405020304" pitchFamily="18" charset="0"/>
                        </a:rPr>
                        <a:t>60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120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495330"/>
                  </a:ext>
                </a:extLst>
              </a:tr>
              <a:tr h="426280">
                <a:tc>
                  <a:txBody>
                    <a:bodyPr/>
                    <a:lstStyle/>
                    <a:p>
                      <a:pPr marL="36195" marR="36195" algn="ctr">
                        <a:lnSpc>
                          <a:spcPct val="115000"/>
                        </a:lnSpc>
                        <a:spcAft>
                          <a:spcPts val="1000"/>
                        </a:spcAft>
                      </a:pPr>
                      <a:r>
                        <a:rPr lang="ru-RU" sz="2000">
                          <a:effectLst/>
                          <a:latin typeface="Times New Roman" panose="02020603050405020304" pitchFamily="18" charset="0"/>
                          <a:cs typeface="Times New Roman" panose="02020603050405020304" pitchFamily="18" charset="0"/>
                        </a:rPr>
                        <a:t>Малосвязные и с неблагпориятно-ориентированной трещиноватостью</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240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480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506261"/>
                  </a:ext>
                </a:extLst>
              </a:tr>
              <a:tr h="247529">
                <a:tc>
                  <a:txBody>
                    <a:bodyPr/>
                    <a:lstStyle/>
                    <a:p>
                      <a:pPr marL="36195" marR="36195" algn="ctr">
                        <a:lnSpc>
                          <a:spcPct val="115000"/>
                        </a:lnSpc>
                        <a:spcAft>
                          <a:spcPts val="1000"/>
                        </a:spcAft>
                      </a:pPr>
                      <a:r>
                        <a:rPr lang="ru-RU" sz="2000">
                          <a:effectLst/>
                          <a:latin typeface="Times New Roman" panose="02020603050405020304" pitchFamily="18" charset="0"/>
                          <a:cs typeface="Times New Roman" panose="02020603050405020304" pitchFamily="18" charset="0"/>
                        </a:rPr>
                        <a:t>Прочные</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15000"/>
                        </a:lnSpc>
                        <a:spcAft>
                          <a:spcPts val="1000"/>
                        </a:spcAft>
                      </a:pPr>
                      <a:r>
                        <a:rPr lang="ru-RU" sz="2000">
                          <a:effectLst/>
                          <a:latin typeface="Times New Roman" panose="02020603050405020304" pitchFamily="18" charset="0"/>
                          <a:cs typeface="Times New Roman" panose="02020603050405020304" pitchFamily="18" charset="0"/>
                        </a:rPr>
                        <a:t>480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195" marR="36195"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960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037294"/>
                  </a:ext>
                </a:extLst>
              </a:tr>
            </a:tbl>
          </a:graphicData>
        </a:graphic>
      </p:graphicFrame>
    </p:spTree>
    <p:extLst>
      <p:ext uri="{BB962C8B-B14F-4D97-AF65-F5344CB8AC3E}">
        <p14:creationId xmlns:p14="http://schemas.microsoft.com/office/powerpoint/2010/main" val="2980079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32B877-EBD5-45BF-B358-58146A7AC678}"/>
              </a:ext>
            </a:extLst>
          </p:cNvPr>
          <p:cNvSpPr>
            <a:spLocks noGrp="1"/>
          </p:cNvSpPr>
          <p:nvPr>
            <p:ph type="title"/>
          </p:nvPr>
        </p:nvSpPr>
        <p:spPr>
          <a:xfrm>
            <a:off x="838200" y="2766218"/>
            <a:ext cx="10515600" cy="1325563"/>
          </a:xfrm>
        </p:spPr>
        <p:txBody>
          <a:bodyPr>
            <a:normAutofit fontScale="90000"/>
          </a:bodyPr>
          <a:lstStyle/>
          <a:p>
            <a:pPr algn="ctr"/>
            <a:r>
              <a:rPr lang="ru-RU" sz="6000" dirty="0">
                <a:effectLst/>
                <a:latin typeface="Times New Roman" panose="02020603050405020304" pitchFamily="18" charset="0"/>
                <a:ea typeface="Times New Roman" panose="02020603050405020304" pitchFamily="18" charset="0"/>
              </a:rPr>
              <a:t>СПАСИБО ЗА ВНИМАНИЕ!</a:t>
            </a:r>
            <a:br>
              <a:rPr lang="ru-RU" sz="1800" dirty="0">
                <a:effectLst/>
                <a:latin typeface="Times New Roman" panose="02020603050405020304" pitchFamily="18" charset="0"/>
                <a:ea typeface="Calibri" panose="020F0502020204030204" pitchFamily="34" charset="0"/>
              </a:rPr>
            </a:br>
            <a:endParaRPr lang="ru-RU" dirty="0"/>
          </a:p>
        </p:txBody>
      </p:sp>
    </p:spTree>
    <p:extLst>
      <p:ext uri="{BB962C8B-B14F-4D97-AF65-F5344CB8AC3E}">
        <p14:creationId xmlns:p14="http://schemas.microsoft.com/office/powerpoint/2010/main" val="2068203457"/>
      </p:ext>
    </p:extLst>
  </p:cSld>
  <p:clrMapOvr>
    <a:masterClrMapping/>
  </p:clrMapOvr>
</p:sld>
</file>

<file path=ppt/theme/theme1.xml><?xml version="1.0" encoding="utf-8"?>
<a:theme xmlns:a="http://schemas.openxmlformats.org/drawingml/2006/main" name="Тема Office">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995</Words>
  <Application>Microsoft Office PowerPoint</Application>
  <PresentationFormat>Широкоэкранный</PresentationFormat>
  <Paragraphs>63</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Calibri</vt:lpstr>
      <vt:lpstr>Calibri Light</vt:lpstr>
      <vt:lpstr>Times</vt:lpstr>
      <vt:lpstr>Times New Roman</vt:lpstr>
      <vt:lpstr>Тема Office</vt:lpstr>
      <vt:lpstr>Федеральное государственное бюджетное учреждение науки Федеральный исследовательский центр комплексного изучения Арктики имени академика Н.П. Лаверова  Уральского отделения Российской академии наук (ФГБУН ФИЦКИА УрО РАН)    "XXIV Уральская Молодежная Научная школа по геофизике"  Тема статьи:  ОЦЕНКА ВОЗДЕЙСТВИЯ ПРОМЫШЛЕННЫХ ВЗРЫВОВ НА КАРСТОВЫЙ РЕЛЬЕФ ЛАНДШАФТНОГО ЗАКАЗНИКА.</vt:lpstr>
      <vt:lpstr>Разведанные запасы гипса в мире составляют более 7500 млн. тонн, при этом около 50% находится на территории России. В то же время, добыча гипсового сырья в России составляет только 5-6% мировой добычи. На протяжении пятнадцати лет наблюдаются стабильные объемы добычных работ на месторождении гипса «Глубокое» в Архангельской области с постепенным увеличением объемов отгрузки с 2020 по 2022 год на 36 %. Месторождение гипса разрабатывается открытым способом - карьером. Именно открытые горные разработки оказывают наиболее глубокое и зримое негативное воздействие на биогеоценоз, включающий сообщество живых организмов и тесно связанную с ним совокупность абиотических факторов среды, выраженное в воздействии на атмосферу, поверхностные и подземные воды, земельные ресурсы, флору и фауну, человека.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НАУКИ И ВЫСШЕГО ОБРАЗОВАНИЯ РОССИЙСКОЙ ФЕДЕРАЦИИ (МИНОБРНАУКИ РОССИИ)   Федеральное государственное бюджетное учреждение науки Федеральный исследовательский центр комплексного изучения Арктики имени академика Н.П. Лаверова  Уральского отделения Российской академии наук (ФГБУН ФИЦКИА УрО РАН)   Лаборатория экологической радиологии Институт геодинамики и геологии  Находа Виталия Александровича  Влияние разработки месторождения гипса «Глубокое» на биогеоценоз участка недр Чугская площадь.</dc:title>
  <dc:creator>NakhodV</dc:creator>
  <cp:lastModifiedBy>NakhodV</cp:lastModifiedBy>
  <cp:revision>25</cp:revision>
  <dcterms:created xsi:type="dcterms:W3CDTF">2022-10-28T08:30:23Z</dcterms:created>
  <dcterms:modified xsi:type="dcterms:W3CDTF">2023-03-15T06:39:45Z</dcterms:modified>
</cp:coreProperties>
</file>