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2"/>
  </p:notesMasterIdLst>
  <p:sldIdLst>
    <p:sldId id="265" r:id="rId2"/>
    <p:sldId id="263" r:id="rId3"/>
    <p:sldId id="269" r:id="rId4"/>
    <p:sldId id="266" r:id="rId5"/>
    <p:sldId id="271" r:id="rId6"/>
    <p:sldId id="273" r:id="rId7"/>
    <p:sldId id="270" r:id="rId8"/>
    <p:sldId id="267" r:id="rId9"/>
    <p:sldId id="272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532476"/>
    <a:srgbClr val="58267E"/>
    <a:srgbClr val="C9A4E4"/>
    <a:srgbClr val="B482DA"/>
    <a:srgbClr val="003300"/>
    <a:srgbClr val="E4F0D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946" autoAdjust="0"/>
  </p:normalViewPr>
  <p:slideViewPr>
    <p:cSldViewPr snapToGrid="0">
      <p:cViewPr varScale="1">
        <p:scale>
          <a:sx n="94" d="100"/>
          <a:sy n="94" d="100"/>
        </p:scale>
        <p:origin x="11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24291676142617"/>
          <c:y val="5.3202863750781954E-2"/>
          <c:w val="0.86003920501605913"/>
          <c:h val="0.7148059703762385"/>
        </c:manualLayout>
      </c:layout>
      <c:scatterChart>
        <c:scatterStyle val="lineMarker"/>
        <c:varyColors val="0"/>
        <c:ser>
          <c:idx val="0"/>
          <c:order val="5"/>
          <c:tx>
            <c:v>Масса 0,2 кг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xVal>
            <c:numRef>
              <c:f>(Отчет!$B$8,Отчет!$B$9)</c:f>
              <c:numCache>
                <c:formatCode>General</c:formatCode>
                <c:ptCount val="2"/>
                <c:pt idx="0">
                  <c:v>0.38006680942959281</c:v>
                </c:pt>
                <c:pt idx="1">
                  <c:v>0.29761473057077403</c:v>
                </c:pt>
              </c:numCache>
            </c:numRef>
          </c:xVal>
          <c:yVal>
            <c:numRef>
              <c:f>(Отчет!$D$8,Отчет!$D$9)</c:f>
              <c:numCache>
                <c:formatCode>General</c:formatCode>
                <c:ptCount val="2"/>
                <c:pt idx="0">
                  <c:v>0.36049999999999999</c:v>
                </c:pt>
                <c:pt idx="1">
                  <c:v>0.36049999999999999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D31-477A-8BD7-8234197C2FE5}"/>
            </c:ext>
          </c:extLst>
        </c:ser>
        <c:ser>
          <c:idx val="6"/>
          <c:order val="6"/>
          <c:tx>
            <c:v>Масса 0,4 кг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0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xVal>
            <c:numRef>
              <c:f>(Отчет!$B$10,Отчет!$B$11)</c:f>
              <c:numCache>
                <c:formatCode>General</c:formatCode>
                <c:ptCount val="2"/>
                <c:pt idx="0">
                  <c:v>0.57046190711833267</c:v>
                </c:pt>
                <c:pt idx="1">
                  <c:v>0.68027757460417471</c:v>
                </c:pt>
              </c:numCache>
            </c:numRef>
          </c:xVal>
          <c:yVal>
            <c:numRef>
              <c:f>(Отчет!$D$10,Отчет!$D$11)</c:f>
              <c:numCache>
                <c:formatCode>General</c:formatCode>
                <c:ptCount val="2"/>
                <c:pt idx="0">
                  <c:v>0.72099999999999997</c:v>
                </c:pt>
                <c:pt idx="1">
                  <c:v>0.72099999999999997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D31-477A-8BD7-8234197C2FE5}"/>
            </c:ext>
          </c:extLst>
        </c:ser>
        <c:ser>
          <c:idx val="7"/>
          <c:order val="7"/>
          <c:tx>
            <c:v>Масса 0,6 кг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0"/>
            <c:spPr>
              <a:solidFill>
                <a:srgbClr val="E1E117"/>
              </a:solidFill>
              <a:ln w="9525">
                <a:noFill/>
              </a:ln>
              <a:effectLst/>
            </c:spPr>
          </c:marker>
          <c:xVal>
            <c:numRef>
              <c:f>Отчет!$B$12</c:f>
              <c:numCache>
                <c:formatCode>General</c:formatCode>
                <c:ptCount val="1"/>
                <c:pt idx="0">
                  <c:v>0.79793371637198773</c:v>
                </c:pt>
              </c:numCache>
            </c:numRef>
          </c:xVal>
          <c:yVal>
            <c:numRef>
              <c:f>Отчет!$D$12</c:f>
              <c:numCache>
                <c:formatCode>General</c:formatCode>
                <c:ptCount val="1"/>
                <c:pt idx="0">
                  <c:v>1.0813999999999999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D31-477A-8BD7-8234197C2FE5}"/>
            </c:ext>
          </c:extLst>
        </c:ser>
        <c:ser>
          <c:idx val="8"/>
          <c:order val="8"/>
          <c:tx>
            <c:v>Масса 0,8 кг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0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xVal>
            <c:numRef>
              <c:f>Отчет!$B$13</c:f>
              <c:numCache>
                <c:formatCode>General</c:formatCode>
                <c:ptCount val="1"/>
                <c:pt idx="0">
                  <c:v>1.0070378659717623</c:v>
                </c:pt>
              </c:numCache>
            </c:numRef>
          </c:xVal>
          <c:yVal>
            <c:numRef>
              <c:f>Отчет!$D$13</c:f>
              <c:numCache>
                <c:formatCode>General</c:formatCode>
                <c:ptCount val="1"/>
                <c:pt idx="0">
                  <c:v>1.4419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D31-477A-8BD7-8234197C2FE5}"/>
            </c:ext>
          </c:extLst>
        </c:ser>
        <c:ser>
          <c:idx val="9"/>
          <c:order val="9"/>
          <c:tx>
            <c:v>Масса 1 кг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xVal>
            <c:numRef>
              <c:f>Отчет!$B$14</c:f>
              <c:numCache>
                <c:formatCode>General</c:formatCode>
                <c:ptCount val="1"/>
                <c:pt idx="0">
                  <c:v>1.1616010860476771</c:v>
                </c:pt>
              </c:numCache>
            </c:numRef>
          </c:xVal>
          <c:yVal>
            <c:numRef>
              <c:f>Отчет!$D$14</c:f>
              <c:numCache>
                <c:formatCode>General</c:formatCode>
                <c:ptCount val="1"/>
                <c:pt idx="0">
                  <c:v>1.8024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D31-477A-8BD7-8234197C2F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539904"/>
        <c:axId val="152541824"/>
      </c:scatterChart>
      <c:scatterChart>
        <c:scatterStyle val="smoothMarker"/>
        <c:varyColors val="0"/>
        <c:ser>
          <c:idx val="1"/>
          <c:order val="0"/>
          <c:tx>
            <c:v>Линия полного совпадения теоретических скоростей с измеренными</c:v>
          </c:tx>
          <c:spPr>
            <a:ln w="44450" cap="rnd">
              <a:solidFill>
                <a:srgbClr val="ED7D31">
                  <a:lumMod val="75000"/>
                </a:srgb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Отчет!$F$2:$F$7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2.6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Отчет!$G$2:$G$7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2.6</c:v>
                </c:pt>
                <c:pt idx="4">
                  <c:v>4</c:v>
                </c:pt>
                <c:pt idx="5">
                  <c:v>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D31-477A-8BD7-8234197C2FE5}"/>
            </c:ext>
          </c:extLst>
        </c:ser>
        <c:ser>
          <c:idx val="2"/>
          <c:order val="1"/>
          <c:tx>
            <c:v>+0,3σ</c:v>
          </c:tx>
          <c:spPr>
            <a:ln w="25400" cap="rnd">
              <a:solidFill>
                <a:schemeClr val="accent2">
                  <a:lumMod val="40000"/>
                  <a:lumOff val="60000"/>
                  <a:alpha val="50000"/>
                </a:schemeClr>
              </a:solidFill>
              <a:prstDash val="lg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D31-477A-8BD7-8234197C2FE5}"/>
                </c:ext>
              </c:extLst>
            </c:dLbl>
            <c:dLbl>
              <c:idx val="1"/>
              <c:layout>
                <c:manualLayout>
                  <c:x val="-0.2178477690288714"/>
                  <c:y val="-8.5753803596127276E-2"/>
                </c:manualLayout>
              </c:layout>
              <c:tx>
                <c:rich>
                  <a:bodyPr/>
                  <a:lstStyle/>
                  <a:p>
                    <a:fld id="{316F7998-5E48-4083-877C-AF6B99E68CEF}" type="SERIESNAME">
                      <a:rPr lang="el-GR"/>
                      <a:pPr/>
                      <a:t>[ИМЯ РЯДА]</a:t>
                    </a:fld>
                    <a:endParaRPr lang="ru-BY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D31-477A-8BD7-8234197C2F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BY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Отчет!$H$2:$H$5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Отчет!$I$2:$I$5</c:f>
              <c:numCache>
                <c:formatCode>General</c:formatCode>
                <c:ptCount val="4"/>
                <c:pt idx="0">
                  <c:v>0.3</c:v>
                </c:pt>
                <c:pt idx="1">
                  <c:v>1.3</c:v>
                </c:pt>
                <c:pt idx="2">
                  <c:v>2.2999999999999998</c:v>
                </c:pt>
                <c:pt idx="3">
                  <c:v>3.3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3D31-477A-8BD7-8234197C2FE5}"/>
            </c:ext>
          </c:extLst>
        </c:ser>
        <c:ser>
          <c:idx val="3"/>
          <c:order val="2"/>
          <c:tx>
            <c:v>-0,3σ</c:v>
          </c:tx>
          <c:spPr>
            <a:ln w="25400" cap="rnd">
              <a:solidFill>
                <a:schemeClr val="accent2">
                  <a:lumMod val="40000"/>
                  <a:lumOff val="60000"/>
                  <a:alpha val="50000"/>
                </a:schemeClr>
              </a:solidFill>
              <a:prstDash val="lgDash"/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0.14173228346456693"/>
                  <c:y val="1.936376210235131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D31-477A-8BD7-8234197C2F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BY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Отчет!$J$2:$J$6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Отчет!$K$2:$K$7</c:f>
              <c:numCache>
                <c:formatCode>General</c:formatCode>
                <c:ptCount val="6"/>
                <c:pt idx="0">
                  <c:v>-0.3</c:v>
                </c:pt>
                <c:pt idx="1">
                  <c:v>0.7</c:v>
                </c:pt>
                <c:pt idx="2">
                  <c:v>1.7</c:v>
                </c:pt>
                <c:pt idx="3">
                  <c:v>2.7</c:v>
                </c:pt>
                <c:pt idx="4">
                  <c:v>3.7</c:v>
                </c:pt>
                <c:pt idx="5">
                  <c:v>4.7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3D31-477A-8BD7-8234197C2FE5}"/>
            </c:ext>
          </c:extLst>
        </c:ser>
        <c:ser>
          <c:idx val="4"/>
          <c:order val="3"/>
          <c:tx>
            <c:v>+0,5σ</c:v>
          </c:tx>
          <c:spPr>
            <a:ln w="25400" cap="rnd">
              <a:solidFill>
                <a:schemeClr val="accent5">
                  <a:lumMod val="60000"/>
                  <a:lumOff val="40000"/>
                  <a:alpha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D31-477A-8BD7-8234197C2FE5}"/>
                </c:ext>
              </c:extLst>
            </c:dLbl>
            <c:dLbl>
              <c:idx val="1"/>
              <c:layout>
                <c:manualLayout>
                  <c:x val="-7.0866141732283464E-2"/>
                  <c:y val="-7.745504840940528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D31-477A-8BD7-8234197C2F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BY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Отчет!$L$2:$L$7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Отчет!$M$2:$M$7</c:f>
              <c:numCache>
                <c:formatCode>General</c:formatCode>
                <c:ptCount val="6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3D31-477A-8BD7-8234197C2FE5}"/>
            </c:ext>
          </c:extLst>
        </c:ser>
        <c:ser>
          <c:idx val="5"/>
          <c:order val="4"/>
          <c:tx>
            <c:v>-0,5σ</c:v>
          </c:tx>
          <c:spPr>
            <a:ln w="25400" cap="rnd">
              <a:solidFill>
                <a:schemeClr val="accent5">
                  <a:lumMod val="60000"/>
                  <a:lumOff val="40000"/>
                  <a:alpha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9.7112860892388353E-2"/>
                  <c:y val="2.489626556016597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D31-477A-8BD7-8234197C2F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BY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Отчет!$N$2:$N$7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Отчет!$O$2:$O$7</c:f>
              <c:numCache>
                <c:formatCode>General</c:formatCode>
                <c:ptCount val="6"/>
                <c:pt idx="0">
                  <c:v>-0.5</c:v>
                </c:pt>
                <c:pt idx="1">
                  <c:v>0.5</c:v>
                </c:pt>
                <c:pt idx="2">
                  <c:v>1.5</c:v>
                </c:pt>
                <c:pt idx="3">
                  <c:v>2.5</c:v>
                </c:pt>
                <c:pt idx="4">
                  <c:v>3.5</c:v>
                </c:pt>
                <c:pt idx="5">
                  <c:v>4.5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3D31-477A-8BD7-8234197C2F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539904"/>
        <c:axId val="152541824"/>
      </c:scatterChart>
      <c:valAx>
        <c:axId val="152539904"/>
        <c:scaling>
          <c:orientation val="minMax"/>
          <c:max val="1.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2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Инструментальная скорость, см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ru-RU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US" sz="2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BY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BY"/>
          </a:p>
        </c:txPr>
        <c:crossAx val="152541824"/>
        <c:crosses val="autoZero"/>
        <c:crossBetween val="midCat"/>
      </c:valAx>
      <c:valAx>
        <c:axId val="152541824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2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Теоретическая скорость, см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ru-RU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</a:p>
            </c:rich>
          </c:tx>
          <c:layout>
            <c:manualLayout>
              <c:xMode val="edge"/>
              <c:yMode val="edge"/>
              <c:x val="1.7076441735742104E-2"/>
              <c:y val="5.875873525042326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2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BY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BY"/>
          </a:p>
        </c:txPr>
        <c:crossAx val="1525399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lang="en-US" sz="2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6.006006006006006E-3"/>
          <c:y val="0.89765357669383139"/>
          <c:w val="0.99104986876640422"/>
          <c:h val="0.102346423306168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BY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8100">
      <a:solidFill>
        <a:srgbClr val="7030A0"/>
      </a:solidFill>
    </a:ln>
    <a:effectLst/>
  </c:spPr>
  <c:txPr>
    <a:bodyPr/>
    <a:lstStyle/>
    <a:p>
      <a:pPr>
        <a:defRPr lang="en-US" sz="16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ru-BY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30 метров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0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xVal>
            <c:numRef>
              <c:f>Лист1!$A$1</c:f>
              <c:numCache>
                <c:formatCode>General</c:formatCode>
                <c:ptCount val="1"/>
                <c:pt idx="0">
                  <c:v>0.2</c:v>
                </c:pt>
              </c:numCache>
            </c:numRef>
          </c:xVal>
          <c:yVal>
            <c:numRef>
              <c:f>Лист1!$B$1</c:f>
              <c:numCache>
                <c:formatCode>General</c:formatCode>
                <c:ptCount val="1"/>
                <c:pt idx="0">
                  <c:v>0.81200000000000006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E41-427B-A29D-AC49F5A285FF}"/>
            </c:ext>
          </c:extLst>
        </c:ser>
        <c:ser>
          <c:idx val="1"/>
          <c:order val="1"/>
          <c:tx>
            <c:v>50 метров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0"/>
            <c:spPr>
              <a:solidFill>
                <a:schemeClr val="accent2">
                  <a:lumMod val="75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Лист1!$A$2</c:f>
              <c:numCache>
                <c:formatCode>General</c:formatCode>
                <c:ptCount val="1"/>
                <c:pt idx="0">
                  <c:v>0.4</c:v>
                </c:pt>
              </c:numCache>
            </c:numRef>
          </c:xVal>
          <c:yVal>
            <c:numRef>
              <c:f>Лист1!$B$2</c:f>
              <c:numCache>
                <c:formatCode>General</c:formatCode>
                <c:ptCount val="1"/>
                <c:pt idx="0">
                  <c:v>0.68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E41-427B-A29D-AC49F5A285FF}"/>
            </c:ext>
          </c:extLst>
        </c:ser>
        <c:ser>
          <c:idx val="2"/>
          <c:order val="2"/>
          <c:tx>
            <c:v>100 метров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0"/>
            <c:spPr>
              <a:solidFill>
                <a:schemeClr val="accent4">
                  <a:lumMod val="75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Лист1!$A$3:$A$5</c:f>
              <c:numCache>
                <c:formatCode>General</c:formatCode>
                <c:ptCount val="3"/>
                <c:pt idx="0">
                  <c:v>0.8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Лист1!$B$3:$B$5</c:f>
              <c:numCache>
                <c:formatCode>General</c:formatCode>
                <c:ptCount val="3"/>
                <c:pt idx="0">
                  <c:v>0.35299999999999998</c:v>
                </c:pt>
                <c:pt idx="1">
                  <c:v>0.42199999999999999</c:v>
                </c:pt>
                <c:pt idx="2">
                  <c:v>0.69399999999999995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E41-427B-A29D-AC49F5A285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5537535"/>
        <c:axId val="1855174959"/>
      </c:scatterChart>
      <c:scatterChart>
        <c:scatterStyle val="lineMarker"/>
        <c:varyColors val="0"/>
        <c:ser>
          <c:idx val="3"/>
          <c:order val="3"/>
          <c:tx>
            <c:v>200 метров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0"/>
            <c:spPr>
              <a:solidFill>
                <a:schemeClr val="accent6">
                  <a:lumMod val="75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Лист1!$A$6:$A$7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xVal>
          <c:yVal>
            <c:numRef>
              <c:f>Лист1!$B$6:$B$7</c:f>
              <c:numCache>
                <c:formatCode>General</c:formatCode>
                <c:ptCount val="2"/>
                <c:pt idx="0">
                  <c:v>0.32300000000000001</c:v>
                </c:pt>
                <c:pt idx="1">
                  <c:v>0.33600000000000002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E41-427B-A29D-AC49F5A285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7118671"/>
        <c:axId val="1737111183"/>
      </c:scatterChart>
      <c:valAx>
        <c:axId val="18555375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2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Мощность взрыва, кг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US" sz="2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BY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  <c:crossAx val="1855174959"/>
        <c:crosses val="autoZero"/>
        <c:crossBetween val="midCat"/>
      </c:valAx>
      <c:valAx>
        <c:axId val="1855174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2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20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Максимальная инструментальная скорость, см/с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2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BY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  <c:crossAx val="1855537535"/>
        <c:crosses val="autoZero"/>
        <c:crossBetween val="midCat"/>
      </c:valAx>
      <c:valAx>
        <c:axId val="1737111183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  <c:crossAx val="1737118671"/>
        <c:crosses val="max"/>
        <c:crossBetween val="midCat"/>
      </c:valAx>
      <c:valAx>
        <c:axId val="1737118671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737111183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BY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8100">
      <a:solidFill>
        <a:srgbClr val="7030A0"/>
      </a:solidFill>
    </a:ln>
    <a:effectLst/>
  </c:spPr>
  <c:txPr>
    <a:bodyPr/>
    <a:lstStyle/>
    <a:p>
      <a:pPr>
        <a:defRPr lang="en-US" sz="16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ru-BY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1512F-FFDE-42FF-B9BD-9A56F3EDCEE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30DBA-DC9D-49BB-845A-362DA8A98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52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30DBA-DC9D-49BB-845A-362DA8A982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30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30DBA-DC9D-49BB-845A-362DA8A982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92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30DBA-DC9D-49BB-845A-362DA8A982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82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30DBA-DC9D-49BB-845A-362DA8A982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73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30DBA-DC9D-49BB-845A-362DA8A982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10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30DBA-DC9D-49BB-845A-362DA8A982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42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30DBA-DC9D-49BB-845A-362DA8A982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4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30DBA-DC9D-49BB-845A-362DA8A982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04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30DBA-DC9D-49BB-845A-362DA8A982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88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30DBA-DC9D-49BB-845A-362DA8A982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0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2D54186-86F8-4D91-8CBC-DA3444DE34EA}" type="datetime1">
              <a:rPr lang="en-US" smtClean="0"/>
              <a:t>3/16/2023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C3BE7E0-DEE0-45B1-9D5D-274C7DC77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1060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3FD4-966E-4B8C-9EAF-89A10EB6E9AF}" type="datetime1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E7E0-DEE0-45B1-9D5D-274C7DC77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4511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63E7-6EC2-42F7-9B98-F4EE11310D60}" type="datetime1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E7E0-DEE0-45B1-9D5D-274C7DC77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7761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68AB-2FF5-4E02-8A3A-76C354CF99D1}" type="datetime1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E7E0-DEE0-45B1-9D5D-274C7DC77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7804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CC8D777-513F-48E4-BA58-45AB8A5316EA}" type="datetime1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8C3BE7E0-DEE0-45B1-9D5D-274C7DC77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3077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EC86-4644-4A2B-A099-C351F4ED22BF}" type="datetime1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E7E0-DEE0-45B1-9D5D-274C7DC77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5228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44754-3329-4853-8A7B-FD5023220F64}" type="datetime1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E7E0-DEE0-45B1-9D5D-274C7DC77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2255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A767-8EC9-444E-9C9B-83381CB586B1}" type="datetime1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E7E0-DEE0-45B1-9D5D-274C7DC77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1032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5AE6-44EE-4D43-9873-7BAB8ADBB03B}" type="datetime1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E7E0-DEE0-45B1-9D5D-274C7DC77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2125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DB03-DED9-4CA1-91CE-93260592F090}" type="datetime1">
              <a:rPr lang="en-US" smtClean="0"/>
              <a:t>3/16/2023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3BE7E0-DEE0-45B1-9D5D-274C7DC776C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413796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56A8AB7-02CC-4D21-8E91-7432D23E855C}" type="datetime1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3BE7E0-DEE0-45B1-9D5D-274C7DC776C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48463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009E0E5-FBBB-43E6-AA78-1DDDB43F1F48}" type="datetime1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C3BE7E0-DEE0-45B1-9D5D-274C7DC77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2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F1CC2D-BB84-401C-B836-789111B21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355" y="6439879"/>
            <a:ext cx="1596292" cy="404614"/>
          </a:xfrm>
        </p:spPr>
        <p:txBody>
          <a:bodyPr/>
          <a:lstStyle/>
          <a:p>
            <a:fld id="{8C3BE7E0-DEE0-45B1-9D5D-274C7DC776C0}" type="slidenum">
              <a:rPr lang="en-US" smtClean="0"/>
              <a:t>1</a:t>
            </a:fld>
            <a:endParaRPr lang="en-US"/>
          </a:p>
        </p:txBody>
      </p:sp>
      <p:sp>
        <p:nvSpPr>
          <p:cNvPr id="11" name="Заголовок 3">
            <a:extLst>
              <a:ext uri="{FF2B5EF4-FFF2-40B4-BE49-F238E27FC236}">
                <a16:creationId xmlns:a16="http://schemas.microsoft.com/office/drawing/2014/main" id="{ACD77C22-B522-4E22-8D36-B3062C261832}"/>
              </a:ext>
            </a:extLst>
          </p:cNvPr>
          <p:cNvSpPr txBox="1">
            <a:spLocks/>
          </p:cNvSpPr>
          <p:nvPr/>
        </p:nvSpPr>
        <p:spPr>
          <a:xfrm>
            <a:off x="248684" y="2454352"/>
            <a:ext cx="11742820" cy="1633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ru-RU" sz="4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СЕЙСМИЧЕСКИЕ ВОЗДЕЙСТВИЯ ОТ ТЕХНОЛОГИЧЕСКИХ ОДИНОЧНЫХ ВЗРЫВОВ В БЛИЖНЕЙ ЗОНЕ</a:t>
            </a:r>
            <a:endParaRPr lang="ru-BY" sz="40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E2AC4F-4A02-4074-9681-5D23210727C5}"/>
              </a:ext>
            </a:extLst>
          </p:cNvPr>
          <p:cNvSpPr txBox="1"/>
          <p:nvPr/>
        </p:nvSpPr>
        <p:spPr>
          <a:xfrm>
            <a:off x="24094" y="4962863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Аронов А. Г., </a:t>
            </a: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Беляева В. А.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Курсевич А. А., Мартинович Ю. В., Терещенко К. В. </a:t>
            </a:r>
            <a:endParaRPr lang="ru-BY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EA9284F-C1A1-4DAF-9F35-FFC50B1C10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43" b="2888"/>
          <a:stretch/>
        </p:blipFill>
        <p:spPr>
          <a:xfrm>
            <a:off x="10813410" y="5463228"/>
            <a:ext cx="964181" cy="971435"/>
          </a:xfrm>
          <a:prstGeom prst="rect">
            <a:avLst/>
          </a:prstGeom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B7C76E9-FBBE-4BC4-BE3C-1D6BD939B518}"/>
              </a:ext>
            </a:extLst>
          </p:cNvPr>
          <p:cNvSpPr txBox="1"/>
          <p:nvPr/>
        </p:nvSpPr>
        <p:spPr>
          <a:xfrm>
            <a:off x="2975588" y="5714627"/>
            <a:ext cx="697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Центр геофизического мониторинга НАН Беларуси, г. Минск</a:t>
            </a:r>
            <a:endParaRPr lang="ru-BY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Ученые Национальной академии наук Беларуси отмечены государственными  наградами Республики Беларусь">
            <a:extLst>
              <a:ext uri="{FF2B5EF4-FFF2-40B4-BE49-F238E27FC236}">
                <a16:creationId xmlns:a16="http://schemas.microsoft.com/office/drawing/2014/main" id="{D7075AF0-34BE-4FF3-B896-E8361364B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" y="5334803"/>
            <a:ext cx="1693471" cy="112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AE8B95-A3BE-4D30-9716-52542C9A3D92}"/>
              </a:ext>
            </a:extLst>
          </p:cNvPr>
          <p:cNvSpPr txBox="1"/>
          <p:nvPr/>
        </p:nvSpPr>
        <p:spPr>
          <a:xfrm>
            <a:off x="2101494" y="774041"/>
            <a:ext cx="7496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XXII Уральская молодежная научная школа по геофизике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г. Пермь</a:t>
            </a:r>
            <a:endParaRPr lang="ru-B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55991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F1CC2D-BB84-401C-B836-789111B21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355" y="6439879"/>
            <a:ext cx="1596292" cy="404614"/>
          </a:xfrm>
        </p:spPr>
        <p:txBody>
          <a:bodyPr/>
          <a:lstStyle/>
          <a:p>
            <a:fld id="{8C3BE7E0-DEE0-45B1-9D5D-274C7DC776C0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30431C75-8DFF-48D2-A2CC-7C5AFF8D3B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239448"/>
              </p:ext>
            </p:extLst>
          </p:nvPr>
        </p:nvGraphicFramePr>
        <p:xfrm>
          <a:off x="391677" y="418121"/>
          <a:ext cx="11407974" cy="4538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99641AC-14CC-4507-A781-E06DF8233585}"/>
              </a:ext>
            </a:extLst>
          </p:cNvPr>
          <p:cNvSpPr txBox="1"/>
          <p:nvPr/>
        </p:nvSpPr>
        <p:spPr>
          <a:xfrm>
            <a:off x="391677" y="5116440"/>
            <a:ext cx="11407974" cy="1323439"/>
          </a:xfrm>
          <a:prstGeom prst="rect">
            <a:avLst/>
          </a:prstGeom>
          <a:solidFill>
            <a:srgbClr val="C9A4E4">
              <a:alpha val="60000"/>
            </a:srgbClr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Проведенный комплекс инструментальных наблюдений позволил сделать выводы по использованию результатов работы для обоснования выбора безопасных расстояний при проведении буровзрывных сейсморазведочных работ от площадок размещения зданий, сооружений и коммуникаций на действующих нефтяных месторождениях (рис.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выше</a:t>
            </a:r>
            <a:r>
              <a:rPr lang="ru-R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2407753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F4ED95-109C-4660-80C3-C0DEF216A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90" y="292639"/>
            <a:ext cx="11739612" cy="40461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Схема расположения Речицкого нефтяного месторождения в </a:t>
            </a:r>
            <a:r>
              <a:rPr lang="ru-RU" sz="2000" b="1" dirty="0" err="1">
                <a:solidFill>
                  <a:schemeClr val="tx1"/>
                </a:solidFill>
              </a:rPr>
              <a:t>Припятском</a:t>
            </a:r>
            <a:r>
              <a:rPr lang="ru-RU" sz="2000" b="1" dirty="0">
                <a:solidFill>
                  <a:schemeClr val="tx1"/>
                </a:solidFill>
              </a:rPr>
              <a:t> прогибе</a:t>
            </a:r>
            <a:endParaRPr lang="ru-BY" sz="2000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FD9D3F7-C610-4D31-A41F-B8D3170AB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4" t="1561" r="1942" b="1631"/>
          <a:stretch/>
        </p:blipFill>
        <p:spPr>
          <a:xfrm>
            <a:off x="955843" y="735635"/>
            <a:ext cx="10339658" cy="566586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/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F1CC2D-BB84-401C-B836-789111B21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355" y="6439879"/>
            <a:ext cx="1596292" cy="404614"/>
          </a:xfrm>
        </p:spPr>
        <p:txBody>
          <a:bodyPr/>
          <a:lstStyle/>
          <a:p>
            <a:fld id="{8C3BE7E0-DEE0-45B1-9D5D-274C7DC776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9956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F4ED95-109C-4660-80C3-C0DEF216A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90" y="292639"/>
            <a:ext cx="11739612" cy="40461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 схема проведения работ.</a:t>
            </a:r>
            <a:endParaRPr lang="ru-BY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F1CC2D-BB84-401C-B836-789111B21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355" y="6439879"/>
            <a:ext cx="1596292" cy="404614"/>
          </a:xfrm>
        </p:spPr>
        <p:txBody>
          <a:bodyPr/>
          <a:lstStyle/>
          <a:p>
            <a:fld id="{8C3BE7E0-DEE0-45B1-9D5D-274C7DC776C0}" type="slidenum">
              <a:rPr lang="en-US" smtClean="0"/>
              <a:t>3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77EE0D-804B-4CE6-963C-379F25AE6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642" y="839483"/>
            <a:ext cx="6533811" cy="44223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8024B2-657D-4F0F-ADF3-6234DBF9F63F}"/>
              </a:ext>
            </a:extLst>
          </p:cNvPr>
          <p:cNvSpPr txBox="1"/>
          <p:nvPr/>
        </p:nvSpPr>
        <p:spPr>
          <a:xfrm>
            <a:off x="377993" y="839484"/>
            <a:ext cx="4627144" cy="4401205"/>
          </a:xfrm>
          <a:prstGeom prst="rect">
            <a:avLst/>
          </a:prstGeom>
          <a:solidFill>
            <a:srgbClr val="C9A4E4">
              <a:alpha val="60000"/>
            </a:srgbClr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сейсмологические наблюдения с регистрацией сосредоточенных взрывов, аналогичных технологическим сейсморазведочным, мощностью от 0,2 до 4 кг в соответствии с программой опытных работ на расстояниях от пунктов взрыва от 30 до 400 м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 камеральную обработку сейсмологических материалов инструментально зарегистрированных взрывов и записей микросейсмического фона в районе проведения работ;</a:t>
            </a:r>
            <a:endParaRPr lang="en-US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2C37F8-BEA7-4E5B-ABEC-837CAA61FD3E}"/>
              </a:ext>
            </a:extLst>
          </p:cNvPr>
          <p:cNvSpPr txBox="1"/>
          <p:nvPr/>
        </p:nvSpPr>
        <p:spPr>
          <a:xfrm>
            <a:off x="377993" y="5424216"/>
            <a:ext cx="11364891" cy="1015663"/>
          </a:xfrm>
          <a:prstGeom prst="rect">
            <a:avLst/>
          </a:prstGeom>
          <a:solidFill>
            <a:srgbClr val="C9A4E4">
              <a:alpha val="60000"/>
            </a:srgbClr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провести сравнительный анализ результатов оценки сейсмического эффекта от взрывов по данным инструментальных наблюдений с результатами, полученными на основе расчётных (теоретических) оценок.</a:t>
            </a:r>
            <a:endParaRPr lang="en-US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4409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F4ED95-109C-4660-80C3-C0DEF216A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80" y="179057"/>
            <a:ext cx="11816640" cy="65407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</a:t>
            </a:r>
            <a:r>
              <a:rPr lang="ru-RU" sz="3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аппаратура при регистрации сейсмических событий </a:t>
            </a:r>
            <a:endParaRPr lang="ru-BY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F1CC2D-BB84-401C-B836-789111B21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355" y="6439879"/>
            <a:ext cx="1596292" cy="404614"/>
          </a:xfrm>
        </p:spPr>
        <p:txBody>
          <a:bodyPr/>
          <a:lstStyle/>
          <a:p>
            <a:fld id="{8C3BE7E0-DEE0-45B1-9D5D-274C7DC776C0}" type="slidenum">
              <a:rPr lang="en-US" smtClean="0"/>
              <a:t>4</a:t>
            </a:fld>
            <a:endParaRPr lang="en-US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FBC6A1B-0687-46E5-A2DA-7D4E5D2765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703" y="833133"/>
            <a:ext cx="5355836" cy="486499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F5FB9EA-2DDE-4C96-94E4-86211B89E4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9" t="13061" r="20889" b="16001"/>
          <a:stretch/>
        </p:blipFill>
        <p:spPr>
          <a:xfrm>
            <a:off x="253242" y="833133"/>
            <a:ext cx="6329680" cy="486499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88BC8A-EAFA-4008-8464-813B732F8A3C}"/>
              </a:ext>
            </a:extLst>
          </p:cNvPr>
          <p:cNvSpPr txBox="1"/>
          <p:nvPr/>
        </p:nvSpPr>
        <p:spPr>
          <a:xfrm>
            <a:off x="2082800" y="5755613"/>
            <a:ext cx="77476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Велосиметры </a:t>
            </a:r>
            <a:r>
              <a:rPr lang="en-US" dirty="0"/>
              <a:t>LE – 3DLite MKII </a:t>
            </a:r>
            <a:r>
              <a:rPr lang="ru-RU" dirty="0"/>
              <a:t>и </a:t>
            </a:r>
            <a:r>
              <a:rPr lang="en-US" dirty="0"/>
              <a:t>MKIII</a:t>
            </a:r>
            <a:r>
              <a:rPr lang="ru-RU" dirty="0"/>
              <a:t> с регистратором </a:t>
            </a:r>
            <a:r>
              <a:rPr lang="en-US" dirty="0"/>
              <a:t>Delta03M.</a:t>
            </a:r>
          </a:p>
          <a:p>
            <a:pPr algn="ctr"/>
            <a:r>
              <a:rPr lang="ru-RU" dirty="0"/>
              <a:t>Велосиметр </a:t>
            </a:r>
            <a:r>
              <a:rPr lang="en-US" dirty="0"/>
              <a:t>Trillium Compact Posthole </a:t>
            </a:r>
            <a:r>
              <a:rPr lang="ru-RU" dirty="0"/>
              <a:t>с регистратором </a:t>
            </a:r>
            <a:r>
              <a:rPr lang="en-US" dirty="0"/>
              <a:t>Centaur.</a:t>
            </a:r>
          </a:p>
          <a:p>
            <a:pPr algn="ctr"/>
            <a:r>
              <a:rPr lang="ru-RU" dirty="0"/>
              <a:t>Акселерометры </a:t>
            </a:r>
            <a:r>
              <a:rPr lang="en-US" dirty="0"/>
              <a:t>AC-63 </a:t>
            </a:r>
            <a:r>
              <a:rPr lang="ru-RU" dirty="0"/>
              <a:t>и </a:t>
            </a:r>
            <a:r>
              <a:rPr lang="en-US" dirty="0"/>
              <a:t>AC-73 </a:t>
            </a:r>
            <a:r>
              <a:rPr lang="ru-RU" dirty="0"/>
              <a:t>с регистратором </a:t>
            </a:r>
            <a:r>
              <a:rPr lang="en-US" dirty="0" err="1"/>
              <a:t>GMSPlus</a:t>
            </a:r>
            <a:r>
              <a:rPr lang="en-US" dirty="0"/>
              <a:t>.</a:t>
            </a:r>
            <a:r>
              <a:rPr lang="ru-RU" dirty="0"/>
              <a:t> 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275640907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F1CC2D-BB84-401C-B836-789111B21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355" y="6439879"/>
            <a:ext cx="1596292" cy="404614"/>
          </a:xfrm>
        </p:spPr>
        <p:txBody>
          <a:bodyPr/>
          <a:lstStyle/>
          <a:p>
            <a:fld id="{8C3BE7E0-DEE0-45B1-9D5D-274C7DC776C0}" type="slidenum">
              <a:rPr lang="en-US" smtClean="0"/>
              <a:t>5</a:t>
            </a:fld>
            <a:endParaRPr lang="en-US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AC52721-5331-43C3-B3B1-7C190CE09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00" y="460961"/>
            <a:ext cx="9112400" cy="593607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276C8F8-942F-4F81-AD85-355C76CC3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8897"/>
            <a:ext cx="3988080" cy="65407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работы</a:t>
            </a:r>
            <a:endParaRPr lang="ru-BY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84712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F4ED95-109C-4660-80C3-C0DEF216A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97" y="-46328"/>
            <a:ext cx="11845205" cy="654076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Спектральный состав микросейсмического фона по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составляющей</a:t>
            </a:r>
            <a:endParaRPr lang="ru-BY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F1CC2D-BB84-401C-B836-789111B21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355" y="6439879"/>
            <a:ext cx="1596292" cy="404614"/>
          </a:xfrm>
        </p:spPr>
        <p:txBody>
          <a:bodyPr/>
          <a:lstStyle/>
          <a:p>
            <a:fld id="{8C3BE7E0-DEE0-45B1-9D5D-274C7DC776C0}" type="slidenum">
              <a:rPr lang="en-US" smtClean="0"/>
              <a:t>6</a:t>
            </a:fld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354464-5CC0-44AE-B220-CAFAB633243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" t="2790"/>
          <a:stretch/>
        </p:blipFill>
        <p:spPr bwMode="auto">
          <a:xfrm>
            <a:off x="593553" y="648445"/>
            <a:ext cx="5293893" cy="28672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B9479C-6B89-4572-B79A-30E4D92F02A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2"/>
          <a:stretch/>
        </p:blipFill>
        <p:spPr bwMode="auto">
          <a:xfrm>
            <a:off x="5887446" y="577391"/>
            <a:ext cx="5710991" cy="28516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E1E513-A2F0-47B4-B01E-8AE04220D7AD}"/>
              </a:ext>
            </a:extLst>
          </p:cNvPr>
          <p:cNvSpPr txBox="1"/>
          <p:nvPr/>
        </p:nvSpPr>
        <p:spPr>
          <a:xfrm>
            <a:off x="2101510" y="3286703"/>
            <a:ext cx="2277979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00:00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01:00</a:t>
            </a:r>
            <a:endParaRPr lang="ru-BY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24E785-812E-40C3-866F-511A695A0E30}"/>
              </a:ext>
            </a:extLst>
          </p:cNvPr>
          <p:cNvSpPr txBox="1"/>
          <p:nvPr/>
        </p:nvSpPr>
        <p:spPr>
          <a:xfrm>
            <a:off x="7571873" y="3286703"/>
            <a:ext cx="210151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08:00 – 09:00</a:t>
            </a:r>
            <a:endParaRPr lang="ru-BY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A19C245-FC79-4776-9C2B-E4DCAD629C2C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"/>
          <a:stretch/>
        </p:blipFill>
        <p:spPr bwMode="auto">
          <a:xfrm>
            <a:off x="593555" y="3725680"/>
            <a:ext cx="5293892" cy="25740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D57ACE2-BA73-4A30-8FB2-A2BE81195AB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9640" y="3744777"/>
            <a:ext cx="5598704" cy="25740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75BB894-C07C-4334-B008-9D880F278E27}"/>
              </a:ext>
            </a:extLst>
          </p:cNvPr>
          <p:cNvSpPr txBox="1"/>
          <p:nvPr/>
        </p:nvSpPr>
        <p:spPr>
          <a:xfrm>
            <a:off x="2101510" y="6138295"/>
            <a:ext cx="2013281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15:00 – 16:00</a:t>
            </a:r>
            <a:endParaRPr lang="ru-BY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9C095C-203D-4204-BEA1-C64289FD2709}"/>
              </a:ext>
            </a:extLst>
          </p:cNvPr>
          <p:cNvSpPr txBox="1"/>
          <p:nvPr/>
        </p:nvSpPr>
        <p:spPr>
          <a:xfrm>
            <a:off x="5694941" y="6157392"/>
            <a:ext cx="60960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22:00 – 23:00</a:t>
            </a:r>
            <a:endParaRPr lang="ru-BY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8205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F4ED95-109C-4660-80C3-C0DEF216A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97" y="182250"/>
            <a:ext cx="11845205" cy="65407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Сейсмическая запись одиночного взрыва в скважине</a:t>
            </a:r>
            <a:endParaRPr lang="ru-BY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F1CC2D-BB84-401C-B836-789111B21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355" y="6439879"/>
            <a:ext cx="1596292" cy="404614"/>
          </a:xfrm>
        </p:spPr>
        <p:txBody>
          <a:bodyPr/>
          <a:lstStyle/>
          <a:p>
            <a:fld id="{8C3BE7E0-DEE0-45B1-9D5D-274C7DC776C0}" type="slidenum">
              <a:rPr lang="en-US" smtClean="0"/>
              <a:t>7</a:t>
            </a:fld>
            <a:endParaRPr lang="en-US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117F0EE-3409-4F43-A7F3-68F059BDDD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2072" r="269"/>
          <a:stretch/>
        </p:blipFill>
        <p:spPr>
          <a:xfrm>
            <a:off x="409286" y="836326"/>
            <a:ext cx="5614980" cy="229264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C9F8996-3C0A-45B4-A6D5-BA8F4C8DBF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29" r="914" b="3877"/>
          <a:stretch/>
        </p:blipFill>
        <p:spPr>
          <a:xfrm>
            <a:off x="3288509" y="3253787"/>
            <a:ext cx="5614980" cy="227000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/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792ACB3-6E7E-41BE-BA36-A6CE3F67A6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23" t="2281" b="4194"/>
          <a:stretch/>
        </p:blipFill>
        <p:spPr>
          <a:xfrm>
            <a:off x="6128279" y="836326"/>
            <a:ext cx="5654435" cy="229264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1AC3843-6F07-47AB-9ED6-A715F93601D8}"/>
              </a:ext>
            </a:extLst>
          </p:cNvPr>
          <p:cNvSpPr txBox="1"/>
          <p:nvPr/>
        </p:nvSpPr>
        <p:spPr>
          <a:xfrm>
            <a:off x="484330" y="5915468"/>
            <a:ext cx="11534272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lang="en-US" sz="2000" b="1" cap="none" spc="0" baseline="0" dirty="0">
                <a:effectLst/>
                <a:latin typeface="+mj-lt"/>
              </a:defRPr>
            </a:lvl1pPr>
          </a:lstStyle>
          <a:p>
            <a:r>
              <a:rPr lang="be-BY" dirty="0"/>
              <a:t>Регистрирующая апаратура: </a:t>
            </a:r>
            <a:r>
              <a:rPr lang="en-US" dirty="0"/>
              <a:t>GMSPlus6</a:t>
            </a:r>
            <a:r>
              <a:rPr lang="be-BY" dirty="0"/>
              <a:t> с </a:t>
            </a:r>
            <a:r>
              <a:rPr lang="en-US" dirty="0"/>
              <a:t>AC</a:t>
            </a:r>
            <a:r>
              <a:rPr lang="ru-RU" dirty="0"/>
              <a:t>-73. Программа обработки: </a:t>
            </a:r>
            <a:r>
              <a:rPr lang="en-US" dirty="0" err="1"/>
              <a:t>GeoDAS</a:t>
            </a:r>
            <a:r>
              <a:rPr lang="en-US" dirty="0"/>
              <a:t>.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204957361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F1CC2D-BB84-401C-B836-789111B21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355" y="6439879"/>
            <a:ext cx="1596292" cy="404614"/>
          </a:xfrm>
        </p:spPr>
        <p:txBody>
          <a:bodyPr/>
          <a:lstStyle/>
          <a:p>
            <a:fld id="{8C3BE7E0-DEE0-45B1-9D5D-274C7DC776C0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C3BE9D4D-DAD7-4D4B-AFDA-892B652C8D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5569973"/>
              </p:ext>
            </p:extLst>
          </p:nvPr>
        </p:nvGraphicFramePr>
        <p:xfrm>
          <a:off x="342399" y="946483"/>
          <a:ext cx="11507201" cy="5493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F69C317-390C-4772-ACBD-95BF6795DED7}"/>
              </a:ext>
            </a:extLst>
          </p:cNvPr>
          <p:cNvSpPr txBox="1"/>
          <p:nvPr/>
        </p:nvSpPr>
        <p:spPr>
          <a:xfrm>
            <a:off x="256672" y="162773"/>
            <a:ext cx="11678652" cy="783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000" b="1" cap="none" spc="0" baseline="0">
                <a:effectLst/>
                <a:latin typeface="+mj-lt"/>
              </a:defRPr>
            </a:lvl1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Сопоставление теоретических и инструментальных скоростей на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метрах с доверительным интервалом.</a:t>
            </a:r>
            <a:endParaRPr lang="ru-B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50425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F1CC2D-BB84-401C-B836-789111B21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355" y="6439879"/>
            <a:ext cx="1596292" cy="404614"/>
          </a:xfrm>
        </p:spPr>
        <p:txBody>
          <a:bodyPr/>
          <a:lstStyle/>
          <a:p>
            <a:fld id="{8C3BE7E0-DEE0-45B1-9D5D-274C7DC776C0}" type="slidenum">
              <a:rPr lang="en-US" smtClean="0"/>
              <a:t>9</a:t>
            </a:fld>
            <a:endParaRPr lang="en-US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876267C-57D7-4464-9C29-26642338575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1" t="4633" r="5070" b="1596"/>
          <a:stretch/>
        </p:blipFill>
        <p:spPr>
          <a:xfrm>
            <a:off x="342399" y="1483526"/>
            <a:ext cx="5677194" cy="451877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/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5A39633-AA71-4007-85F6-E9A5B60D476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" t="2907" r="5247"/>
          <a:stretch/>
        </p:blipFill>
        <p:spPr>
          <a:xfrm>
            <a:off x="6263641" y="1483525"/>
            <a:ext cx="5585960" cy="451878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A2D1B77-520C-425B-BC6E-ED631F8DC5F3}"/>
              </a:ext>
            </a:extLst>
          </p:cNvPr>
          <p:cNvSpPr txBox="1"/>
          <p:nvPr/>
        </p:nvSpPr>
        <p:spPr>
          <a:xfrm>
            <a:off x="180267" y="510420"/>
            <a:ext cx="11678651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1600" b="1" cap="none" spc="0" baseline="0">
                <a:effectLst/>
                <a:latin typeface="+mj-lt"/>
              </a:defRPr>
            </a:lvl1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спектров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– 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для частной дискретизации 100Гц и 200Гц (слева направо) для взрыва мощностью 0,4 кг на расстоянии 30 метров</a:t>
            </a:r>
            <a:endParaRPr lang="ru-B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976188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Другая 2">
      <a:dk1>
        <a:sysClr val="windowText" lastClr="000000"/>
      </a:dk1>
      <a:lt1>
        <a:srgbClr val="FFFFFF"/>
      </a:lt1>
      <a:dk2>
        <a:srgbClr val="44546A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1617</TotalTime>
  <Words>347</Words>
  <Application>Microsoft Office PowerPoint</Application>
  <PresentationFormat>Широкоэкранный</PresentationFormat>
  <Paragraphs>54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Garamond</vt:lpstr>
      <vt:lpstr>Times New Roman</vt:lpstr>
      <vt:lpstr>Савон</vt:lpstr>
      <vt:lpstr>Презентация PowerPoint</vt:lpstr>
      <vt:lpstr>Схема расположения Речицкого нефтяного месторождения в Припятском прогибе</vt:lpstr>
      <vt:lpstr>Задачи и схема проведения работ.</vt:lpstr>
      <vt:lpstr>Используемая аппаратура при регистрации сейсмических событий </vt:lpstr>
      <vt:lpstr>Алгоритм работы</vt:lpstr>
      <vt:lpstr>Спектральный состав микросейсмического фона по Z - составляющей</vt:lpstr>
      <vt:lpstr>Сейсмическая запись одиночного взрыва в скважине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24</cp:revision>
  <dcterms:created xsi:type="dcterms:W3CDTF">2022-09-05T13:42:09Z</dcterms:created>
  <dcterms:modified xsi:type="dcterms:W3CDTF">2023-03-16T13:24:17Z</dcterms:modified>
</cp:coreProperties>
</file>