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15"/>
  </p:notesMasterIdLst>
  <p:sldIdLst>
    <p:sldId id="256" r:id="rId6"/>
    <p:sldId id="257" r:id="rId7"/>
    <p:sldId id="264" r:id="rId8"/>
    <p:sldId id="258" r:id="rId9"/>
    <p:sldId id="259" r:id="rId10"/>
    <p:sldId id="260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0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210" name="PlaceHolder 4"/>
          <p:cNvSpPr>
            <a:spLocks noGrp="1"/>
          </p:cNvSpPr>
          <p:nvPr>
            <p:ph type="dt" idx="1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11" name="PlaceHolder 5"/>
          <p:cNvSpPr>
            <a:spLocks noGrp="1"/>
          </p:cNvSpPr>
          <p:nvPr>
            <p:ph type="ftr" idx="1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12" name="PlaceHolder 6"/>
          <p:cNvSpPr>
            <a:spLocks noGrp="1"/>
          </p:cNvSpPr>
          <p:nvPr>
            <p:ph type="sldNum" idx="1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BE5D615B-8164-4F6C-8E02-8974C67863DB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 type="sldNum" idx="2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17A7EAD-6EA6-4A29-A8E5-6D6AAD073732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sldNum" idx="2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5D53A17-D786-4718-B346-3C2706A678F8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sldNum" idx="2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7879059-37C1-4E07-BA5E-EF06D6E56F41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sldNum" idx="2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63CECE9-1E06-483F-B95F-5EEA5D336D4B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sldNum" idx="3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00B065B-202B-4234-AA5C-56889C77732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sldNum" idx="3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A63AC82-054E-45A4-A6DF-82DEB22579E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sldNum" idx="3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4AD163A-3780-418F-A5A1-F9255F52F59A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12DEFA0-7247-45B7-B668-F4C5AB617C4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617184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83280" y="3533400"/>
            <a:ext cx="617184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1BA7C1-63F7-4E86-82D0-518A082603A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183280" y="353340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8345880" y="353340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61BA642-9207-4453-A83D-D0BF61A45373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7270200" y="98748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9357120" y="98748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183280" y="353340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7270200" y="353340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9357120" y="353340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4DA632B-5B95-4D95-9B97-AC2125EDE4D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E2E29A0-C3B4-4B6F-8FD3-94F0FDCED7A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61E359D-46E8-4366-A09F-2C1C79EC5CE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E9AA466-891A-43FB-AB5B-33C784B509F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48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48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1F8D04D-6808-463D-B0EA-AAD425265A6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E5FE264-A69D-41C1-AD98-5A0197330A3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9880" y="457200"/>
            <a:ext cx="3931920" cy="741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CBE85D6-225F-4F2E-B618-64FC62DDFEE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48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5183280" y="353340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5D92C93-5144-4F62-9279-799B098770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F9C90F4-E382-4394-AE26-089BFBA507E4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48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8345880" y="353340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31C5498-8690-450A-A2B2-2C694F5E62F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183280" y="3533400"/>
            <a:ext cx="617184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0F1D8E1-1829-4010-A369-3FD416D158D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617184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183280" y="3533400"/>
            <a:ext cx="617184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44E93D1-A9AC-4D7E-B998-0680D29E79B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5183280" y="353340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8345880" y="353340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0CE0095-9B43-4F6C-A8C1-21C881C1B37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7270200" y="98748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9357120" y="98748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183280" y="353340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7270200" y="353340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9357120" y="353340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A6CE28B-7735-4905-9B1E-1F7E2B1E2C3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5D91254-2709-4FC4-BE70-26711D2C6E1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F923B67-8FC8-463C-847C-6679AE2061B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55C2CC7-F35F-4616-886F-B262D59C2A1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48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48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4F7E859-CB7D-4C38-8288-894DB155DEA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8C5F7B6-84ED-4882-BFDB-445F5432BC4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40B6093-2A14-455F-9077-44F13BCE3D1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9880" y="457200"/>
            <a:ext cx="3931920" cy="741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AC08D6D-31A1-4E2A-B9E3-FF24D6C86EE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48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5183280" y="353340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70085FF-A646-4C3F-8052-17F79B8D155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48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8345880" y="353340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C7169CA-D4DD-4960-B57C-E22522A254B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5183280" y="3533400"/>
            <a:ext cx="617184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77298FD-7C4A-4883-AE5B-77A68471B81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617184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5183280" y="3533400"/>
            <a:ext cx="617184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E999067-8D8C-4F5F-A7CA-40EA3A685E0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5183280" y="353340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8345880" y="353340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15BA1C9-EEC6-4876-8C31-91895830B19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7270200" y="98748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9357120" y="98748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5183280" y="353340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7270200" y="353340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9357120" y="353340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C7751A6-AC9B-4D72-B45F-A5C408D0210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9F3406-1079-4217-9FB0-83E16FBA8CE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AED7C1-2555-456F-B7E3-C26C92334D4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2FEA37-EE59-427B-9683-C797C9BE013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48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48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314FFD9-F0B0-446A-B813-EC4D77EBFCF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48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48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8370C04-D424-4C7B-9814-9C22E88FE24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9FAD0E-CCD2-4BA3-B821-9DCA2E3F383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839880" y="457200"/>
            <a:ext cx="3931920" cy="741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10F698A-FEA1-469D-A349-8632F6D8F36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48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5183280" y="353340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51DC214-8017-4086-BB8E-9DA385901D2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48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8345880" y="353340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1E386A7-D08E-480B-9510-B7C3CB2C90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5183280" y="3533400"/>
            <a:ext cx="617184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B90B4F0-B435-45C2-89F1-999C412F31B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617184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5183280" y="3533400"/>
            <a:ext cx="617184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9D1D9A9-8360-4F33-A402-D48BB472E34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5183280" y="353340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8345880" y="353340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36DCD6-C347-4F3B-977B-A23CB52E631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7270200" y="98748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9357120" y="98748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5183280" y="353340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/>
          </p:nvPr>
        </p:nvSpPr>
        <p:spPr>
          <a:xfrm>
            <a:off x="7270200" y="353340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/>
          </p:nvPr>
        </p:nvSpPr>
        <p:spPr>
          <a:xfrm>
            <a:off x="9357120" y="353340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1CE6FD0-E323-474B-8B9E-D0BC1BC8A7F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82FE798D-400C-4B81-BB21-16D29AEC7C1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EF5B05E-297C-4EAA-BA1C-CE21C1780EC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32CCB3F3-11DF-464E-AE25-B1737489D53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ECDC5AFC-E6E3-437D-A21D-937B9A842FC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48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48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CFBEE551-846F-4EDB-86B1-15330898682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92B0D0F4-3AC6-49D2-9789-F644A9AA390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839880" y="457200"/>
            <a:ext cx="3931920" cy="741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1413FB86-E473-453D-9E4F-4DBD85439DB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48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5183280" y="353340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12D38066-2FB9-4549-A22B-D484D6664EE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48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8345880" y="353340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A8578EF1-EE8D-497A-A1F2-9867FB11A5D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5183280" y="3533400"/>
            <a:ext cx="617184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E7D8812E-F859-40D3-AE02-177F7030C0E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617184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5183280" y="3533400"/>
            <a:ext cx="617184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EDBA4CD1-C506-4E47-A9F8-2508944E177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5183280" y="353340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/>
          </p:nvPr>
        </p:nvSpPr>
        <p:spPr>
          <a:xfrm>
            <a:off x="8345880" y="353340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8289AAB8-CDCD-4E19-93B4-8BD17B4DE6B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9880" y="457200"/>
            <a:ext cx="3931920" cy="741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D9289C9-90C5-484E-BB68-BC76F0B5B9A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7270200" y="98748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9357120" y="98748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/>
          </p:nvPr>
        </p:nvSpPr>
        <p:spPr>
          <a:xfrm>
            <a:off x="5183280" y="353340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/>
          </p:nvPr>
        </p:nvSpPr>
        <p:spPr>
          <a:xfrm>
            <a:off x="7270200" y="353340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/>
          </p:nvPr>
        </p:nvSpPr>
        <p:spPr>
          <a:xfrm>
            <a:off x="9357120" y="3533400"/>
            <a:ext cx="198720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8D40F79B-3D3F-4C06-9D26-2FE9FA468CB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48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183280" y="353340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FE325C4-10EC-4A16-8F53-652BF328A8F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487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8345880" y="353340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4BF7F9D-3BA5-4400-B965-FCBCC7E306D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8345880" y="987480"/>
            <a:ext cx="301176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183280" y="3533400"/>
            <a:ext cx="6171840" cy="232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C7AD4CB-EB0A-42DB-8A73-883E7DF2FF5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E845D13-13FE-49EE-ADBF-E0B53EE61176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8B8B8B"/>
                </a:solidFill>
                <a:latin typeface="Calibri"/>
              </a:rPr>
              <a:t>Образец текста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133E827-BB77-4226-B579-0A729B961A0C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8FA2FE9-E3D7-4C52-8F59-B68256DA8455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AF6963F-D134-4576-83B9-0A643BFD25EA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70" name="PlaceHolder 6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2D5FDA7-A4CA-4CCB-A013-1E6DBB9C9EB2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9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jpeg"/><Relationship Id="rId5" Type="http://schemas.openxmlformats.org/officeDocument/2006/relationships/image" Target="../media/image17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63600" y="1694880"/>
            <a:ext cx="11456640" cy="2933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4800" b="1" strike="noStrike" spc="-1">
                <a:solidFill>
                  <a:srgbClr val="1D63A8"/>
                </a:solidFill>
                <a:latin typeface="Arial"/>
              </a:rPr>
              <a:t>ОЦЕНКА СЕЙСМИЧЕСКИХ ВОЗДЕЙСТВИЙ ПРИ ВЗРЫВАХ НА ГРАНИТНОМ КАРЬЕРЕ В БЕЛАРУСИ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ubTitle"/>
          </p:nvPr>
        </p:nvSpPr>
        <p:spPr>
          <a:xfrm>
            <a:off x="875880" y="4860000"/>
            <a:ext cx="10452600" cy="1333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</a:rPr>
              <a:t>А.Г. Аронов, 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К.В.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Arial"/>
              </a:rPr>
              <a:t>Терещенко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Arial"/>
              </a:rPr>
              <a:t>, В.А. </a:t>
            </a:r>
            <a:r>
              <a:rPr lang="ru-RU" sz="2000" spc="-1" dirty="0" smtClean="0">
                <a:solidFill>
                  <a:srgbClr val="000000"/>
                </a:solidFill>
              </a:rPr>
              <a:t>Беляева, А.А. </a:t>
            </a:r>
            <a:r>
              <a:rPr lang="ru-RU" sz="2000" spc="-1" dirty="0" err="1" smtClean="0">
                <a:solidFill>
                  <a:srgbClr val="000000"/>
                </a:solidFill>
              </a:rPr>
              <a:t>Курсевич</a:t>
            </a:r>
            <a:r>
              <a:rPr lang="ru-RU" sz="2000" spc="-1" dirty="0" smtClean="0">
                <a:solidFill>
                  <a:srgbClr val="000000"/>
                </a:solidFill>
              </a:rPr>
              <a:t>, </a:t>
            </a:r>
            <a:br>
              <a:rPr lang="ru-RU" sz="2000" spc="-1" dirty="0" smtClean="0">
                <a:solidFill>
                  <a:srgbClr val="000000"/>
                </a:solidFill>
              </a:rPr>
            </a:br>
            <a:r>
              <a:rPr lang="ru-RU" sz="2000" spc="-1" dirty="0" smtClean="0">
                <a:solidFill>
                  <a:srgbClr val="000000"/>
                </a:solidFill>
              </a:rPr>
              <a:t>Ю.В. </a:t>
            </a:r>
            <a:r>
              <a:rPr lang="ru-RU" sz="2000" spc="-1" dirty="0" err="1" smtClean="0">
                <a:solidFill>
                  <a:srgbClr val="000000"/>
                </a:solidFill>
              </a:rPr>
              <a:t>Мартинович,В.Ч</a:t>
            </a:r>
            <a:r>
              <a:rPr lang="ru-RU" sz="2000" spc="-1" dirty="0" smtClean="0">
                <a:solidFill>
                  <a:srgbClr val="000000"/>
                </a:solidFill>
              </a:rPr>
              <a:t>. Орловский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</a:rPr>
              <a:t>Центр геофизического мониторинга НАН Беларуси, г. Минск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15" name="TextBox 5"/>
          <p:cNvSpPr/>
          <p:nvPr/>
        </p:nvSpPr>
        <p:spPr>
          <a:xfrm>
            <a:off x="2073240" y="317880"/>
            <a:ext cx="805788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b="1" spc="-1" dirty="0">
                <a:solidFill>
                  <a:srgbClr val="000000"/>
                </a:solidFill>
              </a:rPr>
              <a:t>XXIV Уральская молодежная научная школа по </a:t>
            </a:r>
            <a:r>
              <a:rPr lang="ru-RU" b="1" spc="-1" dirty="0" smtClean="0">
                <a:solidFill>
                  <a:srgbClr val="000000"/>
                </a:solidFill>
              </a:rPr>
              <a:t>геофизике</a:t>
            </a:r>
          </a:p>
          <a:p>
            <a:pPr algn="ctr">
              <a:lnSpc>
                <a:spcPct val="100000"/>
              </a:lnSpc>
              <a:buNone/>
            </a:pPr>
            <a:r>
              <a:rPr lang="ru-RU" b="1" spc="-1" dirty="0" smtClean="0">
                <a:solidFill>
                  <a:srgbClr val="000000"/>
                </a:solidFill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г.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</a:rPr>
              <a:t>Пермь, 20-24 марта 2023 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г.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216" name="Picture 2" descr="Ученые Национальной академии наук Беларуси отмечены государственными  наградами Республики Беларусь"/>
          <p:cNvPicPr/>
          <p:nvPr/>
        </p:nvPicPr>
        <p:blipFill>
          <a:blip r:embed="rId2"/>
          <a:stretch/>
        </p:blipFill>
        <p:spPr>
          <a:xfrm>
            <a:off x="630300" y="4852980"/>
            <a:ext cx="1693080" cy="112860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4" descr="Главная - Центр геофизического мониторинга НАН Беларуси"/>
          <p:cNvPicPr/>
          <p:nvPr/>
        </p:nvPicPr>
        <p:blipFill>
          <a:blip r:embed="rId3"/>
          <a:stretch/>
        </p:blipFill>
        <p:spPr>
          <a:xfrm>
            <a:off x="10131120" y="4852980"/>
            <a:ext cx="1142640" cy="1142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/>
          </p:nvPr>
        </p:nvSpPr>
        <p:spPr>
          <a:xfrm>
            <a:off x="1645140" y="4739760"/>
            <a:ext cx="8901720" cy="251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1D63A8"/>
                </a:solidFill>
                <a:latin typeface="Arial"/>
              </a:rPr>
              <a:t>Схема расположения месторождения «Микашевичи»  и граница жилой застройки</a:t>
            </a:r>
            <a:endParaRPr lang="en-US" sz="1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ldNum" idx="19"/>
          </p:nvPr>
        </p:nvSpPr>
        <p:spPr>
          <a:xfrm>
            <a:off x="10592640" y="6453360"/>
            <a:ext cx="1595880" cy="404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1" strike="noStrike" spc="-1">
                <a:solidFill>
                  <a:srgbClr val="003300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F2B3FBC-8663-41EB-961E-95272D857F30}" type="slidenum">
              <a:rPr lang="en-US" sz="1200" b="1" strike="noStrike" spc="-1">
                <a:solidFill>
                  <a:srgbClr val="003300"/>
                </a:solidFill>
                <a:latin typeface="Calibri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22" name="TextBox 32"/>
          <p:cNvSpPr/>
          <p:nvPr/>
        </p:nvSpPr>
        <p:spPr>
          <a:xfrm>
            <a:off x="105840" y="4991040"/>
            <a:ext cx="11824920" cy="1552818"/>
          </a:xfrm>
          <a:prstGeom prst="rect">
            <a:avLst/>
          </a:prstGeom>
          <a:solidFill>
            <a:srgbClr val="BBD7F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600" b="1" strike="noStrike" spc="-1" dirty="0">
                <a:solidFill>
                  <a:srgbClr val="1D63A8"/>
                </a:solidFill>
                <a:latin typeface="Arial"/>
              </a:rPr>
              <a:t>Местоположение.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Карьер растянулся на 2760м с запада на восток и на 1770 севера на юг. Глубина карьерной выработки составляет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</a:rPr>
              <a:t>150м.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</a:rPr>
              <a:t>Восточная 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граница месторождения пролегает на расстоянии 500–700м от г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</a:rPr>
              <a:t>. Микашевичи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Буровзрывные работы в карьере необходимы для отбойки и рыхления полезного ископаемого с целью обеспечения дробильно-сортировочных заводов взорванной горной массой.</a:t>
            </a:r>
            <a:endParaRPr lang="ru-RU" sz="1600" b="0" strike="noStrike" spc="-1" dirty="0">
              <a:latin typeface="Arial"/>
            </a:endParaRPr>
          </a:p>
        </p:txBody>
      </p:sp>
      <p:grpSp>
        <p:nvGrpSpPr>
          <p:cNvPr id="223" name="Группа 58"/>
          <p:cNvGrpSpPr/>
          <p:nvPr/>
        </p:nvGrpSpPr>
        <p:grpSpPr>
          <a:xfrm>
            <a:off x="1645140" y="68759"/>
            <a:ext cx="8901720" cy="4630583"/>
            <a:chOff x="105840" y="68760"/>
            <a:chExt cx="8901720" cy="4613760"/>
          </a:xfrm>
        </p:grpSpPr>
        <p:grpSp>
          <p:nvGrpSpPr>
            <p:cNvPr id="224" name="Группа 57"/>
            <p:cNvGrpSpPr/>
            <p:nvPr/>
          </p:nvGrpSpPr>
          <p:grpSpPr>
            <a:xfrm>
              <a:off x="105840" y="68760"/>
              <a:ext cx="8901720" cy="4613760"/>
              <a:chOff x="105840" y="68760"/>
              <a:chExt cx="8901720" cy="4613760"/>
            </a:xfrm>
          </p:grpSpPr>
          <p:grpSp>
            <p:nvGrpSpPr>
              <p:cNvPr id="225" name="Группа 53"/>
              <p:cNvGrpSpPr/>
              <p:nvPr/>
            </p:nvGrpSpPr>
            <p:grpSpPr>
              <a:xfrm>
                <a:off x="105840" y="68760"/>
                <a:ext cx="8901720" cy="4613760"/>
                <a:chOff x="105840" y="68760"/>
                <a:chExt cx="8901720" cy="4613760"/>
              </a:xfrm>
            </p:grpSpPr>
            <p:grpSp>
              <p:nvGrpSpPr>
                <p:cNvPr id="226" name="Группа 46"/>
                <p:cNvGrpSpPr/>
                <p:nvPr/>
              </p:nvGrpSpPr>
              <p:grpSpPr>
                <a:xfrm>
                  <a:off x="105840" y="68760"/>
                  <a:ext cx="8901720" cy="4613760"/>
                  <a:chOff x="105840" y="68760"/>
                  <a:chExt cx="8901720" cy="4613760"/>
                </a:xfrm>
              </p:grpSpPr>
              <p:grpSp>
                <p:nvGrpSpPr>
                  <p:cNvPr id="227" name="Группа 43"/>
                  <p:cNvGrpSpPr/>
                  <p:nvPr/>
                </p:nvGrpSpPr>
                <p:grpSpPr>
                  <a:xfrm>
                    <a:off x="105840" y="68760"/>
                    <a:ext cx="8901720" cy="4613760"/>
                    <a:chOff x="105840" y="68760"/>
                    <a:chExt cx="8901720" cy="4613760"/>
                  </a:xfrm>
                </p:grpSpPr>
                <p:pic>
                  <p:nvPicPr>
                    <p:cNvPr id="228" name="Рисунок 4"/>
                    <p:cNvPicPr/>
                    <p:nvPr/>
                  </p:nvPicPr>
                  <p:blipFill>
                    <a:blip r:embed="rId3"/>
                    <a:srcRect l="4663" t="9723" b="8703"/>
                    <a:stretch/>
                  </p:blipFill>
                  <p:spPr>
                    <a:xfrm>
                      <a:off x="105840" y="68760"/>
                      <a:ext cx="8901720" cy="4613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29" name="Прямая соединительная линия 6"/>
                    <p:cNvSpPr/>
                    <p:nvPr/>
                  </p:nvSpPr>
                  <p:spPr>
                    <a:xfrm flipV="1">
                      <a:off x="2970360" y="1995840"/>
                      <a:ext cx="4937760" cy="1204200"/>
                    </a:xfrm>
                    <a:prstGeom prst="line">
                      <a:avLst/>
                    </a:prstGeom>
                    <a:ln w="38100">
                      <a:solidFill>
                        <a:srgbClr val="FFFFFF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/>
                  </p:style>
                </p:sp>
                <p:sp>
                  <p:nvSpPr>
                    <p:cNvPr id="230" name="Прямая соединительная линия 40"/>
                    <p:cNvSpPr/>
                    <p:nvPr/>
                  </p:nvSpPr>
                  <p:spPr>
                    <a:xfrm>
                      <a:off x="2970360" y="3226680"/>
                      <a:ext cx="3256920" cy="1043640"/>
                    </a:xfrm>
                    <a:prstGeom prst="line">
                      <a:avLst/>
                    </a:prstGeom>
                    <a:ln w="38100">
                      <a:solidFill>
                        <a:srgbClr val="FFFFFF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/>
                  </p:style>
                </p:sp>
              </p:grpSp>
              <p:sp>
                <p:nvSpPr>
                  <p:cNvPr id="231" name="Прямая соединительная линия 44"/>
                  <p:cNvSpPr/>
                  <p:nvPr/>
                </p:nvSpPr>
                <p:spPr>
                  <a:xfrm flipV="1">
                    <a:off x="6381360" y="1991160"/>
                    <a:ext cx="1526760" cy="2279160"/>
                  </a:xfrm>
                  <a:prstGeom prst="line">
                    <a:avLst/>
                  </a:prstGeom>
                  <a:ln w="38100">
                    <a:solidFill>
                      <a:srgbClr val="FFFFFF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/>
                </p:style>
              </p:sp>
            </p:grpSp>
            <p:sp>
              <p:nvSpPr>
                <p:cNvPr id="232" name="TextBox 50"/>
                <p:cNvSpPr/>
                <p:nvPr/>
              </p:nvSpPr>
              <p:spPr>
                <a:xfrm rot="20713200">
                  <a:off x="5009760" y="2188080"/>
                  <a:ext cx="856080" cy="3639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t">
                  <a:spAutoFit/>
                </a:bodyPr>
                <a:lstStyle/>
                <a:p>
                  <a:pPr>
                    <a:lnSpc>
                      <a:spcPct val="100000"/>
                    </a:lnSpc>
                    <a:buNone/>
                  </a:pPr>
                  <a:r>
                    <a:rPr lang="ru-RU" sz="1800" b="1" strike="noStrike" spc="-1">
                      <a:solidFill>
                        <a:srgbClr val="FFFFFF"/>
                      </a:solidFill>
                      <a:latin typeface="Arial"/>
                    </a:rPr>
                    <a:t>2345м</a:t>
                  </a:r>
                  <a:endParaRPr lang="ru-RU" sz="1800" b="0" strike="noStrike" spc="-1">
                    <a:latin typeface="Arial"/>
                  </a:endParaRPr>
                </a:p>
              </p:txBody>
            </p:sp>
            <p:sp>
              <p:nvSpPr>
                <p:cNvPr id="233" name="TextBox 51"/>
                <p:cNvSpPr/>
                <p:nvPr/>
              </p:nvSpPr>
              <p:spPr>
                <a:xfrm rot="18276000">
                  <a:off x="6657840" y="2797560"/>
                  <a:ext cx="856080" cy="363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t">
                  <a:spAutoFit/>
                </a:bodyPr>
                <a:lstStyle/>
                <a:p>
                  <a:pPr>
                    <a:lnSpc>
                      <a:spcPct val="100000"/>
                    </a:lnSpc>
                    <a:buNone/>
                  </a:pPr>
                  <a:r>
                    <a:rPr lang="ru-RU" sz="1800" b="1" strike="noStrike" spc="-1">
                      <a:solidFill>
                        <a:srgbClr val="FFFFFF"/>
                      </a:solidFill>
                      <a:latin typeface="Arial"/>
                    </a:rPr>
                    <a:t>1066м</a:t>
                  </a:r>
                  <a:endParaRPr lang="ru-RU" sz="1800" b="0" strike="noStrike" spc="-1">
                    <a:latin typeface="Arial"/>
                  </a:endParaRPr>
                </a:p>
              </p:txBody>
            </p:sp>
            <p:sp>
              <p:nvSpPr>
                <p:cNvPr id="234" name="TextBox 52"/>
                <p:cNvSpPr/>
                <p:nvPr/>
              </p:nvSpPr>
              <p:spPr>
                <a:xfrm rot="1228800">
                  <a:off x="4467240" y="3454920"/>
                  <a:ext cx="856080" cy="3639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t">
                  <a:spAutoFit/>
                </a:bodyPr>
                <a:lstStyle/>
                <a:p>
                  <a:pPr>
                    <a:lnSpc>
                      <a:spcPct val="100000"/>
                    </a:lnSpc>
                    <a:buNone/>
                  </a:pPr>
                  <a:r>
                    <a:rPr lang="ru-RU" sz="1800" b="1" strike="noStrike" spc="-1">
                      <a:solidFill>
                        <a:srgbClr val="FFFFFF"/>
                      </a:solidFill>
                      <a:latin typeface="Arial"/>
                    </a:rPr>
                    <a:t>1456м</a:t>
                  </a:r>
                  <a:endParaRPr lang="ru-RU" sz="1800" b="0" strike="noStrike" spc="-1">
                    <a:latin typeface="Arial"/>
                  </a:endParaRPr>
                </a:p>
              </p:txBody>
            </p:sp>
          </p:grpSp>
          <p:sp>
            <p:nvSpPr>
              <p:cNvPr id="235" name="TextBox 9"/>
              <p:cNvSpPr/>
              <p:nvPr/>
            </p:nvSpPr>
            <p:spPr>
              <a:xfrm>
                <a:off x="219600" y="237240"/>
                <a:ext cx="2419560" cy="27216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ru-RU" sz="1200" b="0" strike="noStrike" spc="299">
                    <a:solidFill>
                      <a:srgbClr val="000000"/>
                    </a:solidFill>
                    <a:latin typeface="Arial"/>
                  </a:rPr>
                  <a:t>Карьер</a:t>
                </a:r>
                <a:r>
                  <a:rPr lang="ru-RU" sz="1200" b="0" strike="noStrike" spc="-1">
                    <a:solidFill>
                      <a:srgbClr val="000000"/>
                    </a:solidFill>
                    <a:latin typeface="Arial"/>
                  </a:rPr>
                  <a:t> «</a:t>
                </a:r>
                <a:r>
                  <a:rPr lang="ru-RU" sz="1200" b="0" strike="noStrike" spc="299">
                    <a:solidFill>
                      <a:srgbClr val="000000"/>
                    </a:solidFill>
                    <a:latin typeface="Arial"/>
                  </a:rPr>
                  <a:t>Микашевичи</a:t>
                </a:r>
                <a:r>
                  <a:rPr lang="ru-RU" sz="1200" b="0" strike="noStrike" spc="-1">
                    <a:solidFill>
                      <a:srgbClr val="000000"/>
                    </a:solidFill>
                    <a:latin typeface="Arial"/>
                  </a:rPr>
                  <a:t>»</a:t>
                </a:r>
                <a:endParaRPr lang="ru-RU" sz="1200" b="0" strike="noStrike" spc="-1">
                  <a:latin typeface="Arial"/>
                </a:endParaRPr>
              </a:p>
            </p:txBody>
          </p:sp>
          <p:grpSp>
            <p:nvGrpSpPr>
              <p:cNvPr id="236" name="Группа 56"/>
              <p:cNvGrpSpPr/>
              <p:nvPr/>
            </p:nvGrpSpPr>
            <p:grpSpPr>
              <a:xfrm>
                <a:off x="6636240" y="208440"/>
                <a:ext cx="2267280" cy="1048680"/>
                <a:chOff x="6636240" y="208440"/>
                <a:chExt cx="2267280" cy="1048680"/>
              </a:xfrm>
            </p:grpSpPr>
            <p:grpSp>
              <p:nvGrpSpPr>
                <p:cNvPr id="237" name="Группа 10"/>
                <p:cNvGrpSpPr/>
                <p:nvPr/>
              </p:nvGrpSpPr>
              <p:grpSpPr>
                <a:xfrm>
                  <a:off x="6636240" y="208440"/>
                  <a:ext cx="2267280" cy="1048680"/>
                  <a:chOff x="6636240" y="208440"/>
                  <a:chExt cx="2267280" cy="1048680"/>
                </a:xfrm>
              </p:grpSpPr>
              <p:sp>
                <p:nvSpPr>
                  <p:cNvPr id="238" name="TextBox 11"/>
                  <p:cNvSpPr/>
                  <p:nvPr/>
                </p:nvSpPr>
                <p:spPr>
                  <a:xfrm>
                    <a:off x="6636240" y="208440"/>
                    <a:ext cx="2267280" cy="1048680"/>
                  </a:xfrm>
                  <a:prstGeom prst="rect">
                    <a:avLst/>
                  </a:prstGeom>
                  <a:solidFill>
                    <a:schemeClr val="bg1">
                      <a:alpha val="7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/>
                </p:style>
                <p:txBody>
                  <a:bodyPr wrap="none" lIns="90000" tIns="45000" rIns="90000" bIns="45000" anchor="t">
                    <a:spAutoFit/>
                  </a:bodyPr>
                  <a:lstStyle/>
                  <a:p>
                    <a:pPr algn="ctr">
                      <a:lnSpc>
                        <a:spcPct val="100000"/>
                      </a:lnSpc>
                      <a:spcBef>
                        <a:spcPts val="601"/>
                      </a:spcBef>
                      <a:buNone/>
                    </a:pPr>
                    <a:r>
                      <a:rPr lang="ru-RU" sz="1200" b="0" u="sng" strike="noStrike" spc="299">
                        <a:solidFill>
                          <a:srgbClr val="000000"/>
                        </a:solidFill>
                        <a:uFillTx/>
                        <a:latin typeface="Arial"/>
                      </a:rPr>
                      <a:t>     Обозначения    </a:t>
                    </a:r>
                    <a:endParaRPr lang="ru-RU" sz="1200" b="0" strike="noStrike" spc="-1">
                      <a:latin typeface="Arial"/>
                    </a:endParaRPr>
                  </a:p>
                  <a:p>
                    <a:pPr>
                      <a:lnSpc>
                        <a:spcPct val="100000"/>
                      </a:lnSpc>
                      <a:spcBef>
                        <a:spcPts val="601"/>
                      </a:spcBef>
                      <a:buNone/>
                    </a:pPr>
                    <a:r>
                      <a:rPr lang="ru-RU" sz="1200" b="0" strike="noStrike" spc="-1">
                        <a:solidFill>
                          <a:srgbClr val="000000"/>
                        </a:solidFill>
                        <a:latin typeface="Arial"/>
                      </a:rPr>
                      <a:t>      Станции</a:t>
                    </a:r>
                    <a:endParaRPr lang="ru-RU" sz="1200" b="0" strike="noStrike" spc="-1">
                      <a:latin typeface="Arial"/>
                    </a:endParaRPr>
                  </a:p>
                  <a:p>
                    <a:pPr>
                      <a:lnSpc>
                        <a:spcPct val="100000"/>
                      </a:lnSpc>
                      <a:spcBef>
                        <a:spcPts val="601"/>
                      </a:spcBef>
                      <a:buNone/>
                    </a:pPr>
                    <a:r>
                      <a:rPr lang="ru-RU" sz="1200" b="0" strike="noStrike" spc="-1">
                        <a:solidFill>
                          <a:srgbClr val="000000"/>
                        </a:solidFill>
                        <a:latin typeface="Arial"/>
                      </a:rPr>
                      <a:t>      Центр карьера</a:t>
                    </a:r>
                    <a:endParaRPr lang="ru-RU" sz="1200" b="0" strike="noStrike" spc="-1">
                      <a:latin typeface="Arial"/>
                    </a:endParaRPr>
                  </a:p>
                  <a:p>
                    <a:pPr>
                      <a:lnSpc>
                        <a:spcPct val="100000"/>
                      </a:lnSpc>
                      <a:spcBef>
                        <a:spcPts val="601"/>
                      </a:spcBef>
                      <a:buNone/>
                    </a:pPr>
                    <a:r>
                      <a:rPr lang="ru-RU" sz="1200" b="0" strike="noStrike" spc="-1">
                        <a:solidFill>
                          <a:srgbClr val="000000"/>
                        </a:solidFill>
                        <a:latin typeface="Arial"/>
                      </a:rPr>
                      <a:t>      Граница жилой застройки</a:t>
                    </a:r>
                    <a:endParaRPr lang="ru-RU" sz="1200" b="0" strike="noStrike" spc="-1">
                      <a:latin typeface="Arial"/>
                    </a:endParaRPr>
                  </a:p>
                </p:txBody>
              </p:sp>
              <p:grpSp>
                <p:nvGrpSpPr>
                  <p:cNvPr id="239" name="Группа 14"/>
                  <p:cNvGrpSpPr/>
                  <p:nvPr/>
                </p:nvGrpSpPr>
                <p:grpSpPr>
                  <a:xfrm>
                    <a:off x="6692040" y="1059840"/>
                    <a:ext cx="119880" cy="111240"/>
                    <a:chOff x="6692040" y="1059840"/>
                    <a:chExt cx="119880" cy="111240"/>
                  </a:xfrm>
                </p:grpSpPr>
                <p:sp>
                  <p:nvSpPr>
                    <p:cNvPr id="240" name="Прямая соединительная линия 15"/>
                    <p:cNvSpPr/>
                    <p:nvPr/>
                  </p:nvSpPr>
                  <p:spPr>
                    <a:xfrm flipV="1">
                      <a:off x="6692040" y="1077840"/>
                      <a:ext cx="100440" cy="47880"/>
                    </a:xfrm>
                    <a:prstGeom prst="line">
                      <a:avLst/>
                    </a:prstGeom>
                    <a:ln w="57150">
                      <a:solidFill>
                        <a:srgbClr val="CA292B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</p:sp>
                <p:sp>
                  <p:nvSpPr>
                    <p:cNvPr id="241" name="Прямая соединительная линия 16"/>
                    <p:cNvSpPr/>
                    <p:nvPr/>
                  </p:nvSpPr>
                  <p:spPr>
                    <a:xfrm>
                      <a:off x="6753240" y="1059840"/>
                      <a:ext cx="58680" cy="111240"/>
                    </a:xfrm>
                    <a:prstGeom prst="line">
                      <a:avLst/>
                    </a:prstGeom>
                    <a:ln w="57150">
                      <a:solidFill>
                        <a:srgbClr val="CA292B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</p:sp>
              </p:grpSp>
            </p:grpSp>
            <p:pic>
              <p:nvPicPr>
                <p:cNvPr id="242" name="Рисунок 54"/>
                <p:cNvPicPr/>
                <p:nvPr/>
              </p:nvPicPr>
              <p:blipFill>
                <a:blip r:embed="rId4"/>
                <a:stretch/>
              </p:blipFill>
              <p:spPr>
                <a:xfrm>
                  <a:off x="6642720" y="507240"/>
                  <a:ext cx="221400" cy="17568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243" name="Рисунок 55"/>
                <p:cNvPicPr/>
                <p:nvPr/>
              </p:nvPicPr>
              <p:blipFill>
                <a:blip r:embed="rId5"/>
                <a:stretch/>
              </p:blipFill>
              <p:spPr>
                <a:xfrm>
                  <a:off x="6666840" y="799920"/>
                  <a:ext cx="151920" cy="14292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</p:grpSp>
        <p:sp>
          <p:nvSpPr>
            <p:cNvPr id="244" name="TextBox 48"/>
            <p:cNvSpPr/>
            <p:nvPr/>
          </p:nvSpPr>
          <p:spPr>
            <a:xfrm>
              <a:off x="6860880" y="1657800"/>
              <a:ext cx="1038960" cy="33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ru-RU" sz="1600" b="1" strike="noStrike" spc="-1">
                  <a:solidFill>
                    <a:srgbClr val="FFFFFF"/>
                  </a:solidFill>
                  <a:latin typeface="Arial"/>
                </a:rPr>
                <a:t>Гранит 2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245" name="TextBox 49"/>
            <p:cNvSpPr/>
            <p:nvPr/>
          </p:nvSpPr>
          <p:spPr>
            <a:xfrm>
              <a:off x="6514560" y="4107240"/>
              <a:ext cx="11487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ru-RU" sz="1800" b="1" strike="noStrike" spc="-1">
                  <a:solidFill>
                    <a:srgbClr val="FFFFFF"/>
                  </a:solidFill>
                  <a:latin typeface="Arial"/>
                </a:rPr>
                <a:t>Гранит 1</a:t>
              </a:r>
              <a:endParaRPr lang="ru-RU" sz="1800" b="0" strike="noStrike" spc="-1">
                <a:latin typeface="Arial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1" y="2693503"/>
            <a:ext cx="3878801" cy="3685968"/>
          </a:xfrm>
          <a:prstGeom prst="rect">
            <a:avLst/>
          </a:prstGeom>
          <a:noFill/>
          <a:ln w="9525" cmpd="sng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TextBox 34"/>
          <p:cNvSpPr/>
          <p:nvPr/>
        </p:nvSpPr>
        <p:spPr>
          <a:xfrm>
            <a:off x="615821" y="348060"/>
            <a:ext cx="11000792" cy="2014482"/>
          </a:xfrm>
          <a:prstGeom prst="rect">
            <a:avLst/>
          </a:prstGeom>
          <a:solidFill>
            <a:srgbClr val="BBD7F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ru-RU" sz="1700" b="1" strike="noStrike" spc="-1" dirty="0" smtClean="0">
                <a:solidFill>
                  <a:srgbClr val="1D63A8"/>
                </a:solidFill>
                <a:latin typeface="Arial"/>
              </a:rPr>
              <a:t>Установка пунктов </a:t>
            </a:r>
            <a:r>
              <a:rPr lang="ru-RU" sz="1700" b="1" strike="noStrike" spc="-1" dirty="0">
                <a:solidFill>
                  <a:srgbClr val="1D63A8"/>
                </a:solidFill>
                <a:latin typeface="Arial"/>
              </a:rPr>
              <a:t>приёма сейсмических эффектов</a:t>
            </a:r>
            <a:r>
              <a:rPr lang="ru-RU" sz="1700" b="1" strike="noStrike" spc="-1" dirty="0" smtClean="0">
                <a:solidFill>
                  <a:srgbClr val="1D63A8"/>
                </a:solidFill>
                <a:latin typeface="Arial"/>
              </a:rPr>
              <a:t>.</a:t>
            </a:r>
            <a:endParaRPr lang="ru-RU" sz="17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ru-RU" sz="1700" b="0" strike="noStrike" spc="-1" dirty="0">
                <a:solidFill>
                  <a:srgbClr val="000000"/>
                </a:solidFill>
                <a:latin typeface="Arial"/>
              </a:rPr>
              <a:t>Для снижения фона естественных и техногенных шумов установка сейсмических датчиков была выполнена в заглубленной конструкции.</a:t>
            </a:r>
            <a:endParaRPr lang="ru-RU" sz="17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ru-RU" sz="1700" b="0" strike="noStrike" spc="-1" dirty="0">
                <a:solidFill>
                  <a:srgbClr val="000000"/>
                </a:solidFill>
                <a:latin typeface="Arial"/>
              </a:rPr>
              <a:t>Регистрирующей аппаратурой выступал комплект регистратор </a:t>
            </a:r>
            <a:r>
              <a:rPr lang="en-US" sz="1700" b="1" strike="noStrike" spc="-1" dirty="0">
                <a:solidFill>
                  <a:srgbClr val="1D63A8"/>
                </a:solidFill>
                <a:latin typeface="Arial"/>
              </a:rPr>
              <a:t>Delta</a:t>
            </a:r>
            <a:r>
              <a:rPr lang="be-BY" sz="1700" b="1" strike="noStrike" spc="-1" dirty="0">
                <a:solidFill>
                  <a:srgbClr val="1D63A8"/>
                </a:solidFill>
                <a:latin typeface="Arial"/>
              </a:rPr>
              <a:t>03М</a:t>
            </a:r>
            <a:r>
              <a:rPr lang="en-US" sz="1700" b="1" strike="noStrike" spc="-1" dirty="0">
                <a:solidFill>
                  <a:srgbClr val="1D63A8"/>
                </a:solidFill>
                <a:latin typeface="Arial"/>
              </a:rPr>
              <a:t> </a:t>
            </a:r>
            <a:r>
              <a:rPr lang="en-US" sz="1700" b="0" strike="noStrike" spc="-1" dirty="0">
                <a:solidFill>
                  <a:srgbClr val="000000"/>
                </a:solidFill>
                <a:latin typeface="Arial"/>
              </a:rPr>
              <a:t>(</a:t>
            </a:r>
            <a:r>
              <a:rPr lang="ru-RU" sz="1700" b="0" strike="noStrike" spc="-1" dirty="0">
                <a:solidFill>
                  <a:srgbClr val="000000"/>
                </a:solidFill>
                <a:latin typeface="Arial"/>
              </a:rPr>
              <a:t>ГЕОТЕХ</a:t>
            </a:r>
            <a:r>
              <a:rPr lang="en-US" sz="1700" b="0" strike="noStrike" spc="-1" dirty="0">
                <a:solidFill>
                  <a:srgbClr val="000000"/>
                </a:solidFill>
                <a:latin typeface="Arial"/>
              </a:rPr>
              <a:t>,</a:t>
            </a:r>
            <a:r>
              <a:rPr lang="ru-RU" sz="1700" b="0" strike="noStrike" spc="-1" dirty="0">
                <a:solidFill>
                  <a:srgbClr val="000000"/>
                </a:solidFill>
                <a:latin typeface="Arial"/>
              </a:rPr>
              <a:t> Россия)</a:t>
            </a:r>
            <a:r>
              <a:rPr lang="be-BY" sz="17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700" b="0" strike="noStrike" spc="-1" dirty="0">
                <a:solidFill>
                  <a:srgbClr val="000000"/>
                </a:solidFill>
                <a:latin typeface="Arial"/>
              </a:rPr>
              <a:t>с </a:t>
            </a:r>
            <a:r>
              <a:rPr lang="be-BY" sz="1700" b="0" strike="noStrike" spc="-1" dirty="0">
                <a:solidFill>
                  <a:srgbClr val="000000"/>
                </a:solidFill>
                <a:latin typeface="Arial"/>
              </a:rPr>
              <a:t>велосиметром </a:t>
            </a:r>
            <a:r>
              <a:rPr lang="en-US" sz="1700" b="1" strike="noStrike" spc="-1" dirty="0">
                <a:solidFill>
                  <a:srgbClr val="1D63A8"/>
                </a:solidFill>
                <a:latin typeface="Arial"/>
              </a:rPr>
              <a:t>LE–3DLite MK</a:t>
            </a:r>
            <a:r>
              <a:rPr lang="ru-RU" sz="1700" b="1" strike="noStrike" spc="-1" dirty="0">
                <a:solidFill>
                  <a:srgbClr val="1D63A8"/>
                </a:solidFill>
                <a:latin typeface="Arial"/>
              </a:rPr>
              <a:t> </a:t>
            </a:r>
            <a:r>
              <a:rPr lang="en-US" sz="1700" b="1" strike="noStrike" spc="-1" dirty="0">
                <a:solidFill>
                  <a:srgbClr val="1D63A8"/>
                </a:solidFill>
                <a:latin typeface="Arial"/>
              </a:rPr>
              <a:t>II</a:t>
            </a:r>
            <a:r>
              <a:rPr lang="ru-RU" sz="1700" b="1" strike="noStrike" spc="-1" dirty="0">
                <a:solidFill>
                  <a:srgbClr val="385623"/>
                </a:solidFill>
                <a:latin typeface="Arial"/>
              </a:rPr>
              <a:t> </a:t>
            </a:r>
            <a:r>
              <a:rPr lang="ru-RU" sz="1700" b="0" strike="noStrike" spc="-1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700" b="0" strike="noStrike" spc="-1" dirty="0" err="1">
                <a:solidFill>
                  <a:srgbClr val="000000"/>
                </a:solidFill>
                <a:latin typeface="Arial"/>
              </a:rPr>
              <a:t>Lennartz</a:t>
            </a:r>
            <a:r>
              <a:rPr lang="en-US" sz="17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700" b="0" strike="noStrike" spc="-1" dirty="0">
                <a:solidFill>
                  <a:srgbClr val="000000"/>
                </a:solidFill>
                <a:latin typeface="Arial"/>
              </a:rPr>
              <a:t>Германия)</a:t>
            </a:r>
            <a:r>
              <a:rPr lang="en-US" sz="1700" b="0" strike="noStrike" spc="-1" dirty="0">
                <a:solidFill>
                  <a:srgbClr val="000000"/>
                </a:solidFill>
                <a:latin typeface="Arial"/>
              </a:rPr>
              <a:t>.</a:t>
            </a:r>
            <a:endParaRPr lang="ru-RU" sz="1700" b="0" strike="noStrike" spc="-1" dirty="0">
              <a:latin typeface="Arial"/>
            </a:endParaRPr>
          </a:p>
        </p:txBody>
      </p:sp>
      <p:pic>
        <p:nvPicPr>
          <p:cNvPr id="7" name="Рисунок 6" descr="D:\install\Office2010\unpacked\2020-Documents\МИКАШЕВИЧИ\Договор_ТЗ_КП_Вып_890 от 10.08.2021\К_отчету_Микашевичи\20210818_134738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0" t="5870" r="1598" b="3024"/>
          <a:stretch/>
        </p:blipFill>
        <p:spPr bwMode="auto">
          <a:xfrm>
            <a:off x="5345091" y="2628189"/>
            <a:ext cx="6271522" cy="36859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laceHolder 2"/>
          <p:cNvSpPr>
            <a:spLocks noGrp="1"/>
          </p:cNvSpPr>
          <p:nvPr>
            <p:ph type="sldNum" idx="4294967295"/>
          </p:nvPr>
        </p:nvSpPr>
        <p:spPr>
          <a:xfrm>
            <a:off x="10592640" y="6453360"/>
            <a:ext cx="1595880" cy="404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1" strike="noStrike" spc="-1">
                <a:solidFill>
                  <a:srgbClr val="003300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ru-RU" sz="1200" b="1" strike="noStrike" spc="-1" dirty="0" smtClean="0">
                <a:solidFill>
                  <a:srgbClr val="003300"/>
                </a:solidFill>
                <a:latin typeface="Calibri"/>
              </a:rPr>
              <a:t>3</a:t>
            </a:r>
            <a:endParaRPr lang="ru-RU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7174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sldNum" idx="20"/>
          </p:nvPr>
        </p:nvSpPr>
        <p:spPr>
          <a:xfrm>
            <a:off x="9448920" y="64929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1" strike="noStrike" spc="-1">
                <a:solidFill>
                  <a:srgbClr val="003300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E147567-5959-4017-A977-CE6DC5ED0415}" type="slidenum">
              <a:rPr lang="en-US" sz="1200" b="1" strike="noStrike" spc="-1">
                <a:solidFill>
                  <a:srgbClr val="003300"/>
                </a:solidFill>
                <a:latin typeface="Calibri"/>
              </a:rPr>
              <a:t>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47" name="TextBox 4"/>
          <p:cNvSpPr/>
          <p:nvPr/>
        </p:nvSpPr>
        <p:spPr>
          <a:xfrm>
            <a:off x="8147520" y="1147140"/>
            <a:ext cx="3856680" cy="5246136"/>
          </a:xfrm>
          <a:prstGeom prst="rect">
            <a:avLst/>
          </a:prstGeom>
          <a:solidFill>
            <a:srgbClr val="BBD7F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spcAft>
                <a:spcPts val="500"/>
              </a:spcAft>
              <a:buNone/>
            </a:pPr>
            <a:r>
              <a:rPr lang="ru-RU" sz="1600" b="1" strike="noStrike" spc="-1" dirty="0">
                <a:solidFill>
                  <a:srgbClr val="1D63A8"/>
                </a:solidFill>
                <a:latin typeface="Arial"/>
              </a:rPr>
              <a:t>Задачи:</a:t>
            </a:r>
            <a:endParaRPr lang="ru-RU" sz="16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Aft>
                <a:spcPts val="500"/>
              </a:spcAft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провести сейсмологические наблюдения с регистрацией промышленных взрывов в гранитном карьере «Микашевичи»;</a:t>
            </a:r>
            <a:endParaRPr lang="ru-RU" sz="16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Aft>
                <a:spcPts val="500"/>
              </a:spcAft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провести камеральную обработку сейсмологических материалов инструментально зарегистрированных взрывов в гранитном карьере «Микашевичи»;</a:t>
            </a:r>
            <a:endParaRPr lang="ru-RU" sz="16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Aft>
                <a:spcPts val="500"/>
              </a:spcAft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определить влияние взрывных работ в гранитном карьере «Микашевичи» на площадку размещения зданий и сооружений в городе Микашевичи на основе оценки сейсмических воздействий по данным инструментальных сейсмологических наблюдений.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48" name="Прямоугольник 6"/>
          <p:cNvSpPr/>
          <p:nvPr/>
        </p:nvSpPr>
        <p:spPr>
          <a:xfrm>
            <a:off x="211680" y="223386"/>
            <a:ext cx="11794320" cy="829543"/>
          </a:xfrm>
          <a:prstGeom prst="rect">
            <a:avLst/>
          </a:prstGeom>
          <a:solidFill>
            <a:srgbClr val="BBD7F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600" spc="-1" dirty="0">
                <a:solidFill>
                  <a:srgbClr val="000000"/>
                </a:solidFill>
              </a:rPr>
              <a:t>Для регистрации взрывов были установлены два наблюдательных пункта Гранит 1 на борту карьера и Гранит 2 в зоне жилой застройки. Также использовались дополнительные пункты наблюдения, установленные в зоне жилой застройки на разном удалении от центра карьера от 2,6 до 2,9 км</a:t>
            </a:r>
          </a:p>
        </p:txBody>
      </p:sp>
      <p:grpSp>
        <p:nvGrpSpPr>
          <p:cNvPr id="249" name="Группа 76"/>
          <p:cNvGrpSpPr/>
          <p:nvPr/>
        </p:nvGrpSpPr>
        <p:grpSpPr>
          <a:xfrm>
            <a:off x="211680" y="2160360"/>
            <a:ext cx="7764120" cy="4207680"/>
            <a:chOff x="211680" y="2160360"/>
            <a:chExt cx="7764120" cy="4207680"/>
          </a:xfrm>
        </p:grpSpPr>
        <p:pic>
          <p:nvPicPr>
            <p:cNvPr id="250" name="Рисунок 53"/>
            <p:cNvPicPr/>
            <p:nvPr/>
          </p:nvPicPr>
          <p:blipFill>
            <a:blip r:embed="rId3"/>
            <a:stretch/>
          </p:blipFill>
          <p:spPr>
            <a:xfrm>
              <a:off x="211680" y="2160360"/>
              <a:ext cx="7764120" cy="4207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51" name="TextBox 15"/>
            <p:cNvSpPr/>
            <p:nvPr/>
          </p:nvSpPr>
          <p:spPr>
            <a:xfrm>
              <a:off x="398160" y="2268360"/>
              <a:ext cx="2425320" cy="27216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ru-RU" sz="1200" b="0" strike="noStrike" spc="299">
                  <a:solidFill>
                    <a:srgbClr val="000000"/>
                  </a:solidFill>
                  <a:latin typeface="Arial"/>
                </a:rPr>
                <a:t>Карьер</a:t>
              </a:r>
              <a:r>
                <a:rPr lang="ru-RU" sz="1200" b="0" strike="noStrike" spc="-1">
                  <a:solidFill>
                    <a:srgbClr val="000000"/>
                  </a:solidFill>
                  <a:latin typeface="Arial"/>
                </a:rPr>
                <a:t> «</a:t>
              </a:r>
              <a:r>
                <a:rPr lang="ru-RU" sz="1200" b="0" strike="noStrike" spc="299">
                  <a:solidFill>
                    <a:srgbClr val="000000"/>
                  </a:solidFill>
                  <a:latin typeface="Arial"/>
                </a:rPr>
                <a:t>Микашевичи</a:t>
              </a:r>
              <a:r>
                <a:rPr lang="ru-RU" sz="1200" b="0" strike="noStrike" spc="-1">
                  <a:solidFill>
                    <a:srgbClr val="000000"/>
                  </a:solidFill>
                  <a:latin typeface="Arial"/>
                </a:rPr>
                <a:t>»</a:t>
              </a:r>
              <a:endParaRPr lang="ru-RU" sz="1200" b="0" strike="noStrike" spc="-1">
                <a:latin typeface="Arial"/>
              </a:endParaRPr>
            </a:p>
          </p:txBody>
        </p:sp>
        <p:grpSp>
          <p:nvGrpSpPr>
            <p:cNvPr id="252" name="Группа 46"/>
            <p:cNvGrpSpPr/>
            <p:nvPr/>
          </p:nvGrpSpPr>
          <p:grpSpPr>
            <a:xfrm>
              <a:off x="398160" y="2599200"/>
              <a:ext cx="2425320" cy="1307520"/>
              <a:chOff x="398160" y="2599200"/>
              <a:chExt cx="2425320" cy="1307520"/>
            </a:xfrm>
          </p:grpSpPr>
          <p:grpSp>
            <p:nvGrpSpPr>
              <p:cNvPr id="253" name="Группа 34"/>
              <p:cNvGrpSpPr/>
              <p:nvPr/>
            </p:nvGrpSpPr>
            <p:grpSpPr>
              <a:xfrm>
                <a:off x="398160" y="2599200"/>
                <a:ext cx="2425320" cy="1307520"/>
                <a:chOff x="398160" y="2599200"/>
                <a:chExt cx="2425320" cy="1307520"/>
              </a:xfrm>
            </p:grpSpPr>
            <p:grpSp>
              <p:nvGrpSpPr>
                <p:cNvPr id="254" name="Группа 17"/>
                <p:cNvGrpSpPr/>
                <p:nvPr/>
              </p:nvGrpSpPr>
              <p:grpSpPr>
                <a:xfrm>
                  <a:off x="398160" y="2599200"/>
                  <a:ext cx="2425320" cy="1307520"/>
                  <a:chOff x="398160" y="2599200"/>
                  <a:chExt cx="2425320" cy="1307520"/>
                </a:xfrm>
              </p:grpSpPr>
              <p:sp>
                <p:nvSpPr>
                  <p:cNvPr id="255" name="TextBox 20"/>
                  <p:cNvSpPr/>
                  <p:nvPr/>
                </p:nvSpPr>
                <p:spPr>
                  <a:xfrm>
                    <a:off x="398160" y="2599200"/>
                    <a:ext cx="2425320" cy="1307520"/>
                  </a:xfrm>
                  <a:prstGeom prst="rect">
                    <a:avLst/>
                  </a:prstGeom>
                  <a:solidFill>
                    <a:schemeClr val="bg1">
                      <a:alpha val="7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/>
                </p:style>
                <p:txBody>
                  <a:bodyPr lIns="90000" tIns="45000" rIns="90000" bIns="45000" anchor="t">
                    <a:spAutoFit/>
                  </a:bodyPr>
                  <a:lstStyle/>
                  <a:p>
                    <a:pPr algn="ctr">
                      <a:lnSpc>
                        <a:spcPct val="100000"/>
                      </a:lnSpc>
                      <a:spcBef>
                        <a:spcPts val="601"/>
                      </a:spcBef>
                      <a:buNone/>
                    </a:pPr>
                    <a:r>
                      <a:rPr lang="ru-RU" sz="1200" b="0" u="sng" strike="noStrike" spc="299">
                        <a:solidFill>
                          <a:srgbClr val="000000"/>
                        </a:solidFill>
                        <a:uFillTx/>
                        <a:latin typeface="Arial"/>
                      </a:rPr>
                      <a:t>     Обозначения    </a:t>
                    </a:r>
                    <a:endParaRPr lang="ru-RU" sz="1200" b="0" strike="noStrike" spc="-1">
                      <a:latin typeface="Arial"/>
                    </a:endParaRPr>
                  </a:p>
                  <a:p>
                    <a:pPr>
                      <a:lnSpc>
                        <a:spcPct val="100000"/>
                      </a:lnSpc>
                      <a:spcBef>
                        <a:spcPts val="601"/>
                      </a:spcBef>
                      <a:buNone/>
                    </a:pPr>
                    <a:r>
                      <a:rPr lang="ru-RU" sz="1200" b="0" strike="noStrike" spc="-1">
                        <a:solidFill>
                          <a:srgbClr val="000000"/>
                        </a:solidFill>
                        <a:latin typeface="Arial"/>
                      </a:rPr>
                      <a:t>      Станции</a:t>
                    </a:r>
                    <a:endParaRPr lang="ru-RU" sz="1200" b="0" strike="noStrike" spc="-1">
                      <a:latin typeface="Arial"/>
                    </a:endParaRPr>
                  </a:p>
                  <a:p>
                    <a:pPr>
                      <a:lnSpc>
                        <a:spcPct val="100000"/>
                      </a:lnSpc>
                      <a:spcBef>
                        <a:spcPts val="601"/>
                      </a:spcBef>
                      <a:buNone/>
                    </a:pPr>
                    <a:r>
                      <a:rPr lang="ru-RU" sz="1200" b="0" strike="noStrike" spc="-1">
                        <a:solidFill>
                          <a:srgbClr val="000000"/>
                        </a:solidFill>
                        <a:latin typeface="Arial"/>
                      </a:rPr>
                      <a:t>      Центр карьера</a:t>
                    </a:r>
                    <a:endParaRPr lang="ru-RU" sz="1200" b="0" strike="noStrike" spc="-1">
                      <a:latin typeface="Arial"/>
                    </a:endParaRPr>
                  </a:p>
                  <a:p>
                    <a:pPr>
                      <a:lnSpc>
                        <a:spcPct val="100000"/>
                      </a:lnSpc>
                      <a:spcBef>
                        <a:spcPts val="601"/>
                      </a:spcBef>
                      <a:buNone/>
                    </a:pPr>
                    <a:r>
                      <a:rPr lang="ru-RU" sz="1200" b="0" strike="noStrike" spc="-1">
                        <a:solidFill>
                          <a:srgbClr val="000000"/>
                        </a:solidFill>
                        <a:latin typeface="Arial"/>
                      </a:rPr>
                      <a:t>      Граница жилой застройки</a:t>
                    </a:r>
                    <a:endParaRPr lang="ru-RU" sz="1200" b="0" strike="noStrike" spc="-1">
                      <a:latin typeface="Arial"/>
                    </a:endParaRPr>
                  </a:p>
                  <a:p>
                    <a:pPr>
                      <a:lnSpc>
                        <a:spcPct val="100000"/>
                      </a:lnSpc>
                      <a:spcBef>
                        <a:spcPts val="601"/>
                      </a:spcBef>
                      <a:buNone/>
                    </a:pPr>
                    <a:r>
                      <a:rPr lang="ru-RU" sz="1200" b="0" strike="noStrike" spc="-1">
                        <a:solidFill>
                          <a:srgbClr val="000000"/>
                        </a:solidFill>
                        <a:latin typeface="Arial"/>
                      </a:rPr>
                      <a:t>      Пункт взрыва</a:t>
                    </a:r>
                    <a:endParaRPr lang="ru-RU" sz="1200" b="0" strike="noStrike" spc="-1">
                      <a:latin typeface="Arial"/>
                    </a:endParaRPr>
                  </a:p>
                </p:txBody>
              </p:sp>
              <p:grpSp>
                <p:nvGrpSpPr>
                  <p:cNvPr id="256" name="Группа 21"/>
                  <p:cNvGrpSpPr/>
                  <p:nvPr/>
                </p:nvGrpSpPr>
                <p:grpSpPr>
                  <a:xfrm>
                    <a:off x="507240" y="3478680"/>
                    <a:ext cx="122760" cy="111600"/>
                    <a:chOff x="507240" y="3478680"/>
                    <a:chExt cx="122760" cy="111600"/>
                  </a:xfrm>
                </p:grpSpPr>
                <p:sp>
                  <p:nvSpPr>
                    <p:cNvPr id="257" name="Прямая соединительная линия 22"/>
                    <p:cNvSpPr/>
                    <p:nvPr/>
                  </p:nvSpPr>
                  <p:spPr>
                    <a:xfrm flipV="1">
                      <a:off x="507240" y="3497040"/>
                      <a:ext cx="102600" cy="47520"/>
                    </a:xfrm>
                    <a:prstGeom prst="line">
                      <a:avLst/>
                    </a:prstGeom>
                    <a:ln w="57150">
                      <a:solidFill>
                        <a:srgbClr val="CA292B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</p:sp>
                <p:sp>
                  <p:nvSpPr>
                    <p:cNvPr id="258" name="Прямая соединительная линия 23"/>
                    <p:cNvSpPr/>
                    <p:nvPr/>
                  </p:nvSpPr>
                  <p:spPr>
                    <a:xfrm>
                      <a:off x="569880" y="3478680"/>
                      <a:ext cx="60120" cy="111600"/>
                    </a:xfrm>
                    <a:prstGeom prst="line">
                      <a:avLst/>
                    </a:prstGeom>
                    <a:ln w="57150">
                      <a:solidFill>
                        <a:srgbClr val="CA292B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/>
                  </p:style>
                </p:sp>
              </p:grpSp>
            </p:grpSp>
            <p:pic>
              <p:nvPicPr>
                <p:cNvPr id="259" name="Рисунок 18"/>
                <p:cNvPicPr/>
                <p:nvPr/>
              </p:nvPicPr>
              <p:blipFill>
                <a:blip r:embed="rId4"/>
                <a:stretch/>
              </p:blipFill>
              <p:spPr>
                <a:xfrm>
                  <a:off x="456480" y="2916360"/>
                  <a:ext cx="226800" cy="17568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260" name="Рисунок 19"/>
                <p:cNvPicPr/>
                <p:nvPr/>
              </p:nvPicPr>
              <p:blipFill>
                <a:blip r:embed="rId5"/>
                <a:stretch/>
              </p:blipFill>
              <p:spPr>
                <a:xfrm>
                  <a:off x="507240" y="3217320"/>
                  <a:ext cx="155520" cy="14292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  <p:pic>
            <p:nvPicPr>
              <p:cNvPr id="261" name="Рисунок 8"/>
              <p:cNvPicPr/>
              <p:nvPr/>
            </p:nvPicPr>
            <p:blipFill>
              <a:blip r:embed="rId6"/>
              <a:stretch/>
            </p:blipFill>
            <p:spPr>
              <a:xfrm>
                <a:off x="472680" y="3652560"/>
                <a:ext cx="254520" cy="235440"/>
              </a:xfrm>
              <a:prstGeom prst="rect">
                <a:avLst/>
              </a:prstGeom>
              <a:ln w="0">
                <a:noFill/>
              </a:ln>
            </p:spPr>
          </p:pic>
        </p:grpSp>
        <p:grpSp>
          <p:nvGrpSpPr>
            <p:cNvPr id="262" name="Группа 75"/>
            <p:cNvGrpSpPr/>
            <p:nvPr/>
          </p:nvGrpSpPr>
          <p:grpSpPr>
            <a:xfrm>
              <a:off x="3364200" y="2372040"/>
              <a:ext cx="4484880" cy="3810600"/>
              <a:chOff x="3364200" y="2372040"/>
              <a:chExt cx="4484880" cy="3810600"/>
            </a:xfrm>
          </p:grpSpPr>
          <p:grpSp>
            <p:nvGrpSpPr>
              <p:cNvPr id="263" name="Группа 45"/>
              <p:cNvGrpSpPr/>
              <p:nvPr/>
            </p:nvGrpSpPr>
            <p:grpSpPr>
              <a:xfrm>
                <a:off x="5315040" y="2372040"/>
                <a:ext cx="2534040" cy="3810600"/>
                <a:chOff x="5315040" y="2372040"/>
                <a:chExt cx="2534040" cy="3810600"/>
              </a:xfrm>
            </p:grpSpPr>
            <p:sp>
              <p:nvSpPr>
                <p:cNvPr id="264" name="TextBox 12"/>
                <p:cNvSpPr/>
                <p:nvPr/>
              </p:nvSpPr>
              <p:spPr>
                <a:xfrm>
                  <a:off x="6810120" y="2372040"/>
                  <a:ext cx="1038960" cy="33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t">
                  <a:spAutoFit/>
                </a:bodyPr>
                <a:lstStyle/>
                <a:p>
                  <a:pPr>
                    <a:lnSpc>
                      <a:spcPct val="100000"/>
                    </a:lnSpc>
                    <a:buNone/>
                  </a:pPr>
                  <a:r>
                    <a:rPr lang="ru-RU" sz="1600" b="1" strike="noStrike" spc="-1">
                      <a:solidFill>
                        <a:srgbClr val="FFFFFF"/>
                      </a:solidFill>
                      <a:latin typeface="Arial"/>
                    </a:rPr>
                    <a:t>Гранит 2</a:t>
                  </a:r>
                  <a:endParaRPr lang="ru-RU" sz="1600" b="0" strike="noStrike" spc="-1">
                    <a:latin typeface="Arial"/>
                  </a:endParaRPr>
                </a:p>
              </p:txBody>
            </p:sp>
            <p:sp>
              <p:nvSpPr>
                <p:cNvPr id="265" name="TextBox 13"/>
                <p:cNvSpPr/>
                <p:nvPr/>
              </p:nvSpPr>
              <p:spPr>
                <a:xfrm>
                  <a:off x="5315040" y="5818680"/>
                  <a:ext cx="1148760" cy="3639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t">
                  <a:spAutoFit/>
                </a:bodyPr>
                <a:lstStyle/>
                <a:p>
                  <a:pPr>
                    <a:lnSpc>
                      <a:spcPct val="100000"/>
                    </a:lnSpc>
                    <a:buNone/>
                  </a:pPr>
                  <a:r>
                    <a:rPr lang="ru-RU" sz="1800" b="1" strike="noStrike" spc="-1">
                      <a:solidFill>
                        <a:srgbClr val="FFFFFF"/>
                      </a:solidFill>
                      <a:latin typeface="Arial"/>
                    </a:rPr>
                    <a:t>Гранит 1</a:t>
                  </a:r>
                  <a:endParaRPr lang="ru-RU" sz="1800" b="0" strike="noStrike" spc="-1">
                    <a:latin typeface="Arial"/>
                  </a:endParaRPr>
                </a:p>
              </p:txBody>
            </p:sp>
          </p:grpSp>
          <p:grpSp>
            <p:nvGrpSpPr>
              <p:cNvPr id="266" name="Группа 74"/>
              <p:cNvGrpSpPr/>
              <p:nvPr/>
            </p:nvGrpSpPr>
            <p:grpSpPr>
              <a:xfrm>
                <a:off x="3364200" y="2544840"/>
                <a:ext cx="4247640" cy="3513960"/>
                <a:chOff x="3364200" y="2544840"/>
                <a:chExt cx="4247640" cy="3513960"/>
              </a:xfrm>
            </p:grpSpPr>
            <p:grpSp>
              <p:nvGrpSpPr>
                <p:cNvPr id="267" name="Группа 73"/>
                <p:cNvGrpSpPr/>
                <p:nvPr/>
              </p:nvGrpSpPr>
              <p:grpSpPr>
                <a:xfrm>
                  <a:off x="3364200" y="2544840"/>
                  <a:ext cx="4042440" cy="3345120"/>
                  <a:chOff x="3364200" y="2544840"/>
                  <a:chExt cx="4042440" cy="3345120"/>
                </a:xfrm>
              </p:grpSpPr>
              <p:grpSp>
                <p:nvGrpSpPr>
                  <p:cNvPr id="268" name="Группа 52"/>
                  <p:cNvGrpSpPr/>
                  <p:nvPr/>
                </p:nvGrpSpPr>
                <p:grpSpPr>
                  <a:xfrm>
                    <a:off x="4184280" y="2548080"/>
                    <a:ext cx="3222360" cy="3341880"/>
                    <a:chOff x="4184280" y="2548080"/>
                    <a:chExt cx="3222360" cy="3341880"/>
                  </a:xfrm>
                </p:grpSpPr>
                <p:grpSp>
                  <p:nvGrpSpPr>
                    <p:cNvPr id="269" name="Группа 44"/>
                    <p:cNvGrpSpPr/>
                    <p:nvPr/>
                  </p:nvGrpSpPr>
                  <p:grpSpPr>
                    <a:xfrm>
                      <a:off x="4284000" y="2548080"/>
                      <a:ext cx="3122640" cy="3341880"/>
                      <a:chOff x="4284000" y="2548080"/>
                      <a:chExt cx="3122640" cy="3341880"/>
                    </a:xfrm>
                  </p:grpSpPr>
                  <p:grpSp>
                    <p:nvGrpSpPr>
                      <p:cNvPr id="270" name="Группа 14"/>
                      <p:cNvGrpSpPr/>
                      <p:nvPr/>
                    </p:nvGrpSpPr>
                    <p:grpSpPr>
                      <a:xfrm>
                        <a:off x="4774320" y="2548080"/>
                        <a:ext cx="2623680" cy="3332520"/>
                        <a:chOff x="4774320" y="2548080"/>
                        <a:chExt cx="2623680" cy="3332520"/>
                      </a:xfrm>
                    </p:grpSpPr>
                    <p:grpSp>
                      <p:nvGrpSpPr>
                        <p:cNvPr id="271" name="Группа 24"/>
                        <p:cNvGrpSpPr/>
                        <p:nvPr/>
                      </p:nvGrpSpPr>
                      <p:grpSpPr>
                        <a:xfrm>
                          <a:off x="4774320" y="2846160"/>
                          <a:ext cx="2623680" cy="3034440"/>
                          <a:chOff x="4774320" y="2846160"/>
                          <a:chExt cx="2623680" cy="3034440"/>
                        </a:xfrm>
                      </p:grpSpPr>
                      <p:grpSp>
                        <p:nvGrpSpPr>
                          <p:cNvPr id="272" name="Группа 28"/>
                          <p:cNvGrpSpPr/>
                          <p:nvPr/>
                        </p:nvGrpSpPr>
                        <p:grpSpPr>
                          <a:xfrm>
                            <a:off x="4774320" y="2846160"/>
                            <a:ext cx="2623680" cy="3034440"/>
                            <a:chOff x="4774320" y="2846160"/>
                            <a:chExt cx="2623680" cy="3034440"/>
                          </a:xfrm>
                        </p:grpSpPr>
                        <p:sp>
                          <p:nvSpPr>
                            <p:cNvPr id="273" name="Прямая соединительная линия 31"/>
                            <p:cNvSpPr/>
                            <p:nvPr/>
                          </p:nvSpPr>
                          <p:spPr>
                            <a:xfrm>
                              <a:off x="4775040" y="2961360"/>
                              <a:ext cx="464760" cy="291924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FF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/>
                          </p:style>
                        </p:sp>
                        <p:sp>
                          <p:nvSpPr>
                            <p:cNvPr id="274" name="Прямая соединительная линия 32"/>
                            <p:cNvSpPr/>
                            <p:nvPr/>
                          </p:nvSpPr>
                          <p:spPr>
                            <a:xfrm flipV="1">
                              <a:off x="4774320" y="2846160"/>
                              <a:ext cx="2623680" cy="11880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rgbClr val="FFFFFF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/>
                          </p:style>
                        </p:sp>
                      </p:grpSp>
                      <p:sp>
                        <p:nvSpPr>
                          <p:cNvPr id="275" name="Прямая соединительная линия 29"/>
                          <p:cNvSpPr/>
                          <p:nvPr/>
                        </p:nvSpPr>
                        <p:spPr>
                          <a:xfrm flipV="1">
                            <a:off x="4867200" y="2873520"/>
                            <a:ext cx="2507760" cy="60516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FFFFFF"/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/>
                        </p:style>
                      </p:sp>
                    </p:grpSp>
                    <p:sp>
                      <p:nvSpPr>
                        <p:cNvPr id="276" name="TextBox 25"/>
                        <p:cNvSpPr/>
                        <p:nvPr/>
                      </p:nvSpPr>
                      <p:spPr>
                        <a:xfrm rot="21405600">
                          <a:off x="5523120" y="2571480"/>
                          <a:ext cx="856080" cy="363960"/>
                        </a:xfrm>
                        <a:prstGeom prst="rect">
                          <a:avLst/>
                        </a:prstGeom>
                        <a:noFill/>
                        <a:ln w="0">
                          <a:noFill/>
                        </a:ln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minor"/>
                      </p:style>
                      <p:txBody>
                        <a:bodyPr wrap="none" lIns="90000" tIns="45000" rIns="90000" bIns="45000" anchor="t">
                          <a:spAutoFit/>
                        </a:bodyPr>
                        <a:lstStyle/>
                        <a:p>
                          <a:pPr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ru-RU" sz="1800" b="1" strike="noStrike" spc="-1">
                              <a:solidFill>
                                <a:srgbClr val="FFFFFF"/>
                              </a:solidFill>
                              <a:latin typeface="Arial"/>
                            </a:rPr>
                            <a:t>1237м</a:t>
                          </a:r>
                          <a:endParaRPr lang="ru-RU" sz="1800" b="0" strike="noStrike" spc="-1">
                            <a:latin typeface="Arial"/>
                          </a:endParaRPr>
                        </a:p>
                      </p:txBody>
                    </p:sp>
                  </p:grpSp>
                  <p:sp>
                    <p:nvSpPr>
                      <p:cNvPr id="277" name="Прямая соединительная линия 38"/>
                      <p:cNvSpPr/>
                      <p:nvPr/>
                    </p:nvSpPr>
                    <p:spPr>
                      <a:xfrm>
                        <a:off x="4816800" y="3603600"/>
                        <a:ext cx="433440" cy="2277000"/>
                      </a:xfrm>
                      <a:prstGeom prst="line">
                        <a:avLst/>
                      </a:prstGeom>
                      <a:ln w="38100">
                        <a:solidFill>
                          <a:srgbClr val="FFFFFF"/>
                        </a:solidFill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/>
                    </p:style>
                  </p:sp>
                  <p:sp>
                    <p:nvSpPr>
                      <p:cNvPr id="278" name="Прямая соединительная линия 40"/>
                      <p:cNvSpPr/>
                      <p:nvPr/>
                    </p:nvSpPr>
                    <p:spPr>
                      <a:xfrm>
                        <a:off x="4284000" y="3637800"/>
                        <a:ext cx="967320" cy="2252160"/>
                      </a:xfrm>
                      <a:prstGeom prst="line">
                        <a:avLst/>
                      </a:prstGeom>
                      <a:ln w="38100">
                        <a:solidFill>
                          <a:srgbClr val="FFFFFF"/>
                        </a:solidFill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/>
                    </p:style>
                  </p:sp>
                  <p:sp>
                    <p:nvSpPr>
                      <p:cNvPr id="279" name="Прямая соединительная линия 42"/>
                      <p:cNvSpPr/>
                      <p:nvPr/>
                    </p:nvSpPr>
                    <p:spPr>
                      <a:xfrm flipV="1">
                        <a:off x="4353120" y="2865600"/>
                        <a:ext cx="3053520" cy="668880"/>
                      </a:xfrm>
                      <a:prstGeom prst="line">
                        <a:avLst/>
                      </a:prstGeom>
                      <a:ln w="38100">
                        <a:solidFill>
                          <a:srgbClr val="FFFFFF"/>
                        </a:solidFill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/>
                    </p:style>
                  </p:sp>
                </p:grpSp>
                <p:sp>
                  <p:nvSpPr>
                    <p:cNvPr id="280" name="TextBox 47"/>
                    <p:cNvSpPr/>
                    <p:nvPr/>
                  </p:nvSpPr>
                  <p:spPr>
                    <a:xfrm rot="20682000">
                      <a:off x="5666400" y="3101400"/>
                      <a:ext cx="1034640" cy="3639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wrap="none" lIns="90000" tIns="45000" rIns="90000" bIns="45000" anchor="t">
                      <a:sp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1" strike="noStrike" spc="-1">
                          <a:solidFill>
                            <a:srgbClr val="C00000"/>
                          </a:solidFill>
                          <a:latin typeface="Arial"/>
                        </a:rPr>
                        <a:t>1 </a:t>
                      </a: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1152м</a:t>
                      </a:r>
                      <a:endParaRPr lang="ru-RU" sz="1800" b="0" strike="noStrike" spc="-1">
                        <a:latin typeface="Arial"/>
                      </a:endParaRPr>
                    </a:p>
                  </p:txBody>
                </p:sp>
                <p:sp>
                  <p:nvSpPr>
                    <p:cNvPr id="281" name="TextBox 48"/>
                    <p:cNvSpPr/>
                    <p:nvPr/>
                  </p:nvSpPr>
                  <p:spPr>
                    <a:xfrm rot="20820600">
                      <a:off x="4320000" y="3101400"/>
                      <a:ext cx="856080" cy="3639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wrap="none" lIns="90000" tIns="45000" rIns="90000" bIns="45000" anchor="t">
                      <a:sp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1302м</a:t>
                      </a:r>
                      <a:endParaRPr lang="ru-RU" sz="1800" b="0" strike="noStrike" spc="-1">
                        <a:latin typeface="Arial"/>
                      </a:endParaRPr>
                    </a:p>
                  </p:txBody>
                </p:sp>
                <p:sp>
                  <p:nvSpPr>
                    <p:cNvPr id="282" name="TextBox 49"/>
                    <p:cNvSpPr/>
                    <p:nvPr/>
                  </p:nvSpPr>
                  <p:spPr>
                    <a:xfrm rot="4765200">
                      <a:off x="4711320" y="4371480"/>
                      <a:ext cx="919800" cy="3639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wrap="none" lIns="90000" tIns="45000" rIns="90000" bIns="45000" anchor="t">
                      <a:sp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1" strike="noStrike" spc="-1">
                          <a:solidFill>
                            <a:srgbClr val="C00000"/>
                          </a:solidFill>
                          <a:latin typeface="Arial"/>
                        </a:rPr>
                        <a:t>2 </a:t>
                      </a: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984м</a:t>
                      </a:r>
                      <a:endParaRPr lang="ru-RU" sz="1800" b="0" strike="noStrike" spc="-1">
                        <a:latin typeface="Arial"/>
                      </a:endParaRPr>
                    </a:p>
                  </p:txBody>
                </p:sp>
                <p:sp>
                  <p:nvSpPr>
                    <p:cNvPr id="283" name="TextBox 50"/>
                    <p:cNvSpPr/>
                    <p:nvPr/>
                  </p:nvSpPr>
                  <p:spPr>
                    <a:xfrm rot="4203600">
                      <a:off x="4114800" y="4194720"/>
                      <a:ext cx="729360" cy="3639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wrap="none" lIns="90000" tIns="45000" rIns="90000" bIns="45000" anchor="t">
                      <a:sp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834м</a:t>
                      </a:r>
                      <a:endParaRPr lang="ru-RU" sz="1800" b="0" strike="noStrike" spc="-1">
                        <a:latin typeface="Arial"/>
                      </a:endParaRPr>
                    </a:p>
                  </p:txBody>
                </p:sp>
                <p:sp>
                  <p:nvSpPr>
                    <p:cNvPr id="284" name="TextBox 51"/>
                    <p:cNvSpPr/>
                    <p:nvPr/>
                  </p:nvSpPr>
                  <p:spPr>
                    <a:xfrm rot="4603800">
                      <a:off x="4401000" y="4171320"/>
                      <a:ext cx="919800" cy="3639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 wrap="none" lIns="90000" tIns="45000" rIns="90000" bIns="45000" anchor="t">
                      <a:sp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800" b="1" strike="noStrike" spc="-1">
                          <a:solidFill>
                            <a:srgbClr val="C00000"/>
                          </a:solidFill>
                          <a:latin typeface="Arial"/>
                        </a:rPr>
                        <a:t>1 </a:t>
                      </a: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804м</a:t>
                      </a:r>
                      <a:endParaRPr lang="ru-RU" sz="1800" b="0" strike="noStrike" spc="-1">
                        <a:latin typeface="Arial"/>
                      </a:endParaRPr>
                    </a:p>
                  </p:txBody>
                </p:sp>
              </p:grpSp>
              <p:sp>
                <p:nvSpPr>
                  <p:cNvPr id="285" name="TextBox 66"/>
                  <p:cNvSpPr/>
                  <p:nvPr/>
                </p:nvSpPr>
                <p:spPr>
                  <a:xfrm>
                    <a:off x="4470840" y="3542400"/>
                    <a:ext cx="917280" cy="302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  <a:buNone/>
                    </a:pPr>
                    <a:r>
                      <a:rPr lang="ru-RU" sz="1400" b="1" strike="noStrike" spc="-1">
                        <a:solidFill>
                          <a:srgbClr val="C00000"/>
                        </a:solidFill>
                        <a:latin typeface="Arial"/>
                      </a:rPr>
                      <a:t>Взрыв 1</a:t>
                    </a:r>
                    <a:endParaRPr lang="ru-RU" sz="1400" b="0" strike="noStrike" spc="-1">
                      <a:latin typeface="Arial"/>
                    </a:endParaRPr>
                  </a:p>
                </p:txBody>
              </p:sp>
              <p:sp>
                <p:nvSpPr>
                  <p:cNvPr id="286" name="TextBox 67"/>
                  <p:cNvSpPr/>
                  <p:nvPr/>
                </p:nvSpPr>
                <p:spPr>
                  <a:xfrm>
                    <a:off x="4232160" y="2544840"/>
                    <a:ext cx="917280" cy="302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  <a:buNone/>
                    </a:pPr>
                    <a:r>
                      <a:rPr lang="ru-RU" sz="1400" b="1" strike="noStrike" spc="-1">
                        <a:solidFill>
                          <a:srgbClr val="C00000"/>
                        </a:solidFill>
                        <a:latin typeface="Arial"/>
                      </a:rPr>
                      <a:t>Взрыв 2</a:t>
                    </a:r>
                    <a:endParaRPr lang="ru-RU" sz="1400" b="0" strike="noStrike" spc="-1">
                      <a:latin typeface="Arial"/>
                    </a:endParaRPr>
                  </a:p>
                </p:txBody>
              </p:sp>
              <p:sp>
                <p:nvSpPr>
                  <p:cNvPr id="287" name="TextBox 68"/>
                  <p:cNvSpPr/>
                  <p:nvPr/>
                </p:nvSpPr>
                <p:spPr>
                  <a:xfrm>
                    <a:off x="3364200" y="3436200"/>
                    <a:ext cx="917280" cy="302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none" lIns="90000" tIns="45000" rIns="90000" bIns="45000" anchor="t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  <a:buNone/>
                    </a:pPr>
                    <a:r>
                      <a:rPr lang="ru-RU" sz="1400" b="1" strike="noStrike" spc="-1">
                        <a:solidFill>
                          <a:srgbClr val="C00000"/>
                        </a:solidFill>
                        <a:latin typeface="Arial"/>
                      </a:rPr>
                      <a:t>Взрыв 3</a:t>
                    </a:r>
                    <a:endParaRPr lang="ru-RU" sz="1400" b="0" strike="noStrike" spc="-1">
                      <a:latin typeface="Arial"/>
                    </a:endParaRPr>
                  </a:p>
                </p:txBody>
              </p:sp>
            </p:grpSp>
            <p:grpSp>
              <p:nvGrpSpPr>
                <p:cNvPr id="288" name="Группа 72"/>
                <p:cNvGrpSpPr/>
                <p:nvPr/>
              </p:nvGrpSpPr>
              <p:grpSpPr>
                <a:xfrm>
                  <a:off x="4188960" y="2740320"/>
                  <a:ext cx="3422880" cy="3318480"/>
                  <a:chOff x="4188960" y="2740320"/>
                  <a:chExt cx="3422880" cy="3318480"/>
                </a:xfrm>
              </p:grpSpPr>
              <p:grpSp>
                <p:nvGrpSpPr>
                  <p:cNvPr id="289" name="Группа 64"/>
                  <p:cNvGrpSpPr/>
                  <p:nvPr/>
                </p:nvGrpSpPr>
                <p:grpSpPr>
                  <a:xfrm>
                    <a:off x="4188960" y="2829960"/>
                    <a:ext cx="759960" cy="859320"/>
                    <a:chOff x="4188960" y="2829960"/>
                    <a:chExt cx="759960" cy="859320"/>
                  </a:xfrm>
                </p:grpSpPr>
                <p:pic>
                  <p:nvPicPr>
                    <p:cNvPr id="290" name="Рисунок 61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718520" y="3415320"/>
                      <a:ext cx="230400" cy="212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pic>
                  <p:nvPicPr>
                    <p:cNvPr id="291" name="Рисунок 62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188960" y="3476520"/>
                      <a:ext cx="230400" cy="212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pic>
                  <p:nvPicPr>
                    <p:cNvPr id="292" name="Рисунок 63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14480" y="2829960"/>
                      <a:ext cx="230400" cy="212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</p:grpSp>
              <p:pic>
                <p:nvPicPr>
                  <p:cNvPr id="293" name="Рисунок 69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7339680" y="2740320"/>
                    <a:ext cx="272160" cy="211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  <p:pic>
                <p:nvPicPr>
                  <p:cNvPr id="294" name="Рисунок 71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5118840" y="5847480"/>
                    <a:ext cx="272160" cy="211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grpSp>
          </p:grpSp>
        </p:grpSp>
      </p:grpSp>
      <p:sp>
        <p:nvSpPr>
          <p:cNvPr id="295" name="Текст 2"/>
          <p:cNvSpPr/>
          <p:nvPr/>
        </p:nvSpPr>
        <p:spPr>
          <a:xfrm>
            <a:off x="211680" y="6364080"/>
            <a:ext cx="7764120" cy="52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1" strike="noStrike" spc="-1">
                <a:solidFill>
                  <a:srgbClr val="1D63A8"/>
                </a:solidFill>
                <a:latin typeface="Arial"/>
              </a:rPr>
              <a:t>Схема расположения месторождения «Микашевичи»  и пункты взрыва, произведенного 22.10.2021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96" name="TextBox 79"/>
          <p:cNvSpPr/>
          <p:nvPr/>
        </p:nvSpPr>
        <p:spPr>
          <a:xfrm>
            <a:off x="211680" y="1151640"/>
            <a:ext cx="7764120" cy="942120"/>
          </a:xfrm>
          <a:prstGeom prst="rect">
            <a:avLst/>
          </a:prstGeom>
          <a:solidFill>
            <a:srgbClr val="BBD7F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1D63A8"/>
                </a:solidFill>
                <a:latin typeface="Arial"/>
              </a:rPr>
              <a:t>Данные по взрывам 22.10.2021: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Интервал замедления  42 и 67 миллисекунд.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</a:rPr>
              <a:t>Взрыв 1.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Масса заряда 57904 кг в тротиловом эквиваленте. Скважин 124. 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</a:rPr>
              <a:t>Взрыв 2.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Масса заряда 79436 кг в тротиловом эквиваленте. Скважин 140.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</a:rPr>
              <a:t>Взрыв 3. </a:t>
            </a: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Масса заряда 41720 кг в тротиловом эквиваленте. Скважин 93.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sldNum" idx="21"/>
          </p:nvPr>
        </p:nvSpPr>
        <p:spPr>
          <a:xfrm>
            <a:off x="9448920" y="64663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1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B7D7DFD-F211-4C06-A0AC-3D815D30F28A}" type="slidenum">
              <a:rPr lang="en-US" sz="1200" b="1" strike="noStrike" spc="-1">
                <a:solidFill>
                  <a:srgbClr val="000000"/>
                </a:solidFill>
                <a:latin typeface="Calibri"/>
              </a:rPr>
              <a:t>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17" name="Прямоугольник 29"/>
          <p:cNvSpPr/>
          <p:nvPr/>
        </p:nvSpPr>
        <p:spPr>
          <a:xfrm>
            <a:off x="317160" y="5308560"/>
            <a:ext cx="11557440" cy="1229652"/>
          </a:xfrm>
          <a:prstGeom prst="rect">
            <a:avLst/>
          </a:prstGeom>
          <a:solidFill>
            <a:srgbClr val="BBD7F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Спектральный состав всех составляющих волновых форм однозначно указывает на относительно низкочастотный характер сейсмического эффекта. 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Спектры записей волновых форм взрывов, произведенных в различные дни и имеющие отличительные параметры, оказались близки по частотным характеристикам.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4" name="PlaceHolder 1"/>
          <p:cNvSpPr txBox="1">
            <a:spLocks/>
          </p:cNvSpPr>
          <p:nvPr/>
        </p:nvSpPr>
        <p:spPr>
          <a:xfrm>
            <a:off x="0" y="4628160"/>
            <a:ext cx="12191760" cy="636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500" b="1" spc="-1" smtClean="0">
                <a:solidFill>
                  <a:srgbClr val="1D63A8"/>
                </a:solidFill>
                <a:latin typeface="Arial"/>
              </a:rPr>
              <a:t>Амплитудные спектры взрыва №1-3 22.10.2021 (от вступления первого до завершения третьего) </a:t>
            </a:r>
            <a:r>
              <a:rPr lang="ru-RU" sz="1500" smtClean="0"/>
              <a:t/>
            </a:r>
            <a:br>
              <a:rPr lang="ru-RU" sz="1500" smtClean="0"/>
            </a:br>
            <a:r>
              <a:rPr lang="ru-RU" sz="1500" b="1" spc="-1" smtClean="0">
                <a:solidFill>
                  <a:srgbClr val="1D63A8"/>
                </a:solidFill>
                <a:latin typeface="Arial"/>
              </a:rPr>
              <a:t>по компонентам записи и спектральная плотность мощности</a:t>
            </a:r>
            <a:endParaRPr lang="ru-RU" sz="1500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 txBox="1">
            <a:spLocks/>
          </p:cNvSpPr>
          <p:nvPr/>
        </p:nvSpPr>
        <p:spPr>
          <a:xfrm rot="16200000">
            <a:off x="-665280" y="1158480"/>
            <a:ext cx="2105280" cy="344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ru-RU" sz="1500" b="1" spc="-1" smtClean="0">
                <a:solidFill>
                  <a:srgbClr val="003300"/>
                </a:solidFill>
                <a:latin typeface="Arial"/>
              </a:rPr>
              <a:t>Гранит 1</a:t>
            </a:r>
            <a:endParaRPr lang="en-US" sz="1500" spc="-1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639000" y="132120"/>
            <a:ext cx="11329560" cy="2323080"/>
            <a:chOff x="639000" y="132120"/>
            <a:chExt cx="11329560" cy="2323080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639000" y="233640"/>
              <a:ext cx="8324280" cy="2115720"/>
              <a:chOff x="639000" y="233640"/>
              <a:chExt cx="8324280" cy="2115720"/>
            </a:xfrm>
          </p:grpSpPr>
          <p:grpSp>
            <p:nvGrpSpPr>
              <p:cNvPr id="29" name="Группа 28"/>
              <p:cNvGrpSpPr/>
              <p:nvPr/>
            </p:nvGrpSpPr>
            <p:grpSpPr>
              <a:xfrm>
                <a:off x="639000" y="233640"/>
                <a:ext cx="2677680" cy="2115720"/>
                <a:chOff x="639000" y="233640"/>
                <a:chExt cx="2677680" cy="2115720"/>
              </a:xfrm>
            </p:grpSpPr>
            <p:pic>
              <p:nvPicPr>
                <p:cNvPr id="36" name="Рисунок 38"/>
                <p:cNvPicPr/>
                <p:nvPr/>
              </p:nvPicPr>
              <p:blipFill>
                <a:blip r:embed="rId3"/>
                <a:srcRect l="3590" t="5570" r="6776"/>
                <a:stretch/>
              </p:blipFill>
              <p:spPr>
                <a:xfrm>
                  <a:off x="639000" y="233640"/>
                  <a:ext cx="2677680" cy="211572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37" name="TextBox 32"/>
                <p:cNvSpPr/>
                <p:nvPr/>
              </p:nvSpPr>
              <p:spPr>
                <a:xfrm>
                  <a:off x="2914200" y="283680"/>
                  <a:ext cx="304560" cy="33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t">
                  <a:spAutoFit/>
                </a:bodyPr>
                <a:lstStyle/>
                <a:p>
                  <a:pPr>
                    <a:lnSpc>
                      <a:spcPct val="100000"/>
                    </a:lnSpc>
                    <a:buNone/>
                  </a:pPr>
                  <a:r>
                    <a:rPr lang="en-US" sz="1600" b="1" strike="noStrike" spc="-1">
                      <a:solidFill>
                        <a:srgbClr val="003300"/>
                      </a:solidFill>
                      <a:latin typeface="Arial"/>
                    </a:rPr>
                    <a:t>Z</a:t>
                  </a:r>
                  <a:endParaRPr lang="ru-RU" sz="1600" b="0" strike="noStrike" spc="-1">
                    <a:latin typeface="Arial"/>
                  </a:endParaRPr>
                </a:p>
              </p:txBody>
            </p:sp>
          </p:grpSp>
          <p:grpSp>
            <p:nvGrpSpPr>
              <p:cNvPr id="30" name="Группа 29"/>
              <p:cNvGrpSpPr/>
              <p:nvPr/>
            </p:nvGrpSpPr>
            <p:grpSpPr>
              <a:xfrm>
                <a:off x="3467520" y="236160"/>
                <a:ext cx="2662920" cy="2112840"/>
                <a:chOff x="3467520" y="236160"/>
                <a:chExt cx="2662920" cy="2112840"/>
              </a:xfrm>
            </p:grpSpPr>
            <p:pic>
              <p:nvPicPr>
                <p:cNvPr id="34" name="Рисунок 40"/>
                <p:cNvPicPr/>
                <p:nvPr/>
              </p:nvPicPr>
              <p:blipFill>
                <a:blip r:embed="rId4"/>
                <a:srcRect l="3995" t="5525" r="6709"/>
                <a:stretch/>
              </p:blipFill>
              <p:spPr>
                <a:xfrm>
                  <a:off x="3467520" y="236160"/>
                  <a:ext cx="2662920" cy="211284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35" name="TextBox 33"/>
                <p:cNvSpPr/>
                <p:nvPr/>
              </p:nvSpPr>
              <p:spPr>
                <a:xfrm>
                  <a:off x="5707440" y="275400"/>
                  <a:ext cx="327240" cy="33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t">
                  <a:spAutoFit/>
                </a:bodyPr>
                <a:lstStyle/>
                <a:p>
                  <a:pPr>
                    <a:lnSpc>
                      <a:spcPct val="100000"/>
                    </a:lnSpc>
                    <a:buNone/>
                  </a:pPr>
                  <a:r>
                    <a:rPr lang="en-US" sz="1600" b="1" strike="noStrike" spc="-1">
                      <a:solidFill>
                        <a:srgbClr val="003300"/>
                      </a:solidFill>
                      <a:latin typeface="Arial"/>
                    </a:rPr>
                    <a:t>N</a:t>
                  </a:r>
                  <a:endParaRPr lang="ru-RU" sz="1600" b="0" strike="noStrike" spc="-1">
                    <a:latin typeface="Arial"/>
                  </a:endParaRPr>
                </a:p>
              </p:txBody>
            </p:sp>
          </p:grpSp>
          <p:grpSp>
            <p:nvGrpSpPr>
              <p:cNvPr id="31" name="Группа 30"/>
              <p:cNvGrpSpPr/>
              <p:nvPr/>
            </p:nvGrpSpPr>
            <p:grpSpPr>
              <a:xfrm>
                <a:off x="6281640" y="233640"/>
                <a:ext cx="2681640" cy="2115720"/>
                <a:chOff x="6281640" y="233640"/>
                <a:chExt cx="2681640" cy="2115720"/>
              </a:xfrm>
            </p:grpSpPr>
            <p:pic>
              <p:nvPicPr>
                <p:cNvPr id="32" name="Рисунок 39"/>
                <p:cNvPicPr/>
                <p:nvPr/>
              </p:nvPicPr>
              <p:blipFill>
                <a:blip r:embed="rId5"/>
                <a:srcRect l="3563" t="5210" r="6324"/>
                <a:stretch/>
              </p:blipFill>
              <p:spPr>
                <a:xfrm>
                  <a:off x="6281640" y="233640"/>
                  <a:ext cx="2681640" cy="211572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33" name="TextBox 34"/>
                <p:cNvSpPr/>
                <p:nvPr/>
              </p:nvSpPr>
              <p:spPr>
                <a:xfrm>
                  <a:off x="8547120" y="294840"/>
                  <a:ext cx="316800" cy="33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t">
                  <a:spAutoFit/>
                </a:bodyPr>
                <a:lstStyle/>
                <a:p>
                  <a:pPr>
                    <a:lnSpc>
                      <a:spcPct val="100000"/>
                    </a:lnSpc>
                    <a:buNone/>
                  </a:pPr>
                  <a:r>
                    <a:rPr lang="en-US" sz="1600" b="1" strike="noStrike" spc="-1">
                      <a:solidFill>
                        <a:srgbClr val="003300"/>
                      </a:solidFill>
                      <a:latin typeface="Arial"/>
                    </a:rPr>
                    <a:t>E</a:t>
                  </a:r>
                  <a:endParaRPr lang="ru-RU" sz="1600" b="0" strike="noStrike" spc="-1">
                    <a:latin typeface="Arial"/>
                  </a:endParaRPr>
                </a:p>
              </p:txBody>
            </p:sp>
          </p:grpSp>
        </p:grpSp>
        <p:pic>
          <p:nvPicPr>
            <p:cNvPr id="28" name="Рисунок 41"/>
            <p:cNvPicPr/>
            <p:nvPr/>
          </p:nvPicPr>
          <p:blipFill>
            <a:blip r:embed="rId6"/>
            <a:stretch/>
          </p:blipFill>
          <p:spPr>
            <a:xfrm>
              <a:off x="9101520" y="132120"/>
              <a:ext cx="2867040" cy="23230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8" name="Группа 9"/>
          <p:cNvGrpSpPr/>
          <p:nvPr/>
        </p:nvGrpSpPr>
        <p:grpSpPr>
          <a:xfrm>
            <a:off x="242280" y="2383560"/>
            <a:ext cx="11720160" cy="2200320"/>
            <a:chOff x="242280" y="2383560"/>
            <a:chExt cx="11720160" cy="2200320"/>
          </a:xfrm>
        </p:grpSpPr>
        <p:sp>
          <p:nvSpPr>
            <p:cNvPr id="39" name="Объект 2"/>
            <p:cNvSpPr/>
            <p:nvPr/>
          </p:nvSpPr>
          <p:spPr>
            <a:xfrm rot="16200000">
              <a:off x="-622080" y="3292560"/>
              <a:ext cx="2081520" cy="352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marL="228600" indent="-228600" algn="ctr">
                <a:lnSpc>
                  <a:spcPct val="90000"/>
                </a:lnSpc>
                <a:spcBef>
                  <a:spcPts val="1001"/>
                </a:spcBef>
                <a:buNone/>
                <a:tabLst>
                  <a:tab pos="0" algn="l"/>
                </a:tabLst>
              </a:pPr>
              <a:r>
                <a:rPr lang="ru-RU" sz="1500" b="1" strike="noStrike" spc="-1">
                  <a:solidFill>
                    <a:srgbClr val="003300"/>
                  </a:solidFill>
                  <a:latin typeface="Arial"/>
                </a:rPr>
                <a:t>Гранит 2</a:t>
              </a:r>
              <a:endParaRPr lang="ru-RU" sz="1500" b="0" strike="noStrike" spc="-1">
                <a:latin typeface="Arial"/>
              </a:endParaRPr>
            </a:p>
          </p:txBody>
        </p:sp>
        <p:grpSp>
          <p:nvGrpSpPr>
            <p:cNvPr id="40" name="Группа 8"/>
            <p:cNvGrpSpPr/>
            <p:nvPr/>
          </p:nvGrpSpPr>
          <p:grpSpPr>
            <a:xfrm>
              <a:off x="621360" y="2468160"/>
              <a:ext cx="2695320" cy="2115720"/>
              <a:chOff x="621360" y="2468160"/>
              <a:chExt cx="2695320" cy="2115720"/>
            </a:xfrm>
          </p:grpSpPr>
          <p:pic>
            <p:nvPicPr>
              <p:cNvPr id="48" name="Рисунок 37"/>
              <p:cNvPicPr/>
              <p:nvPr/>
            </p:nvPicPr>
            <p:blipFill>
              <a:blip r:embed="rId7"/>
              <a:srcRect l="2841" t="5768" r="7147"/>
              <a:stretch/>
            </p:blipFill>
            <p:spPr>
              <a:xfrm>
                <a:off x="621360" y="2468160"/>
                <a:ext cx="2695320" cy="21157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49" name="TextBox 29"/>
              <p:cNvSpPr/>
              <p:nvPr/>
            </p:nvSpPr>
            <p:spPr>
              <a:xfrm>
                <a:off x="2940120" y="2529720"/>
                <a:ext cx="304560" cy="33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en-US" sz="1600" b="1" strike="noStrike" spc="-1">
                    <a:solidFill>
                      <a:srgbClr val="003300"/>
                    </a:solidFill>
                    <a:latin typeface="Arial"/>
                  </a:rPr>
                  <a:t>Z</a:t>
                </a:r>
                <a:endParaRPr lang="ru-RU" sz="1600" b="0" strike="noStrike" spc="-1">
                  <a:latin typeface="Arial"/>
                </a:endParaRPr>
              </a:p>
            </p:txBody>
          </p:sp>
        </p:grpSp>
        <p:grpSp>
          <p:nvGrpSpPr>
            <p:cNvPr id="41" name="Группа 7"/>
            <p:cNvGrpSpPr/>
            <p:nvPr/>
          </p:nvGrpSpPr>
          <p:grpSpPr>
            <a:xfrm>
              <a:off x="3486960" y="2468160"/>
              <a:ext cx="2698560" cy="2115720"/>
              <a:chOff x="3486960" y="2468160"/>
              <a:chExt cx="2698560" cy="2115720"/>
            </a:xfrm>
          </p:grpSpPr>
          <p:pic>
            <p:nvPicPr>
              <p:cNvPr id="46" name="Рисунок 36"/>
              <p:cNvPicPr/>
              <p:nvPr/>
            </p:nvPicPr>
            <p:blipFill>
              <a:blip r:embed="rId8"/>
              <a:srcRect l="3057" t="5669" r="6709"/>
              <a:stretch/>
            </p:blipFill>
            <p:spPr>
              <a:xfrm>
                <a:off x="3486960" y="2468160"/>
                <a:ext cx="2698560" cy="21157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47" name="TextBox 30"/>
              <p:cNvSpPr/>
              <p:nvPr/>
            </p:nvSpPr>
            <p:spPr>
              <a:xfrm>
                <a:off x="5774040" y="2514600"/>
                <a:ext cx="327240" cy="33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en-US" sz="1600" b="1" strike="noStrike" spc="-1">
                    <a:solidFill>
                      <a:srgbClr val="003300"/>
                    </a:solidFill>
                    <a:latin typeface="Arial"/>
                  </a:rPr>
                  <a:t>N</a:t>
                </a:r>
                <a:endParaRPr lang="ru-RU" sz="1600" b="0" strike="noStrike" spc="-1">
                  <a:latin typeface="Arial"/>
                </a:endParaRPr>
              </a:p>
            </p:txBody>
          </p:sp>
        </p:grpSp>
        <p:grpSp>
          <p:nvGrpSpPr>
            <p:cNvPr id="42" name="Группа 6"/>
            <p:cNvGrpSpPr/>
            <p:nvPr/>
          </p:nvGrpSpPr>
          <p:grpSpPr>
            <a:xfrm>
              <a:off x="6355800" y="2468160"/>
              <a:ext cx="2662920" cy="2115720"/>
              <a:chOff x="6355800" y="2468160"/>
              <a:chExt cx="2662920" cy="2115720"/>
            </a:xfrm>
          </p:grpSpPr>
          <p:pic>
            <p:nvPicPr>
              <p:cNvPr id="44" name="Рисунок 35"/>
              <p:cNvPicPr/>
              <p:nvPr/>
            </p:nvPicPr>
            <p:blipFill>
              <a:blip r:embed="rId9"/>
              <a:srcRect l="3280" t="4661" r="6709"/>
              <a:stretch/>
            </p:blipFill>
            <p:spPr>
              <a:xfrm>
                <a:off x="6355800" y="2468160"/>
                <a:ext cx="2662920" cy="21157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45" name="TextBox 31"/>
              <p:cNvSpPr/>
              <p:nvPr/>
            </p:nvSpPr>
            <p:spPr>
              <a:xfrm>
                <a:off x="8627400" y="2524320"/>
                <a:ext cx="316800" cy="33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en-US" sz="1600" b="1" strike="noStrike" spc="-1">
                    <a:solidFill>
                      <a:srgbClr val="003300"/>
                    </a:solidFill>
                    <a:latin typeface="Arial"/>
                  </a:rPr>
                  <a:t>E</a:t>
                </a:r>
                <a:endParaRPr lang="ru-RU" sz="1600" b="0" strike="noStrike" spc="-1">
                  <a:latin typeface="Arial"/>
                </a:endParaRPr>
              </a:p>
            </p:txBody>
          </p:sp>
        </p:grpSp>
        <p:pic>
          <p:nvPicPr>
            <p:cNvPr id="43" name="Рисунок 42"/>
            <p:cNvPicPr/>
            <p:nvPr/>
          </p:nvPicPr>
          <p:blipFill>
            <a:blip r:embed="rId10"/>
            <a:srcRect l="1499" r="4108" b="1683"/>
            <a:stretch/>
          </p:blipFill>
          <p:spPr>
            <a:xfrm>
              <a:off x="9189000" y="2383560"/>
              <a:ext cx="2773440" cy="219996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6168600" y="6292080"/>
            <a:ext cx="5638320" cy="322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</a:pPr>
            <a:r>
              <a:rPr lang="ru-RU" sz="1600" b="1" strike="noStrike" spc="-1">
                <a:solidFill>
                  <a:srgbClr val="1D63A8"/>
                </a:solidFill>
                <a:latin typeface="Arial"/>
              </a:rPr>
              <a:t>Запись взрывов </a:t>
            </a:r>
            <a:r>
              <a:rPr lang="en-US" sz="1600" b="1" strike="noStrike" spc="-1">
                <a:solidFill>
                  <a:srgbClr val="1D63A8"/>
                </a:solidFill>
                <a:latin typeface="Arial"/>
              </a:rPr>
              <a:t>22.10 </a:t>
            </a:r>
            <a:r>
              <a:rPr lang="ru-RU" sz="1600" b="1" strike="noStrike" spc="-1">
                <a:solidFill>
                  <a:srgbClr val="1D63A8"/>
                </a:solidFill>
                <a:latin typeface="Arial"/>
              </a:rPr>
              <a:t>на станции Гранит 1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sldNum" idx="22"/>
          </p:nvPr>
        </p:nvSpPr>
        <p:spPr>
          <a:xfrm>
            <a:off x="10596600" y="6453360"/>
            <a:ext cx="1595880" cy="404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1" strike="noStrike" spc="-1">
                <a:solidFill>
                  <a:srgbClr val="003300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8532CBC-6207-4C4E-9A11-23FBBB2B5E66}" type="slidenum">
              <a:rPr lang="en-US" sz="1200" b="1" strike="noStrike" spc="-1">
                <a:solidFill>
                  <a:srgbClr val="003300"/>
                </a:solidFill>
                <a:latin typeface="Calibri"/>
              </a:rPr>
              <a:t>6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21" name="Прямоугольник 17"/>
          <p:cNvSpPr/>
          <p:nvPr/>
        </p:nvSpPr>
        <p:spPr>
          <a:xfrm>
            <a:off x="1136520" y="2171880"/>
            <a:ext cx="3365280" cy="16488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Прямоугольник 18"/>
          <p:cNvSpPr/>
          <p:nvPr/>
        </p:nvSpPr>
        <p:spPr>
          <a:xfrm>
            <a:off x="761760" y="4368960"/>
            <a:ext cx="3365280" cy="16488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23" name="Группа 8"/>
          <p:cNvGrpSpPr/>
          <p:nvPr/>
        </p:nvGrpSpPr>
        <p:grpSpPr>
          <a:xfrm>
            <a:off x="0" y="13320"/>
            <a:ext cx="5905080" cy="6844320"/>
            <a:chOff x="0" y="13320"/>
            <a:chExt cx="5905080" cy="6844320"/>
          </a:xfrm>
        </p:grpSpPr>
        <p:pic>
          <p:nvPicPr>
            <p:cNvPr id="324" name="Рисунок 14"/>
            <p:cNvPicPr/>
            <p:nvPr/>
          </p:nvPicPr>
          <p:blipFill>
            <a:blip r:embed="rId3"/>
            <a:srcRect l="25690" t="718" r="33888"/>
            <a:stretch/>
          </p:blipFill>
          <p:spPr>
            <a:xfrm>
              <a:off x="0" y="13320"/>
              <a:ext cx="5905080" cy="6844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5" name="Прямоугольник 5"/>
            <p:cNvSpPr/>
            <p:nvPr/>
          </p:nvSpPr>
          <p:spPr>
            <a:xfrm>
              <a:off x="1263600" y="21240"/>
              <a:ext cx="3365280" cy="16488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90000" rIns="90000" bIns="90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"/>
                </a:rPr>
                <a:t>Канал </a:t>
              </a:r>
              <a:r>
                <a:rPr lang="en-US" sz="1800" b="0" strike="noStrike" spc="-1">
                  <a:solidFill>
                    <a:srgbClr val="000000"/>
                  </a:solidFill>
                  <a:latin typeface="Calibri"/>
                </a:rPr>
                <a:t>E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26" name="Прямоугольник 19"/>
            <p:cNvSpPr/>
            <p:nvPr/>
          </p:nvSpPr>
          <p:spPr>
            <a:xfrm>
              <a:off x="1263600" y="2282040"/>
              <a:ext cx="3365280" cy="16488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90000" rIns="90000" bIns="90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"/>
                </a:rPr>
                <a:t>Канал </a:t>
              </a:r>
              <a:r>
                <a:rPr lang="en-US" sz="1800" b="0" strike="noStrike" spc="-1">
                  <a:solidFill>
                    <a:srgbClr val="000000"/>
                  </a:solidFill>
                  <a:latin typeface="Calibri"/>
                </a:rPr>
                <a:t>N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27" name="Прямоугольник 20"/>
            <p:cNvSpPr/>
            <p:nvPr/>
          </p:nvSpPr>
          <p:spPr>
            <a:xfrm>
              <a:off x="1136520" y="4569840"/>
              <a:ext cx="3365280" cy="16488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90000" rIns="90000" bIns="90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"/>
                </a:rPr>
                <a:t>Канал </a:t>
              </a:r>
              <a:r>
                <a:rPr lang="en-US" sz="1800" b="0" strike="noStrike" spc="-1">
                  <a:solidFill>
                    <a:srgbClr val="000000"/>
                  </a:solidFill>
                  <a:latin typeface="Calibri"/>
                </a:rPr>
                <a:t>Z</a:t>
              </a:r>
              <a:endParaRPr lang="ru-RU" sz="1800" b="0" strike="noStrike" spc="-1">
                <a:latin typeface="Arial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168600" y="240218"/>
            <a:ext cx="5746592" cy="4412062"/>
          </a:xfrm>
          <a:prstGeom prst="rect">
            <a:avLst/>
          </a:prstGeom>
          <a:solidFill>
            <a:srgbClr val="BBD7F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pc="-1" dirty="0">
                <a:solidFill>
                  <a:srgbClr val="000000"/>
                </a:solidFill>
                <a:latin typeface="Arial"/>
              </a:rPr>
              <a:t>Таким образом, на основе имеющихся данных можно сделать выводы:</a:t>
            </a:r>
            <a:endParaRPr lang="en-US" spc="-1" dirty="0">
              <a:solidFill>
                <a:srgbClr val="000000"/>
              </a:solidFill>
              <a:latin typeface="Arial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pc="-1" dirty="0">
                <a:solidFill>
                  <a:srgbClr val="000000"/>
                </a:solidFill>
                <a:latin typeface="Arial"/>
              </a:rPr>
              <a:t>наиболее интенсивно реагируют горизонтальные составляющие и наименее – вертикальная;</a:t>
            </a:r>
            <a:endParaRPr lang="en-US" spc="-1" dirty="0">
              <a:solidFill>
                <a:srgbClr val="000000"/>
              </a:solidFill>
              <a:latin typeface="Arial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pc="-1" dirty="0">
                <a:solidFill>
                  <a:srgbClr val="000000"/>
                </a:solidFill>
                <a:latin typeface="Arial"/>
              </a:rPr>
              <a:t>для всех взрывов характерным является возбуждение сейсмических волн, поляризованных в горизонтальной </a:t>
            </a:r>
            <a:r>
              <a:rPr lang="ru-RU" spc="-1" dirty="0" smtClean="0">
                <a:solidFill>
                  <a:srgbClr val="000000"/>
                </a:solidFill>
                <a:latin typeface="Arial"/>
              </a:rPr>
              <a:t>плоскости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;</a:t>
            </a:r>
            <a:endParaRPr lang="ru-RU" spc="-1" dirty="0" smtClean="0">
              <a:solidFill>
                <a:srgbClr val="000000"/>
              </a:solidFill>
              <a:latin typeface="Arial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pc="-1" dirty="0" smtClean="0">
                <a:solidFill>
                  <a:srgbClr val="000000"/>
                </a:solidFill>
                <a:latin typeface="Arial"/>
              </a:rPr>
              <a:t>вертикальная 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составляющая имеет небольшой вес в значениях суммарной скорости движения частиц грунта;</a:t>
            </a:r>
            <a:endParaRPr lang="en-US" spc="-1" dirty="0">
              <a:solidFill>
                <a:srgbClr val="000000"/>
              </a:solidFill>
              <a:latin typeface="Arial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pc="-1" dirty="0">
                <a:solidFill>
                  <a:srgbClr val="000000"/>
                </a:solidFill>
                <a:latin typeface="Arial"/>
              </a:rPr>
              <a:t>с расстоянием уменьшается интенсивность скорости и увеличивается временной отрезок его экстремального проявления. </a:t>
            </a:r>
            <a:endParaRPr lang="en-US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3"/>
          <p:cNvSpPr>
            <a:spLocks noGrp="1"/>
          </p:cNvSpPr>
          <p:nvPr>
            <p:ph type="sldNum" idx="23"/>
          </p:nvPr>
        </p:nvSpPr>
        <p:spPr>
          <a:xfrm>
            <a:off x="10596600" y="6453360"/>
            <a:ext cx="1595880" cy="404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1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CC0DFCD-ED1A-4DB7-924C-1458068BBB9D}" type="slidenum">
              <a:rPr lang="en-US" sz="1200" b="1" strike="noStrike" spc="-1">
                <a:solidFill>
                  <a:srgbClr val="000000"/>
                </a:solidFill>
                <a:latin typeface="Calibri"/>
              </a:rPr>
              <a:t>7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32" name="Прямоугольник 22"/>
          <p:cNvSpPr/>
          <p:nvPr/>
        </p:nvSpPr>
        <p:spPr>
          <a:xfrm>
            <a:off x="242280" y="5298852"/>
            <a:ext cx="11726280" cy="1475873"/>
          </a:xfrm>
          <a:prstGeom prst="rect">
            <a:avLst/>
          </a:prstGeom>
          <a:solidFill>
            <a:srgbClr val="BBD7F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Максимальное превышение спектральных амплитуд различных составляющих записей волновых форм взрыва над микросейсмическим фоном колеблется от 10 и более раз. 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Максимальное значение суммарной векторной скорости движения частиц грунта составляет 0,45 см/с, которое наблюдается для взрыва 22.10.21 и соответственно не оказывает значимого воздействия на инженерные сооружения. 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Общий объем ВВ составил 121156кг в тротиловом эквиваленте.</a:t>
            </a:r>
            <a:endParaRPr lang="ru-RU" sz="1600" b="0" strike="noStrike" spc="-1" dirty="0">
              <a:latin typeface="Arial"/>
            </a:endParaRPr>
          </a:p>
        </p:txBody>
      </p:sp>
      <p:grpSp>
        <p:nvGrpSpPr>
          <p:cNvPr id="28" name="Группа 12"/>
          <p:cNvGrpSpPr/>
          <p:nvPr/>
        </p:nvGrpSpPr>
        <p:grpSpPr>
          <a:xfrm>
            <a:off x="642602" y="-7830"/>
            <a:ext cx="10411200" cy="2666160"/>
            <a:chOff x="809280" y="99720"/>
            <a:chExt cx="10411200" cy="2666160"/>
          </a:xfrm>
        </p:grpSpPr>
        <p:grpSp>
          <p:nvGrpSpPr>
            <p:cNvPr id="29" name="Группа 8"/>
            <p:cNvGrpSpPr/>
            <p:nvPr/>
          </p:nvGrpSpPr>
          <p:grpSpPr>
            <a:xfrm>
              <a:off x="809280" y="99720"/>
              <a:ext cx="10411200" cy="2666160"/>
              <a:chOff x="809280" y="99720"/>
              <a:chExt cx="10411200" cy="2666160"/>
            </a:xfrm>
          </p:grpSpPr>
          <p:grpSp>
            <p:nvGrpSpPr>
              <p:cNvPr id="32" name="Группа 5"/>
              <p:cNvGrpSpPr/>
              <p:nvPr/>
            </p:nvGrpSpPr>
            <p:grpSpPr>
              <a:xfrm>
                <a:off x="1198440" y="99720"/>
                <a:ext cx="3300480" cy="2619720"/>
                <a:chOff x="1198440" y="99720"/>
                <a:chExt cx="3300480" cy="2619720"/>
              </a:xfrm>
            </p:grpSpPr>
            <p:pic>
              <p:nvPicPr>
                <p:cNvPr id="36" name="Рисунок 244"/>
                <p:cNvPicPr/>
                <p:nvPr/>
              </p:nvPicPr>
              <p:blipFill>
                <a:blip r:embed="rId3"/>
                <a:srcRect l="3280" t="4661" r="6709"/>
                <a:stretch/>
              </p:blipFill>
              <p:spPr>
                <a:xfrm>
                  <a:off x="1198440" y="99720"/>
                  <a:ext cx="3300480" cy="261972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37" name="Текст 2"/>
                <p:cNvSpPr/>
                <p:nvPr/>
              </p:nvSpPr>
              <p:spPr>
                <a:xfrm>
                  <a:off x="4058280" y="254520"/>
                  <a:ext cx="310680" cy="286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1001"/>
                    </a:spcBef>
                    <a:buNone/>
                    <a:tabLst>
                      <a:tab pos="0" algn="l"/>
                    </a:tabLst>
                  </a:pPr>
                  <a:r>
                    <a:rPr lang="en-US" sz="1600" b="1" strike="noStrike" spc="-1">
                      <a:solidFill>
                        <a:srgbClr val="000000"/>
                      </a:solidFill>
                      <a:latin typeface="Calibri"/>
                    </a:rPr>
                    <a:t>Z</a:t>
                  </a:r>
                  <a:endParaRPr lang="ru-RU" sz="1600" b="0" strike="noStrike" spc="-1">
                    <a:latin typeface="Arial"/>
                  </a:endParaRPr>
                </a:p>
              </p:txBody>
            </p:sp>
          </p:grpSp>
          <p:pic>
            <p:nvPicPr>
              <p:cNvPr id="33" name="Рисунок 245"/>
              <p:cNvPicPr/>
              <p:nvPr/>
            </p:nvPicPr>
            <p:blipFill>
              <a:blip r:embed="rId4"/>
              <a:srcRect l="3057" t="4949" r="6709"/>
              <a:stretch/>
            </p:blipFill>
            <p:spPr>
              <a:xfrm>
                <a:off x="4550400" y="123120"/>
                <a:ext cx="3439080" cy="26197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34" name="Рисунок 246"/>
              <p:cNvPicPr/>
              <p:nvPr/>
            </p:nvPicPr>
            <p:blipFill>
              <a:blip r:embed="rId5"/>
              <a:srcRect l="2841" t="3788" r="7147"/>
              <a:stretch/>
            </p:blipFill>
            <p:spPr>
              <a:xfrm>
                <a:off x="7920000" y="123120"/>
                <a:ext cx="3300480" cy="264276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35" name="TextBox 15"/>
              <p:cNvSpPr/>
              <p:nvPr/>
            </p:nvSpPr>
            <p:spPr>
              <a:xfrm rot="16200000">
                <a:off x="479880" y="903240"/>
                <a:ext cx="991440" cy="33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ru-RU" sz="1600" b="0" strike="noStrike" spc="-1">
                    <a:solidFill>
                      <a:srgbClr val="000000"/>
                    </a:solidFill>
                    <a:latin typeface="Arial"/>
                  </a:rPr>
                  <a:t>Гранит 1</a:t>
                </a:r>
                <a:endParaRPr lang="ru-RU" sz="1600" b="0" strike="noStrike" spc="-1">
                  <a:latin typeface="Arial"/>
                </a:endParaRPr>
              </a:p>
            </p:txBody>
          </p:sp>
        </p:grpSp>
        <p:sp>
          <p:nvSpPr>
            <p:cNvPr id="30" name="Текст 2"/>
            <p:cNvSpPr/>
            <p:nvPr/>
          </p:nvSpPr>
          <p:spPr>
            <a:xfrm>
              <a:off x="7509600" y="254520"/>
              <a:ext cx="310680" cy="28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1"/>
                </a:spcBef>
                <a:buNone/>
                <a:tabLst>
                  <a:tab pos="0" algn="l"/>
                </a:tabLst>
              </a:pPr>
              <a:r>
                <a:rPr lang="en-US" sz="1600" b="1" strike="noStrike" spc="-1">
                  <a:solidFill>
                    <a:srgbClr val="000000"/>
                  </a:solidFill>
                  <a:latin typeface="Calibri"/>
                </a:rPr>
                <a:t>N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31" name="Текст 2"/>
            <p:cNvSpPr/>
            <p:nvPr/>
          </p:nvSpPr>
          <p:spPr>
            <a:xfrm>
              <a:off x="10794240" y="279720"/>
              <a:ext cx="310680" cy="28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1"/>
                </a:spcBef>
                <a:buNone/>
                <a:tabLst>
                  <a:tab pos="0" algn="l"/>
                </a:tabLst>
              </a:pPr>
              <a:r>
                <a:rPr lang="en-US" sz="1600" b="1" strike="noStrike" spc="-1">
                  <a:solidFill>
                    <a:srgbClr val="000000"/>
                  </a:solidFill>
                  <a:latin typeface="Calibri"/>
                </a:rPr>
                <a:t>E</a:t>
              </a:r>
              <a:endParaRPr lang="ru-RU" sz="1600" b="0" strike="noStrike" spc="-1">
                <a:latin typeface="Arial"/>
              </a:endParaRPr>
            </a:p>
          </p:txBody>
        </p:sp>
      </p:grpSp>
      <p:grpSp>
        <p:nvGrpSpPr>
          <p:cNvPr id="38" name="Группа 14"/>
          <p:cNvGrpSpPr/>
          <p:nvPr/>
        </p:nvGrpSpPr>
        <p:grpSpPr>
          <a:xfrm>
            <a:off x="661083" y="2566767"/>
            <a:ext cx="10382040" cy="2547720"/>
            <a:chOff x="813600" y="2695680"/>
            <a:chExt cx="10382040" cy="2547720"/>
          </a:xfrm>
        </p:grpSpPr>
        <p:grpSp>
          <p:nvGrpSpPr>
            <p:cNvPr id="39" name="Группа 13"/>
            <p:cNvGrpSpPr/>
            <p:nvPr/>
          </p:nvGrpSpPr>
          <p:grpSpPr>
            <a:xfrm>
              <a:off x="1203120" y="2695680"/>
              <a:ext cx="9992520" cy="2547720"/>
              <a:chOff x="1203120" y="2695680"/>
              <a:chExt cx="9992520" cy="2547720"/>
            </a:xfrm>
          </p:grpSpPr>
          <p:pic>
            <p:nvPicPr>
              <p:cNvPr id="41" name="Рисунок 20"/>
              <p:cNvPicPr/>
              <p:nvPr/>
            </p:nvPicPr>
            <p:blipFill>
              <a:blip r:embed="rId6"/>
              <a:srcRect l="3105" t="4409" r="6324"/>
              <a:stretch/>
            </p:blipFill>
            <p:spPr>
              <a:xfrm>
                <a:off x="1203120" y="2695680"/>
                <a:ext cx="3300480" cy="24926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2" name="Рисунок 21"/>
              <p:cNvPicPr/>
              <p:nvPr/>
            </p:nvPicPr>
            <p:blipFill>
              <a:blip r:embed="rId7"/>
              <a:srcRect l="3044" t="5138" r="6709"/>
              <a:stretch/>
            </p:blipFill>
            <p:spPr>
              <a:xfrm>
                <a:off x="4503960" y="2719080"/>
                <a:ext cx="3439080" cy="25243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43" name="Рисунок 22"/>
              <p:cNvPicPr/>
              <p:nvPr/>
            </p:nvPicPr>
            <p:blipFill>
              <a:blip r:embed="rId8"/>
              <a:srcRect l="3476" t="4364" r="6769"/>
              <a:stretch/>
            </p:blipFill>
            <p:spPr>
              <a:xfrm>
                <a:off x="7944480" y="2696400"/>
                <a:ext cx="3251160" cy="252180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44" name="Текст 2"/>
              <p:cNvSpPr/>
              <p:nvPr/>
            </p:nvSpPr>
            <p:spPr>
              <a:xfrm>
                <a:off x="4072320" y="2757240"/>
                <a:ext cx="310680" cy="286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1"/>
                  </a:spcBef>
                  <a:buNone/>
                  <a:tabLst>
                    <a:tab pos="0" algn="l"/>
                  </a:tabLst>
                </a:pPr>
                <a:r>
                  <a:rPr lang="en-US" sz="1600" b="1" strike="noStrike" spc="-1">
                    <a:solidFill>
                      <a:srgbClr val="000000"/>
                    </a:solidFill>
                    <a:latin typeface="Calibri"/>
                  </a:rPr>
                  <a:t>Z</a:t>
                </a:r>
                <a:endParaRPr lang="ru-RU" sz="1600" b="0" strike="noStrike" spc="-1">
                  <a:latin typeface="Arial"/>
                </a:endParaRPr>
              </a:p>
            </p:txBody>
          </p:sp>
          <p:sp>
            <p:nvSpPr>
              <p:cNvPr id="45" name="Текст 2"/>
              <p:cNvSpPr/>
              <p:nvPr/>
            </p:nvSpPr>
            <p:spPr>
              <a:xfrm>
                <a:off x="7509600" y="2764800"/>
                <a:ext cx="310680" cy="286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1"/>
                  </a:spcBef>
                  <a:buNone/>
                  <a:tabLst>
                    <a:tab pos="0" algn="l"/>
                  </a:tabLst>
                </a:pPr>
                <a:r>
                  <a:rPr lang="en-US" sz="1600" b="1" strike="noStrike" spc="-1">
                    <a:solidFill>
                      <a:srgbClr val="000000"/>
                    </a:solidFill>
                    <a:latin typeface="Calibri"/>
                  </a:rPr>
                  <a:t>N</a:t>
                </a:r>
                <a:endParaRPr lang="ru-RU" sz="1600" b="0" strike="noStrike" spc="-1">
                  <a:latin typeface="Arial"/>
                </a:endParaRPr>
              </a:p>
            </p:txBody>
          </p:sp>
          <p:sp>
            <p:nvSpPr>
              <p:cNvPr id="46" name="Текст 2"/>
              <p:cNvSpPr/>
              <p:nvPr/>
            </p:nvSpPr>
            <p:spPr>
              <a:xfrm>
                <a:off x="10768320" y="2764800"/>
                <a:ext cx="310680" cy="2862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001"/>
                  </a:spcBef>
                  <a:buNone/>
                  <a:tabLst>
                    <a:tab pos="0" algn="l"/>
                  </a:tabLst>
                </a:pPr>
                <a:r>
                  <a:rPr lang="en-US" sz="1600" b="1" strike="noStrike" spc="-1">
                    <a:solidFill>
                      <a:srgbClr val="000000"/>
                    </a:solidFill>
                    <a:latin typeface="Calibri"/>
                  </a:rPr>
                  <a:t>E</a:t>
                </a:r>
                <a:endParaRPr lang="ru-RU" sz="1600" b="0" strike="noStrike" spc="-1">
                  <a:latin typeface="Arial"/>
                </a:endParaRPr>
              </a:p>
            </p:txBody>
          </p:sp>
        </p:grpSp>
        <p:sp>
          <p:nvSpPr>
            <p:cNvPr id="40" name="TextBox 26"/>
            <p:cNvSpPr/>
            <p:nvPr/>
          </p:nvSpPr>
          <p:spPr>
            <a:xfrm rot="16200000">
              <a:off x="484200" y="3465000"/>
              <a:ext cx="991440" cy="33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ru-RU" sz="1600" b="0" strike="noStrike" spc="-1">
                  <a:solidFill>
                    <a:srgbClr val="000000"/>
                  </a:solidFill>
                  <a:latin typeface="Arial"/>
                </a:rPr>
                <a:t>Гранит </a:t>
              </a:r>
              <a:r>
                <a:rPr lang="en-US" sz="1600" b="0" strike="noStrike" spc="-1">
                  <a:solidFill>
                    <a:srgbClr val="000000"/>
                  </a:solidFill>
                  <a:latin typeface="Arial"/>
                </a:rPr>
                <a:t>2</a:t>
              </a:r>
              <a:endParaRPr lang="ru-RU" sz="1600" b="0" strike="noStrike" spc="-1">
                <a:latin typeface="Arial"/>
              </a:endParaRPr>
            </a:p>
          </p:txBody>
        </p:sp>
      </p:grpSp>
      <p:sp>
        <p:nvSpPr>
          <p:cNvPr id="47" name="Прямоугольник 4"/>
          <p:cNvSpPr/>
          <p:nvPr/>
        </p:nvSpPr>
        <p:spPr>
          <a:xfrm>
            <a:off x="3096" y="4932174"/>
            <a:ext cx="12191760" cy="50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buNone/>
            </a:pPr>
            <a:r>
              <a:rPr lang="ru-RU" sz="1500" b="1" strike="noStrike" spc="-1" dirty="0">
                <a:solidFill>
                  <a:srgbClr val="1D63A8"/>
                </a:solidFill>
                <a:latin typeface="Arial"/>
              </a:rPr>
              <a:t>Спектральный состав микросейсмического фона на пунктах наблюдения</a:t>
            </a:r>
            <a:endParaRPr lang="ru-RU" sz="15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943560" y="5433840"/>
            <a:ext cx="4063680" cy="957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90000"/>
              </a:lnSpc>
              <a:buNone/>
            </a:pPr>
            <a:r>
              <a:rPr lang="ru-RU" sz="1500" b="1" strike="noStrike" spc="-1" dirty="0">
                <a:solidFill>
                  <a:srgbClr val="1D63A8"/>
                </a:solidFill>
                <a:latin typeface="Arial"/>
              </a:rPr>
              <a:t>Зависимость максимальной скорости грунта от приведенного расстояния: </a:t>
            </a:r>
            <a:r>
              <a:rPr sz="1500" dirty="0"/>
              <a:t/>
            </a:r>
            <a:br>
              <a:rPr sz="1500" dirty="0"/>
            </a:br>
            <a:r>
              <a:rPr lang="ru-RU" sz="1500" b="1" strike="noStrike" spc="-1" dirty="0">
                <a:solidFill>
                  <a:srgbClr val="1D63A8"/>
                </a:solidFill>
                <a:latin typeface="Arial"/>
              </a:rPr>
              <a:t>1 – взрыв первого блока, </a:t>
            </a:r>
            <a:r>
              <a:rPr sz="1500" dirty="0"/>
              <a:t/>
            </a:r>
            <a:br>
              <a:rPr sz="1500" dirty="0"/>
            </a:br>
            <a:r>
              <a:rPr lang="ru-RU" sz="1500" b="1" strike="noStrike" spc="-1" dirty="0">
                <a:solidFill>
                  <a:srgbClr val="1D63A8"/>
                </a:solidFill>
                <a:latin typeface="Arial"/>
              </a:rPr>
              <a:t>2 – взрыв второго блока</a:t>
            </a: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sldNum" idx="24"/>
          </p:nvPr>
        </p:nvSpPr>
        <p:spPr>
          <a:xfrm>
            <a:off x="10568880" y="6453360"/>
            <a:ext cx="1595880" cy="404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1" strike="noStrike" spc="-1">
                <a:solidFill>
                  <a:srgbClr val="003300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4736330-639B-4F3D-A9BE-4638F2B5D8F0}" type="slidenum">
              <a:rPr lang="en-US" sz="1200" b="1" strike="noStrike" spc="-1">
                <a:solidFill>
                  <a:srgbClr val="003300"/>
                </a:solidFill>
                <a:latin typeface="Calibri"/>
              </a:rPr>
              <a:t>8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357" name="Рисунок 8" descr="Микашевичи от одного заряда"/>
          <p:cNvPicPr/>
          <p:nvPr/>
        </p:nvPicPr>
        <p:blipFill>
          <a:blip r:embed="rId3"/>
          <a:srcRect l="1583" r="4529" b="4273"/>
          <a:stretch/>
        </p:blipFill>
        <p:spPr>
          <a:xfrm>
            <a:off x="5137920" y="304920"/>
            <a:ext cx="5864400" cy="6086520"/>
          </a:xfrm>
          <a:prstGeom prst="rect">
            <a:avLst/>
          </a:prstGeom>
          <a:ln w="9525">
            <a:noFill/>
          </a:ln>
        </p:spPr>
      </p:pic>
      <p:sp>
        <p:nvSpPr>
          <p:cNvPr id="358" name="Прямоугольник 2"/>
          <p:cNvSpPr/>
          <p:nvPr/>
        </p:nvSpPr>
        <p:spPr>
          <a:xfrm>
            <a:off x="457200" y="304920"/>
            <a:ext cx="4550040" cy="4381541"/>
          </a:xfrm>
          <a:prstGeom prst="rect">
            <a:avLst/>
          </a:prstGeom>
          <a:solidFill>
            <a:srgbClr val="BBD7F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На графике показана зависимость максимальной скорости частиц грунта от приведенного расстояния. Для построения графика использовались данные, полученные по результатам всех наблюдений.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buNone/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Линия максимального уровня сейсмического воздействия для графика была взята из материалов работ Лаборатории природной и техногенной сейсмичности Уральского отделения Российской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академии </a:t>
            </a:r>
            <a:r>
              <a:rPr lang="ru-RU" sz="1800" b="0" strike="noStrike" spc="-1" smtClean="0">
                <a:solidFill>
                  <a:srgbClr val="000000"/>
                </a:solidFill>
                <a:latin typeface="Arial"/>
              </a:rPr>
              <a:t>наук.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sldNum" idx="25"/>
          </p:nvPr>
        </p:nvSpPr>
        <p:spPr>
          <a:xfrm>
            <a:off x="10568880" y="6453360"/>
            <a:ext cx="1595880" cy="404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1" strike="noStrike" spc="-1">
                <a:solidFill>
                  <a:srgbClr val="003300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3F6D0B0-93DF-46E9-99F8-ED615A160DBC}" type="slidenum">
              <a:rPr lang="en-US" sz="1200" b="1" strike="noStrike" spc="-1">
                <a:solidFill>
                  <a:srgbClr val="003300"/>
                </a:solidFill>
                <a:latin typeface="Calibri"/>
              </a:rPr>
              <a:t>9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60" name="TextBox 6"/>
          <p:cNvSpPr/>
          <p:nvPr/>
        </p:nvSpPr>
        <p:spPr>
          <a:xfrm>
            <a:off x="298665" y="309737"/>
            <a:ext cx="4522680" cy="6231021"/>
          </a:xfrm>
          <a:prstGeom prst="rect">
            <a:avLst/>
          </a:prstGeom>
          <a:solidFill>
            <a:srgbClr val="BBD7F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700" b="1" strike="noStrike" spc="-1" dirty="0">
                <a:solidFill>
                  <a:srgbClr val="1D63A8"/>
                </a:solidFill>
                <a:latin typeface="Arial"/>
              </a:rPr>
              <a:t>Результаты. </a:t>
            </a:r>
            <a:endParaRPr lang="ru-RU" sz="17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700" b="0" strike="noStrike" spc="-1" dirty="0">
                <a:solidFill>
                  <a:srgbClr val="000000"/>
                </a:solidFill>
                <a:latin typeface="Arial"/>
              </a:rPr>
              <a:t>В качестве основного критерия оценки сейсмической опасности использовалось значение суммарной векторной скорости движения (колебаний) грунта, </a:t>
            </a:r>
            <a:endParaRPr lang="ru-RU" sz="17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700" b="0" strike="noStrike" spc="-1" dirty="0">
                <a:solidFill>
                  <a:srgbClr val="000000"/>
                </a:solidFill>
                <a:latin typeface="Arial"/>
              </a:rPr>
              <a:t>максимальное значение которого по результатам обработки данных сейсмологических наблюдений не превысило 0</a:t>
            </a:r>
            <a:r>
              <a:rPr lang="en-US" sz="1700" b="0" strike="noStrike" spc="-1" dirty="0">
                <a:solidFill>
                  <a:srgbClr val="000000"/>
                </a:solidFill>
                <a:latin typeface="Arial"/>
              </a:rPr>
              <a:t>,</a:t>
            </a:r>
            <a:r>
              <a:rPr lang="ru-RU" sz="1700" b="0" strike="noStrike" spc="-1" dirty="0" smtClean="0">
                <a:solidFill>
                  <a:srgbClr val="000000"/>
                </a:solidFill>
                <a:latin typeface="Arial"/>
              </a:rPr>
              <a:t>5 см/c.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700" b="0" strike="noStrike" spc="-1" dirty="0" smtClean="0">
                <a:solidFill>
                  <a:srgbClr val="000000"/>
                </a:solidFill>
                <a:latin typeface="Arial"/>
              </a:rPr>
              <a:t>Макросейсмический </a:t>
            </a:r>
            <a:r>
              <a:rPr lang="ru-RU" sz="1700" b="0" strike="noStrike" spc="-1" dirty="0">
                <a:solidFill>
                  <a:srgbClr val="000000"/>
                </a:solidFill>
                <a:latin typeface="Arial"/>
              </a:rPr>
              <a:t>эффект массовых промышленных взрывов не превысил 4 баллов по шкале MSK-64 на жилую застройку. </a:t>
            </a:r>
            <a:endParaRPr lang="ru-RU" sz="17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700" b="0" strike="noStrike" spc="-1" dirty="0">
                <a:solidFill>
                  <a:srgbClr val="000000"/>
                </a:solidFill>
                <a:latin typeface="Arial"/>
              </a:rPr>
              <a:t>Таким образом, инструментально зарегистрированные и изученные взрывы на гранитном карьере «Микашевичи» не создают критического сейсмического эффекта. </a:t>
            </a:r>
            <a:endParaRPr lang="ru-RU" sz="17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700" b="0" strike="noStrike" spc="-1" dirty="0">
                <a:solidFill>
                  <a:srgbClr val="000000"/>
                </a:solidFill>
                <a:latin typeface="Arial"/>
              </a:rPr>
              <a:t>Разработаны рекомендации по дальнейшему изучению сейсмических воздействий при проведении буровзрывных работ на карьере.</a:t>
            </a:r>
            <a:endParaRPr lang="ru-RU" sz="1700" b="0" strike="noStrike" spc="-1" dirty="0">
              <a:latin typeface="Arial"/>
            </a:endParaRPr>
          </a:p>
        </p:txBody>
      </p:sp>
      <p:pic>
        <p:nvPicPr>
          <p:cNvPr id="361" name="Рисунок 7" descr="C:\Users\sasina\Downloads\IMG_20210902_155247_resized_20210920_022713868.jpg"/>
          <p:cNvPicPr>
            <a:picLocks noChangeAspect="1"/>
          </p:cNvPicPr>
          <p:nvPr/>
        </p:nvPicPr>
        <p:blipFill rotWithShape="1">
          <a:blip r:embed="rId3"/>
          <a:srcRect r="18706" b="1196"/>
          <a:stretch/>
        </p:blipFill>
        <p:spPr>
          <a:xfrm>
            <a:off x="5045530" y="311163"/>
            <a:ext cx="6829625" cy="6229596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2806</TotalTime>
  <Words>743</Words>
  <Application>Microsoft Office PowerPoint</Application>
  <PresentationFormat>Широкоэкранный</PresentationFormat>
  <Paragraphs>107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ОЦЕНКА СЕЙСМИЧЕСКИХ ВОЗДЕЙСТВИЙ ПРИ ВЗРЫВАХ НА ГРАНИТНОМ КАРЬЕРЕ В БЕЛАРУСИ</vt:lpstr>
      <vt:lpstr>Презентация PowerPoint</vt:lpstr>
      <vt:lpstr>Презентация PowerPoint</vt:lpstr>
      <vt:lpstr>Презентация PowerPoint</vt:lpstr>
      <vt:lpstr>Презентация PowerPoint</vt:lpstr>
      <vt:lpstr>Запись взрывов 22.10 на станции Гранит 1</vt:lpstr>
      <vt:lpstr>Презентация PowerPoint</vt:lpstr>
      <vt:lpstr>Зависимость максимальной скорости грунта от приведенного расстояния:  1 – взрыв первого блока,  2 – взрыв второго блока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1</dc:creator>
  <dc:description/>
  <cp:lastModifiedBy>1</cp:lastModifiedBy>
  <cp:revision>73</cp:revision>
  <dcterms:created xsi:type="dcterms:W3CDTF">2022-09-05T13:42:09Z</dcterms:created>
  <dcterms:modified xsi:type="dcterms:W3CDTF">2023-03-16T12:13:43Z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7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8</vt:i4>
  </property>
</Properties>
</file>