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6" r:id="rId3"/>
    <p:sldId id="267" r:id="rId4"/>
    <p:sldId id="258" r:id="rId5"/>
    <p:sldId id="259" r:id="rId6"/>
    <p:sldId id="260" r:id="rId7"/>
    <p:sldId id="257" r:id="rId8"/>
    <p:sldId id="261" r:id="rId9"/>
    <p:sldId id="262" r:id="rId10"/>
    <p:sldId id="263" r:id="rId11"/>
    <p:sldId id="264" r:id="rId12"/>
    <p:sldId id="265" r:id="rId13"/>
    <p:sldId id="268" r:id="rId14"/>
    <p:sldId id="270" r:id="rId15"/>
    <p:sldId id="271" r:id="rId16"/>
    <p:sldId id="269" r:id="rId17"/>
    <p:sldId id="273" r:id="rId18"/>
    <p:sldId id="274" r:id="rId19"/>
    <p:sldId id="272" r:id="rId20"/>
    <p:sldId id="276" r:id="rId21"/>
    <p:sldId id="275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032" y="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4E027332-8604-4E90-869C-436222BBB098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F5CCA98-C730-447B-BD52-8C2C54C7B9A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753817"/>
            <a:ext cx="8458200" cy="1470025"/>
          </a:xfrm>
        </p:spPr>
        <p:txBody>
          <a:bodyPr>
            <a:noAutofit/>
          </a:bodyPr>
          <a:lstStyle/>
          <a:p>
            <a:pPr algn="ctr"/>
            <a:r>
              <a:rPr lang="ru-RU" sz="4800" dirty="0"/>
              <a:t>СПЕКТРАЛЬНЫЕ И ОЧАГОВЫЕ ПАРАМЕТРЫ ЗЕМЛЕТРЯСЕНИЙ ВОСТОЧНОГО КАВКАЗА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3" y="3944326"/>
            <a:ext cx="5912529" cy="1752600"/>
          </a:xfrm>
        </p:spPr>
        <p:txBody>
          <a:bodyPr>
            <a:normAutofit fontScale="62500" lnSpcReduction="20000"/>
          </a:bodyPr>
          <a:lstStyle/>
          <a:p>
            <a:r>
              <a:rPr lang="ru-RU" sz="2800" u="sng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800" u="sng" dirty="0" smtClean="0"/>
              <a:t>Зверева А.С.</a:t>
            </a:r>
            <a:r>
              <a:rPr lang="ru-RU" sz="2800" i="1" u="sng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u="sng" dirty="0" smtClean="0"/>
          </a:p>
          <a:p>
            <a:r>
              <a:rPr lang="ru-RU" sz="2800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dirty="0" smtClean="0"/>
              <a:t>Габсатарова И.П.</a:t>
            </a:r>
            <a:endParaRPr lang="en-US" sz="2800" dirty="0" smtClean="0"/>
          </a:p>
          <a:p>
            <a:endParaRPr lang="en-US" sz="2800" dirty="0"/>
          </a:p>
          <a:p>
            <a:r>
              <a:rPr lang="ru-RU" sz="2800" dirty="0" smtClean="0"/>
              <a:t>Научный руководитель: чл.-корр. </a:t>
            </a:r>
            <a:r>
              <a:rPr lang="ru-RU" sz="2800" dirty="0" err="1" smtClean="0"/>
              <a:t>Собисевич</a:t>
            </a:r>
            <a:r>
              <a:rPr lang="ru-RU" sz="2800" dirty="0" smtClean="0"/>
              <a:t> А.Л.</a:t>
            </a:r>
            <a:r>
              <a:rPr lang="ru-RU" sz="2800" baseline="30000" dirty="0" smtClean="0"/>
              <a:t>3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3" y="5042004"/>
            <a:ext cx="8029852" cy="2191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исследовательский центр «Единая геофизическая служба Российской академии наук», г. Пермь, Россия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i="1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исследовательский центр «Единая геофизическая служба Российской академии наук», г. Обнинск, </a:t>
            </a: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</a:t>
            </a:r>
          </a:p>
          <a:p>
            <a:pPr>
              <a:lnSpc>
                <a:spcPct val="115000"/>
              </a:lnSpc>
            </a:pPr>
            <a:r>
              <a:rPr lang="ru-RU" sz="1600" i="1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физики Земли им.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О.Ю. Шмидта Российской академии наук, г. Москва, Россия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205894" y="331810"/>
            <a:ext cx="9591297" cy="95172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dirty="0" smtClean="0"/>
              <a:t>Расчет добротности </a:t>
            </a:r>
            <a:r>
              <a:rPr lang="en-US" sz="2300" dirty="0" smtClean="0"/>
              <a:t>Q </a:t>
            </a:r>
            <a:r>
              <a:rPr lang="ru-RU" sz="2300" dirty="0" smtClean="0"/>
              <a:t>в программе </a:t>
            </a:r>
            <a:r>
              <a:rPr lang="en-US" sz="2300" dirty="0" err="1" smtClean="0"/>
              <a:t>CodaQ</a:t>
            </a:r>
            <a:endParaRPr lang="ru-RU" sz="23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" y="1625328"/>
            <a:ext cx="6405480" cy="52326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6239" y="772852"/>
            <a:ext cx="4541171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огибающих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кода-волн, полученная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добротность имеет название добротность по коде волны </a:t>
            </a:r>
            <a:r>
              <a:rPr lang="en-US" sz="16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1600" baseline="-25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[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Aki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Chouet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1975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1978,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Раутиан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1981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]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76942" y="5198053"/>
            <a:ext cx="825624" cy="3504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54065" y="1436925"/>
            <a:ext cx="2556770" cy="2554545"/>
          </a:xfrm>
          <a:prstGeom prst="rect">
            <a:avLst/>
          </a:prstGeom>
          <a:solidFill>
            <a:srgbClr val="FEFDD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вычисляет добротность по коде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ряда событий и станций на заданных значениях центральной частоты. По завершении рассчитываются средние значения на основании частотно-зависимой степенной функцией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324645"/>
              </p:ext>
            </p:extLst>
          </p:nvPr>
        </p:nvGraphicFramePr>
        <p:xfrm>
          <a:off x="6802808" y="4693201"/>
          <a:ext cx="1837661" cy="504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Формула" r:id="rId4" imgW="863225" imgH="241195" progId="Equation.3">
                  <p:embed/>
                </p:oleObj>
              </mc:Choice>
              <mc:Fallback>
                <p:oleObj name="Формула" r:id="rId4" imgW="863225" imgH="241195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2808" y="4693201"/>
                        <a:ext cx="1837661" cy="504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595168" y="4585586"/>
            <a:ext cx="2252940" cy="7200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5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019" y="855410"/>
            <a:ext cx="5651996" cy="2057087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-205894" y="331810"/>
            <a:ext cx="9591297" cy="95172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dirty="0" smtClean="0"/>
              <a:t>Расчет добротности </a:t>
            </a:r>
            <a:r>
              <a:rPr lang="en-US" sz="2300" dirty="0" smtClean="0"/>
              <a:t>Q </a:t>
            </a:r>
            <a:r>
              <a:rPr lang="ru-RU" sz="2300" dirty="0" smtClean="0"/>
              <a:t>в программе </a:t>
            </a:r>
            <a:r>
              <a:rPr lang="en-US" sz="2300" dirty="0" err="1" smtClean="0"/>
              <a:t>CodaQ</a:t>
            </a:r>
            <a:endParaRPr lang="ru-RU" sz="23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0971" y="855410"/>
            <a:ext cx="3647213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Первый опыт успешного применения программы был проведен для территории Северо-Западного Кавказа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где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267 землетрясениям и 17 станциям из сети ФИЦ ЕГС РАН было получено среднее частотно-зависимое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 descr="Y:\Work\Зверева А.С\Кавказ\Добротность\SEISAN\pic\map_midpoints_new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6437" r="3452"/>
          <a:stretch/>
        </p:blipFill>
        <p:spPr bwMode="auto">
          <a:xfrm>
            <a:off x="0" y="3544073"/>
            <a:ext cx="6223247" cy="3239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971" y="2806073"/>
            <a:ext cx="2914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=90±21∙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28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1.02±0.11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971" y="2805692"/>
            <a:ext cx="2914356" cy="6039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98" y="1998757"/>
            <a:ext cx="1357302" cy="1827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228" y="2912496"/>
            <a:ext cx="3043470" cy="15859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943" y="5130027"/>
            <a:ext cx="4130059" cy="14584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625958" y="4596506"/>
            <a:ext cx="142609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Research Gate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205894" y="331810"/>
            <a:ext cx="9591297" cy="95172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dirty="0" smtClean="0"/>
              <a:t>Расчет добротности </a:t>
            </a:r>
            <a:r>
              <a:rPr lang="en-US" sz="2300" dirty="0" smtClean="0"/>
              <a:t>Q </a:t>
            </a:r>
            <a:r>
              <a:rPr lang="ru-RU" sz="2300" dirty="0" smtClean="0"/>
              <a:t>в программе </a:t>
            </a:r>
            <a:r>
              <a:rPr lang="en-US" sz="2300" dirty="0" err="1" smtClean="0"/>
              <a:t>CodaQ</a:t>
            </a:r>
            <a:endParaRPr lang="ru-RU" sz="23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392568"/>
              </p:ext>
            </p:extLst>
          </p:nvPr>
        </p:nvGraphicFramePr>
        <p:xfrm>
          <a:off x="62145" y="909310"/>
          <a:ext cx="3941685" cy="8356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8663">
                  <a:extLst>
                    <a:ext uri="{9D8B030D-6E8A-4147-A177-3AD203B41FA5}">
                      <a16:colId xmlns:a16="http://schemas.microsoft.com/office/drawing/2014/main" val="4176601354"/>
                    </a:ext>
                  </a:extLst>
                </a:gridCol>
                <a:gridCol w="403127">
                  <a:extLst>
                    <a:ext uri="{9D8B030D-6E8A-4147-A177-3AD203B41FA5}">
                      <a16:colId xmlns:a16="http://schemas.microsoft.com/office/drawing/2014/main" val="334278878"/>
                    </a:ext>
                  </a:extLst>
                </a:gridCol>
                <a:gridCol w="499709">
                  <a:extLst>
                    <a:ext uri="{9D8B030D-6E8A-4147-A177-3AD203B41FA5}">
                      <a16:colId xmlns:a16="http://schemas.microsoft.com/office/drawing/2014/main" val="1526653861"/>
                    </a:ext>
                  </a:extLst>
                </a:gridCol>
                <a:gridCol w="445119">
                  <a:extLst>
                    <a:ext uri="{9D8B030D-6E8A-4147-A177-3AD203B41FA5}">
                      <a16:colId xmlns:a16="http://schemas.microsoft.com/office/drawing/2014/main" val="1160795289"/>
                    </a:ext>
                  </a:extLst>
                </a:gridCol>
                <a:gridCol w="445119">
                  <a:extLst>
                    <a:ext uri="{9D8B030D-6E8A-4147-A177-3AD203B41FA5}">
                      <a16:colId xmlns:a16="http://schemas.microsoft.com/office/drawing/2014/main" val="335075237"/>
                    </a:ext>
                  </a:extLst>
                </a:gridCol>
                <a:gridCol w="403127">
                  <a:extLst>
                    <a:ext uri="{9D8B030D-6E8A-4147-A177-3AD203B41FA5}">
                      <a16:colId xmlns:a16="http://schemas.microsoft.com/office/drawing/2014/main" val="3671973205"/>
                    </a:ext>
                  </a:extLst>
                </a:gridCol>
                <a:gridCol w="499709">
                  <a:extLst>
                    <a:ext uri="{9D8B030D-6E8A-4147-A177-3AD203B41FA5}">
                      <a16:colId xmlns:a16="http://schemas.microsoft.com/office/drawing/2014/main" val="274925409"/>
                    </a:ext>
                  </a:extLst>
                </a:gridCol>
                <a:gridCol w="487112">
                  <a:extLst>
                    <a:ext uri="{9D8B030D-6E8A-4147-A177-3AD203B41FA5}">
                      <a16:colId xmlns:a16="http://schemas.microsoft.com/office/drawing/2014/main" val="4064281827"/>
                    </a:ext>
                  </a:extLst>
                </a:gridCol>
              </a:tblGrid>
              <a:tr h="403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ru-RU" sz="12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d(Q</a:t>
                      </a:r>
                      <a:r>
                        <a:rPr lang="ru-RU" sz="12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d(α)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ru-RU" sz="12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sd(Q</a:t>
                      </a:r>
                      <a:r>
                        <a:rPr lang="ru-RU" sz="12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1526556847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4053635969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ARKR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468088223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BTLR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2703433194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BUJR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1250426852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D03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477179175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D04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1665061470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D05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2381742594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D06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1031130020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D07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92942535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D08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364710195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D09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657916086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1203373897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DBC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872900650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1987515816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DVE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2124421749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GROC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2028053624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HNZR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4040038424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KMGR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329428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2645194235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KRNR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2314162998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KSMR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990172779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436902633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MRMR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4073647203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ONI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1228753663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R05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2436738634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STDR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635113028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TLTR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1764860433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927493736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URKR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1027479439"/>
                  </a:ext>
                </a:extLst>
              </a:tr>
              <a:tr h="265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4912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94" marR="46694" marT="0" marB="0" anchor="ctr"/>
                </a:tc>
                <a:extLst>
                  <a:ext uri="{0D108BD9-81ED-4DB2-BD59-A6C34878D82A}">
                    <a16:rowId xmlns:a16="http://schemas.microsoft.com/office/drawing/2014/main" val="371792437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186" y="909309"/>
            <a:ext cx="6176224" cy="565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05" y="1192298"/>
            <a:ext cx="1524000" cy="2127504"/>
          </a:xfrm>
          <a:prstGeom prst="rect">
            <a:avLst/>
          </a:prstGeom>
        </p:spPr>
      </p:pic>
      <p:pic>
        <p:nvPicPr>
          <p:cNvPr id="6" name="Рисунок 5" descr="Y:\Work\Зверева А.С\Кавказ\Добротность\East Caucasus\pic\map_midpoints_zones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3812" r="1828" b="2686"/>
          <a:stretch/>
        </p:blipFill>
        <p:spPr bwMode="auto">
          <a:xfrm>
            <a:off x="3930015" y="3534150"/>
            <a:ext cx="5213985" cy="3106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22534" y="2084518"/>
            <a:ext cx="2878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=97±21∙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0.88±0.11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22534" y="2044137"/>
            <a:ext cx="2914356" cy="6039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95250" y="-296731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Расчет</a:t>
            </a:r>
            <a:r>
              <a:rPr lang="ru-RU" sz="2000" b="1" dirty="0" smtClean="0"/>
              <a:t> спектральных и динамических параметров очагов землетрясений</a:t>
            </a:r>
            <a:endParaRPr lang="ru-RU" sz="2000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4" y="1556858"/>
            <a:ext cx="6820030" cy="501126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317826" y="1250380"/>
            <a:ext cx="373177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спектра смещения </a:t>
            </a:r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S-</a:t>
            </a:r>
            <a:r>
              <a:rPr lang="ru-RU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волны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удаление постоянной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синусного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тейпера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краевым частям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Фурье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коррекции 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затухание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оправки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АЧХ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сейсмологической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аппаратуры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49907" y="3432130"/>
            <a:ext cx="24871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угловой частоты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уровня спектрального плато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61007" y="2480188"/>
            <a:ext cx="1688084" cy="13642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" panose="020B0502040204020203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4599706" y="2772575"/>
            <a:ext cx="741219" cy="1624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4" idx="1"/>
          </p:cNvCxnSpPr>
          <p:nvPr/>
        </p:nvCxnSpPr>
        <p:spPr>
          <a:xfrm flipH="1">
            <a:off x="3851410" y="3847629"/>
            <a:ext cx="2598497" cy="12935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201389" y="5715952"/>
            <a:ext cx="2462648" cy="62250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01389" y="4169018"/>
            <a:ext cx="1732051" cy="5076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" panose="020B0502040204020203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4599707" y="3162295"/>
            <a:ext cx="859021" cy="25536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083579" y="5012772"/>
            <a:ext cx="17678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241596" y="4913967"/>
            <a:ext cx="917996" cy="8019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3106004" y="4570633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f</a:t>
            </a:r>
            <a:r>
              <a:rPr lang="en-US" baseline="-25000" dirty="0">
                <a:latin typeface="Bahnschrift" panose="020B0502040204020203" pitchFamily="34" charset="0"/>
              </a:rPr>
              <a:t>0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051784" y="458720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Bahnschrift" panose="020B0502040204020203" pitchFamily="34" charset="0"/>
              </a:rPr>
              <a:t>Ω</a:t>
            </a:r>
            <a:r>
              <a:rPr lang="en-US" baseline="-25000" dirty="0" smtClean="0">
                <a:latin typeface="Bahnschrift" panose="020B0502040204020203" pitchFamily="34" charset="0"/>
              </a:rPr>
              <a:t>0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073386" y="4555195"/>
            <a:ext cx="1927503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сейсмического момента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 моментной магнитуды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H="1" flipV="1">
            <a:off x="5120640" y="4618108"/>
            <a:ext cx="2077564" cy="7277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94308" y="1103170"/>
            <a:ext cx="4175851" cy="584775"/>
          </a:xfrm>
          <a:prstGeom prst="rect">
            <a:avLst/>
          </a:prstGeom>
          <a:solidFill>
            <a:srgbClr val="FEFDD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Спектральный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SEISAN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основан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сейсмического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Брюну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9" grpId="0" animBg="1"/>
      <p:bldP spid="30" grpId="0" animBg="1"/>
      <p:bldP spid="34" grpId="0"/>
      <p:bldP spid="35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:\Work\Зверева А.С\Кавказ\Спектральные параметры очагов землетрясений\pic\spectr_202003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7" y="1220001"/>
            <a:ext cx="5315000" cy="47761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95250" y="-296731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Расчет</a:t>
            </a:r>
            <a:r>
              <a:rPr lang="ru-RU" sz="2000" b="1" dirty="0" smtClean="0"/>
              <a:t> спектральных и динамических параметров очагов землетрясений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72136" y="1420026"/>
            <a:ext cx="327967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Newton-Regular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ea typeface="Newton-Regular"/>
              </a:rPr>
              <a:t>ля </a:t>
            </a:r>
            <a:r>
              <a:rPr lang="ru-RU" dirty="0">
                <a:latin typeface="Times New Roman" panose="02020603050405020304" pitchFamily="18" charset="0"/>
                <a:ea typeface="Newton-Regular"/>
              </a:rPr>
              <a:t>каждого из землетрясений </a:t>
            </a:r>
            <a:r>
              <a:rPr lang="ru-RU" dirty="0" smtClean="0">
                <a:latin typeface="Times New Roman" panose="02020603050405020304" pitchFamily="18" charset="0"/>
                <a:ea typeface="Newton-Regular"/>
              </a:rPr>
              <a:t>рассчитываются </a:t>
            </a:r>
            <a:r>
              <a:rPr lang="ru-RU" dirty="0">
                <a:latin typeface="Times New Roman" panose="02020603050405020304" pitchFamily="18" charset="0"/>
                <a:ea typeface="Newton-Regular"/>
              </a:rPr>
              <a:t>соответствующие значения спектральных параметров для каждой сейсмической </a:t>
            </a:r>
            <a:r>
              <a:rPr lang="ru-RU" dirty="0" smtClean="0">
                <a:latin typeface="Times New Roman" panose="02020603050405020304" pitchFamily="18" charset="0"/>
                <a:ea typeface="Newton-Regular"/>
              </a:rPr>
              <a:t>станции и общее </a:t>
            </a:r>
            <a:r>
              <a:rPr lang="ru-RU" dirty="0">
                <a:latin typeface="Times New Roman" panose="02020603050405020304" pitchFamily="18" charset="0"/>
                <a:ea typeface="Newton-Regular"/>
              </a:rPr>
              <a:t>среднее </a:t>
            </a:r>
            <a:r>
              <a:rPr lang="ru-RU" dirty="0" smtClean="0">
                <a:latin typeface="Times New Roman" panose="02020603050405020304" pitchFamily="18" charset="0"/>
                <a:ea typeface="Newton-Regular"/>
              </a:rPr>
              <a:t>значение.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439307"/>
              </p:ext>
            </p:extLst>
          </p:nvPr>
        </p:nvGraphicFramePr>
        <p:xfrm>
          <a:off x="2892005" y="3771888"/>
          <a:ext cx="6145531" cy="23878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350">
                  <a:extLst>
                    <a:ext uri="{9D8B030D-6E8A-4147-A177-3AD203B41FA5}">
                      <a16:colId xmlns:a16="http://schemas.microsoft.com/office/drawing/2014/main" val="3580063242"/>
                    </a:ext>
                  </a:extLst>
                </a:gridCol>
                <a:gridCol w="1375531">
                  <a:extLst>
                    <a:ext uri="{9D8B030D-6E8A-4147-A177-3AD203B41FA5}">
                      <a16:colId xmlns:a16="http://schemas.microsoft.com/office/drawing/2014/main" val="216412747"/>
                    </a:ext>
                  </a:extLst>
                </a:gridCol>
                <a:gridCol w="682180">
                  <a:extLst>
                    <a:ext uri="{9D8B030D-6E8A-4147-A177-3AD203B41FA5}">
                      <a16:colId xmlns:a16="http://schemas.microsoft.com/office/drawing/2014/main" val="1977543151"/>
                    </a:ext>
                  </a:extLst>
                </a:gridCol>
                <a:gridCol w="690065">
                  <a:extLst>
                    <a:ext uri="{9D8B030D-6E8A-4147-A177-3AD203B41FA5}">
                      <a16:colId xmlns:a16="http://schemas.microsoft.com/office/drawing/2014/main" val="485138360"/>
                    </a:ext>
                  </a:extLst>
                </a:gridCol>
                <a:gridCol w="358177">
                  <a:extLst>
                    <a:ext uri="{9D8B030D-6E8A-4147-A177-3AD203B41FA5}">
                      <a16:colId xmlns:a16="http://schemas.microsoft.com/office/drawing/2014/main" val="548438075"/>
                    </a:ext>
                  </a:extLst>
                </a:gridCol>
                <a:gridCol w="347004">
                  <a:extLst>
                    <a:ext uri="{9D8B030D-6E8A-4147-A177-3AD203B41FA5}">
                      <a16:colId xmlns:a16="http://schemas.microsoft.com/office/drawing/2014/main" val="3709764369"/>
                    </a:ext>
                  </a:extLst>
                </a:gridCol>
                <a:gridCol w="358177">
                  <a:extLst>
                    <a:ext uri="{9D8B030D-6E8A-4147-A177-3AD203B41FA5}">
                      <a16:colId xmlns:a16="http://schemas.microsoft.com/office/drawing/2014/main" val="201335620"/>
                    </a:ext>
                  </a:extLst>
                </a:gridCol>
                <a:gridCol w="481733">
                  <a:extLst>
                    <a:ext uri="{9D8B030D-6E8A-4147-A177-3AD203B41FA5}">
                      <a16:colId xmlns:a16="http://schemas.microsoft.com/office/drawing/2014/main" val="2232584881"/>
                    </a:ext>
                  </a:extLst>
                </a:gridCol>
                <a:gridCol w="488961">
                  <a:extLst>
                    <a:ext uri="{9D8B030D-6E8A-4147-A177-3AD203B41FA5}">
                      <a16:colId xmlns:a16="http://schemas.microsoft.com/office/drawing/2014/main" val="3481353760"/>
                    </a:ext>
                  </a:extLst>
                </a:gridCol>
                <a:gridCol w="532994">
                  <a:extLst>
                    <a:ext uri="{9D8B030D-6E8A-4147-A177-3AD203B41FA5}">
                      <a16:colId xmlns:a16="http://schemas.microsoft.com/office/drawing/2014/main" val="618762002"/>
                    </a:ext>
                  </a:extLst>
                </a:gridCol>
                <a:gridCol w="461359">
                  <a:extLst>
                    <a:ext uri="{9D8B030D-6E8A-4147-A177-3AD203B41FA5}">
                      <a16:colId xmlns:a16="http://schemas.microsoft.com/office/drawing/2014/main" val="3535906907"/>
                    </a:ext>
                  </a:extLst>
                </a:gridCol>
              </a:tblGrid>
              <a:tr h="1137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" panose="020B0502040204020203" pitchFamily="34" charset="0"/>
                        </a:rPr>
                        <a:t>N</a:t>
                      </a:r>
                      <a:endParaRPr lang="ru-RU" sz="16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Дата и время (UTC)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Широта</a:t>
                      </a:r>
                      <a:br>
                        <a:rPr lang="ru-RU" sz="1600"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град.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Долгота</a:t>
                      </a:r>
                      <a:br>
                        <a:rPr lang="ru-RU" sz="1600"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град.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h, км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M</a:t>
                      </a:r>
                      <a:r>
                        <a:rPr lang="ru-RU" sz="1600" baseline="-25000">
                          <a:effectLst/>
                          <a:latin typeface="Bahnschrift" panose="020B0502040204020203" pitchFamily="34" charset="0"/>
                        </a:rPr>
                        <a:t>L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M</a:t>
                      </a:r>
                      <a:r>
                        <a:rPr lang="ru-RU" sz="1600" baseline="-25000">
                          <a:effectLst/>
                          <a:latin typeface="Bahnschrift" panose="020B0502040204020203" pitchFamily="34" charset="0"/>
                        </a:rPr>
                        <a:t>w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K</a:t>
                      </a:r>
                      <a:r>
                        <a:rPr lang="ru-RU" sz="1600" baseline="-25000">
                          <a:effectLst/>
                          <a:latin typeface="Bahnschrift" panose="020B0502040204020203" pitchFamily="34" charset="0"/>
                        </a:rPr>
                        <a:t>p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lgM</a:t>
                      </a:r>
                      <a:r>
                        <a:rPr lang="ru-RU" sz="1600" baseline="-25000">
                          <a:effectLst/>
                          <a:latin typeface="Bahnschrift" panose="020B0502040204020203" pitchFamily="34" charset="0"/>
                        </a:rPr>
                        <a:t>0, Н∙м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" panose="020B0502040204020203" pitchFamily="34" charset="0"/>
                        </a:rPr>
                        <a:t>σ, </a:t>
                      </a:r>
                      <a:r>
                        <a:rPr lang="en-US" sz="1600" dirty="0" smtClean="0">
                          <a:effectLst/>
                          <a:latin typeface="Bahnschrift" panose="020B0502040204020203" pitchFamily="34" charset="0"/>
                        </a:rPr>
                        <a:t>Bar</a:t>
                      </a:r>
                      <a:endParaRPr lang="ru-RU" sz="16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R, км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3111057751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07.02.2016 0:50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44.91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39.44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" panose="020B0502040204020203" pitchFamily="34" charset="0"/>
                        </a:rPr>
                        <a:t>10.4</a:t>
                      </a:r>
                      <a:endParaRPr lang="ru-RU" sz="16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45.5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0.43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881532512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23.02.2016 10:47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43.39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41.54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17.5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" panose="020B0502040204020203" pitchFamily="34" charset="0"/>
                        </a:rPr>
                        <a:t>0.43</a:t>
                      </a:r>
                      <a:endParaRPr lang="ru-RU" sz="16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95279879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06.03.2016 0:57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43.23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41.76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0.41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213610013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23.05.2016 2:04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43.41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40.98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0.67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395268273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28.07.2016 6:05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42.95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41.00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28.9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0.87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570568744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" panose="020B0502040204020203" pitchFamily="34" charset="0"/>
                        </a:rPr>
                        <a:t>27.08.2016 18:00</a:t>
                      </a:r>
                      <a:endParaRPr lang="ru-RU" sz="16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43.36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41.03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1.02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826462338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31.08.2016 21:05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43.33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40.99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7.9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52993612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03.09.2016 11:53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43.34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40.99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1.08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266522393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21.09.2016 19:27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42.47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41.04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148.0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140432337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16.10.2016 20:41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43.36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40.97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0.42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045387074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21.10.2016 21:17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45.00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41.22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20.4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0.45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4051276084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30.10.2016 5:27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44.20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39.66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54.5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0.94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111936320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30.04.2017 3:40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43.83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38.97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279807456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16.06.2017 18:17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44.82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36.99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0.82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534703922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24.08.2017 9:14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44.21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41.60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86.7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834871748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28.09.2017 3:35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43.94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39.42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1.01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457432992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17.10.2017 1:59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44.35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41.57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50.2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0.27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4117830774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26.10.2017 10:24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43.35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41.12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367786227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25.11.2017 14:17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43.24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41.76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7.1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0.44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3666437316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27.11.2017 15:55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44.90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37.05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8.1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0.38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873154774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20.01.2018 16:28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44.76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37.39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7.6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372142820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31.01.2018 4:28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44.79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37.26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03227822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24.04.2018 20:47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44.75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37.59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40.3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3144251655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26.08.2018 19:07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42.58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41.01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0.37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668797449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15.10.2018 10:42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46.22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37.36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26.6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0.74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601389927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24.11.2018 22:55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44.88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38.67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1.46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696855802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25.11.2018 0:05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44.86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38.69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1.95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99962676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21.05.2019 12:06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43.32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41.41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22.7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0.39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602813619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15.07.2019 6:00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44.69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37.67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0.45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469263949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18.12.2019 13:24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43.97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39.81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27.5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0.37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660799052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15.03.2020 5:36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44.68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37.24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194963333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01.06.2020 13:25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45.02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37.65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18.4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0.66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217324237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01.09.2020 0:59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44.00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39.17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18.6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0.80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498876974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12.12.2020 14:54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44.72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37.39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35.5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0.64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3076677033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14.12.2020 10:32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44.65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37.35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0.55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888142890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13.03.2021 22:15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44.69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37.46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0.42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519120633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18.04.2021 10:58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44.72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37.50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9.1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5.7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0.48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2081171939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05.09.2021 23:36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44.55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38.23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2.9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3.2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13.8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0.25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745301743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39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11.09.2021 6:33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44.46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36.80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18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34.4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0.46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933539007"/>
                  </a:ext>
                </a:extLst>
              </a:tr>
              <a:tr h="568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15.12.2021 22:54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43.40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38.34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5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" panose="020B0502040204020203" pitchFamily="34" charset="0"/>
                        </a:rPr>
                        <a:t>3.1</a:t>
                      </a:r>
                      <a:endParaRPr lang="ru-RU" sz="16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3.3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9.6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14.0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Bahnschrift" panose="020B0502040204020203" pitchFamily="34" charset="0"/>
                        </a:rPr>
                        <a:t>10.6</a:t>
                      </a:r>
                      <a:endParaRPr lang="ru-RU" sz="160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Bahnschrift" panose="020B0502040204020203" pitchFamily="34" charset="0"/>
                        </a:rPr>
                        <a:t>0.47</a:t>
                      </a:r>
                      <a:endParaRPr lang="ru-RU" sz="1600" dirty="0"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793" marR="32793" marT="0" marB="0" anchor="ctr"/>
                </a:tc>
                <a:extLst>
                  <a:ext uri="{0D108BD9-81ED-4DB2-BD59-A6C34878D82A}">
                    <a16:rowId xmlns:a16="http://schemas.microsoft.com/office/drawing/2014/main" val="1593113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62" y="1066711"/>
            <a:ext cx="1514475" cy="2085975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95250" y="-296731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Расчет</a:t>
            </a:r>
            <a:r>
              <a:rPr lang="ru-RU" sz="2000" b="1" dirty="0" smtClean="0"/>
              <a:t> спектральных и динамических параметров очагов землетрясений Западного Кавказа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706" y="1066711"/>
            <a:ext cx="4572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Впервые для Северного Кавказа </a:t>
            </a:r>
            <a:r>
              <a:rPr lang="en-US" sz="1600" dirty="0">
                <a:latin typeface="Times New Roman" panose="02020603050405020304" pitchFamily="18" charset="0"/>
                <a:ea typeface="MS Mincho"/>
              </a:rPr>
              <a:t>SEISAN</a:t>
            </a:r>
            <a:r>
              <a:rPr lang="ru-RU" sz="1600" dirty="0">
                <a:latin typeface="Times New Roman" panose="02020603050405020304" pitchFamily="18" charset="0"/>
                <a:ea typeface="MS Mincho"/>
              </a:rPr>
              <a:t> был использован для расчета спектральных параметров восьми землетрясений на Западном Кавказе в 2016-2017 гг. 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26" y="1791501"/>
            <a:ext cx="6265973" cy="4999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221" y="1128043"/>
            <a:ext cx="4168545" cy="14627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06" y="2259593"/>
            <a:ext cx="45720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MS Mincho"/>
              </a:rPr>
              <a:t>Для 40 </a:t>
            </a:r>
            <a:r>
              <a:rPr lang="ru-RU" sz="1600" dirty="0">
                <a:latin typeface="Times New Roman" panose="02020603050405020304" pitchFamily="18" charset="0"/>
                <a:ea typeface="MS Mincho"/>
              </a:rPr>
              <a:t>землетрясений за период 2016-2021 гг</a:t>
            </a:r>
            <a:r>
              <a:rPr lang="ru-RU" sz="1600" dirty="0" smtClean="0">
                <a:latin typeface="Times New Roman" panose="02020603050405020304" pitchFamily="18" charset="0"/>
                <a:ea typeface="MS Mincho"/>
              </a:rPr>
              <a:t>., территории </a:t>
            </a:r>
            <a:r>
              <a:rPr lang="ru-RU" sz="1600" dirty="0">
                <a:latin typeface="Times New Roman" panose="02020603050405020304" pitchFamily="18" charset="0"/>
                <a:ea typeface="MS Mincho"/>
              </a:rPr>
              <a:t>Западного Кавказа </a:t>
            </a:r>
            <a:r>
              <a:rPr lang="ru-RU" sz="1600" dirty="0" smtClean="0">
                <a:latin typeface="Times New Roman" panose="02020603050405020304" pitchFamily="18" charset="0"/>
                <a:ea typeface="MS Mincho"/>
              </a:rPr>
              <a:t>выполнен расширенный </a:t>
            </a:r>
            <a:r>
              <a:rPr lang="ru-RU" sz="1600" dirty="0">
                <a:latin typeface="Times New Roman" panose="02020603050405020304" pitchFamily="18" charset="0"/>
                <a:ea typeface="MS Mincho"/>
              </a:rPr>
              <a:t>анализ спектральных и динамических параметров очагов региональных сейсмических </a:t>
            </a:r>
            <a:r>
              <a:rPr lang="ru-RU" sz="1600" dirty="0" smtClean="0">
                <a:latin typeface="Times New Roman" panose="02020603050405020304" pitchFamily="18" charset="0"/>
                <a:ea typeface="MS Mincho"/>
              </a:rPr>
              <a:t>событий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" y="3625651"/>
            <a:ext cx="3211950" cy="32323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8839" y="3766371"/>
            <a:ext cx="1287562" cy="3499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5250" y="-296731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Расчет</a:t>
            </a:r>
            <a:r>
              <a:rPr lang="ru-RU" sz="2000" b="1" dirty="0" smtClean="0"/>
              <a:t> спектральных и динамических параметров очагов землетрясений Восточного Кавказа</a:t>
            </a:r>
            <a:endParaRPr lang="ru-RU" sz="2000" b="1" dirty="0"/>
          </a:p>
        </p:txBody>
      </p:sp>
      <p:pic>
        <p:nvPicPr>
          <p:cNvPr id="6" name="Рисунок 5" descr="Y:\Work\Зверева А.С\Кавказ\Спектральные параметры очагов землетрясений\East_Caucasus\pic\events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t="6569" r="3063" b="5137"/>
          <a:stretch/>
        </p:blipFill>
        <p:spPr bwMode="auto">
          <a:xfrm>
            <a:off x="694297" y="1910061"/>
            <a:ext cx="7810818" cy="4935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9136" y="1122225"/>
            <a:ext cx="7181140" cy="830997"/>
          </a:xfrm>
          <a:prstGeom prst="rect">
            <a:avLst/>
          </a:prstGeom>
          <a:solidFill>
            <a:srgbClr val="FEFDD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Наиболее сильные землетрясения,  обработанные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службе “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The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Global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Centoid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Moment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Tensor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” (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G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CMT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),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где рассчитаны значения скалярного сейсмического момента 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ru-RU" sz="16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 через определение тензора сейсмического момента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Newton-Regular"/>
              </a:rPr>
              <a:t>центроида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0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95250" y="-296731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Расчет</a:t>
            </a:r>
            <a:r>
              <a:rPr lang="ru-RU" sz="2000" b="1" dirty="0" smtClean="0"/>
              <a:t> спектральных и динамических параметров очагов землетрясений Восточного Кавказа</a:t>
            </a:r>
            <a:endParaRPr lang="ru-RU" sz="2000" b="1" dirty="0"/>
          </a:p>
        </p:txBody>
      </p:sp>
      <p:pic>
        <p:nvPicPr>
          <p:cNvPr id="4" name="Рисунок 3" descr="Y:\Work\Зверева А.С\Кавказ\Спектральные параметры очагов землетрясений\East_Caucasus\pic\spectral and WF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56" y="1009650"/>
            <a:ext cx="6877100" cy="505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47625" y="5903893"/>
            <a:ext cx="870416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hangingPunct="0">
              <a:spcBef>
                <a:spcPts val="600"/>
              </a:spcBef>
              <a:spcAft>
                <a:spcPts val="5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(а) – запись волновых форм землетрясения 12.12.2020 г. на сейсмических станциях, участвующих в расчете; (б) – фрагмент записи волновой формы с выбранным окном для расчета спектра смещений S-волны; (в) –пример аппроксимации амплитудного спектра смещения (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A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, мкм), поправленного за затухание и геометрическое расхождение, в соответствии с моделью очага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Брюна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 (пунктирной линией показан микросейсмический шум) </a:t>
            </a:r>
          </a:p>
        </p:txBody>
      </p:sp>
    </p:spTree>
    <p:extLst>
      <p:ext uri="{BB962C8B-B14F-4D97-AF65-F5344CB8AC3E}">
        <p14:creationId xmlns:p14="http://schemas.microsoft.com/office/powerpoint/2010/main" val="47124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95250" y="-296731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Расчет</a:t>
            </a:r>
            <a:r>
              <a:rPr lang="ru-RU" sz="2000" b="1" dirty="0" smtClean="0"/>
              <a:t> спектральных и динамических параметров очагов землетрясений Восточного Кавказа</a:t>
            </a:r>
            <a:endParaRPr lang="ru-RU" sz="20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76408"/>
              </p:ext>
            </p:extLst>
          </p:nvPr>
        </p:nvGraphicFramePr>
        <p:xfrm>
          <a:off x="139382" y="1791501"/>
          <a:ext cx="8776019" cy="4804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6400">
                  <a:extLst>
                    <a:ext uri="{9D8B030D-6E8A-4147-A177-3AD203B41FA5}">
                      <a16:colId xmlns:a16="http://schemas.microsoft.com/office/drawing/2014/main" val="680596910"/>
                    </a:ext>
                  </a:extLst>
                </a:gridCol>
                <a:gridCol w="1079171">
                  <a:extLst>
                    <a:ext uri="{9D8B030D-6E8A-4147-A177-3AD203B41FA5}">
                      <a16:colId xmlns:a16="http://schemas.microsoft.com/office/drawing/2014/main" val="3755831141"/>
                    </a:ext>
                  </a:extLst>
                </a:gridCol>
                <a:gridCol w="912918">
                  <a:extLst>
                    <a:ext uri="{9D8B030D-6E8A-4147-A177-3AD203B41FA5}">
                      <a16:colId xmlns:a16="http://schemas.microsoft.com/office/drawing/2014/main" val="347652475"/>
                    </a:ext>
                  </a:extLst>
                </a:gridCol>
                <a:gridCol w="886358">
                  <a:extLst>
                    <a:ext uri="{9D8B030D-6E8A-4147-A177-3AD203B41FA5}">
                      <a16:colId xmlns:a16="http://schemas.microsoft.com/office/drawing/2014/main" val="3028387182"/>
                    </a:ext>
                  </a:extLst>
                </a:gridCol>
                <a:gridCol w="896195">
                  <a:extLst>
                    <a:ext uri="{9D8B030D-6E8A-4147-A177-3AD203B41FA5}">
                      <a16:colId xmlns:a16="http://schemas.microsoft.com/office/drawing/2014/main" val="1773103776"/>
                    </a:ext>
                  </a:extLst>
                </a:gridCol>
                <a:gridCol w="468265">
                  <a:extLst>
                    <a:ext uri="{9D8B030D-6E8A-4147-A177-3AD203B41FA5}">
                      <a16:colId xmlns:a16="http://schemas.microsoft.com/office/drawing/2014/main" val="1869244227"/>
                    </a:ext>
                  </a:extLst>
                </a:gridCol>
                <a:gridCol w="710266">
                  <a:extLst>
                    <a:ext uri="{9D8B030D-6E8A-4147-A177-3AD203B41FA5}">
                      <a16:colId xmlns:a16="http://schemas.microsoft.com/office/drawing/2014/main" val="413642002"/>
                    </a:ext>
                  </a:extLst>
                </a:gridCol>
                <a:gridCol w="556801">
                  <a:extLst>
                    <a:ext uri="{9D8B030D-6E8A-4147-A177-3AD203B41FA5}">
                      <a16:colId xmlns:a16="http://schemas.microsoft.com/office/drawing/2014/main" val="3777946760"/>
                    </a:ext>
                  </a:extLst>
                </a:gridCol>
                <a:gridCol w="904065">
                  <a:extLst>
                    <a:ext uri="{9D8B030D-6E8A-4147-A177-3AD203B41FA5}">
                      <a16:colId xmlns:a16="http://schemas.microsoft.com/office/drawing/2014/main" val="2736526418"/>
                    </a:ext>
                  </a:extLst>
                </a:gridCol>
                <a:gridCol w="1175580">
                  <a:extLst>
                    <a:ext uri="{9D8B030D-6E8A-4147-A177-3AD203B41FA5}">
                      <a16:colId xmlns:a16="http://schemas.microsoft.com/office/drawing/2014/main" val="2169932474"/>
                    </a:ext>
                  </a:extLst>
                </a:gridCol>
              </a:tblGrid>
              <a:tr h="879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в очаге (UTC)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Широта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Долгота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h, км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16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16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lgM</a:t>
                      </a:r>
                      <a:r>
                        <a:rPr lang="ru-RU" sz="16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Н∙м∙10</a:t>
                      </a:r>
                      <a:r>
                        <a:rPr lang="ru-RU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6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Гц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4350788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11.10.2008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9:06:11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43.35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46.27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5.8/1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0.68-0.97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87942937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GCMT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9:06:15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43.40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46.19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1118084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26.03.2013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23:35:21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41.73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4.8/7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0.4-3.6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7475076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GCMT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23:35:24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41.57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0540162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28.05.2013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0:09:51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43.19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41.70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5.2/7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0.2-1.7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3060922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GCMT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0:09:53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41.65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7621599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29.09.2014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1:38:08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41.02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48.33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5.1/7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0.2-1.0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5745237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GCMT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1:38:09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41.42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47.76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9540477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03.05.2017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8:53:41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41.61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46.72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4.9/10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0.6-2.8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4793102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GCMT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8:53:45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42.06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46.77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9889444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12.12.2020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21:29:48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43.03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45.54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4.8/15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0.6-3.4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0775008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GCMT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21:29:50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43.16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45.40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310612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20.10.2021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Авторы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4:45:40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43.02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45.02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4.7/8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0.4-2.5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4595386"/>
                  </a:ext>
                </a:extLst>
              </a:tr>
              <a:tr h="276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GCMT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4:45:41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43.22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45.59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137599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47774" y="1195685"/>
            <a:ext cx="6924675" cy="369332"/>
          </a:xfrm>
          <a:prstGeom prst="rect">
            <a:avLst/>
          </a:prstGeom>
          <a:solidFill>
            <a:srgbClr val="FEFDD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Сравнение полученных параметров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глобальным каталогом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GCMT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0700" y="2667000"/>
            <a:ext cx="63817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00699" y="3232462"/>
            <a:ext cx="63817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00698" y="3804904"/>
            <a:ext cx="63817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600697" y="4356883"/>
            <a:ext cx="63817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00696" y="4929325"/>
            <a:ext cx="63817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600695" y="5474563"/>
            <a:ext cx="63817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00695" y="6043315"/>
            <a:ext cx="63817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9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95250" y="-296731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Расчет</a:t>
            </a:r>
            <a:r>
              <a:rPr lang="ru-RU" sz="2000" b="1" dirty="0" smtClean="0"/>
              <a:t> спектральных и динамических параметров очагов землетрясений Восточного Кавказа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00" y="1502565"/>
            <a:ext cx="9144000" cy="55554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350" y="1117476"/>
            <a:ext cx="50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MS Mincho"/>
              </a:rPr>
              <a:t>СПЕКТРАЛЬНЫЕ </a:t>
            </a:r>
            <a:r>
              <a:rPr lang="ru-RU" dirty="0" smtClean="0">
                <a:latin typeface="Times New Roman" panose="02020603050405020304" pitchFamily="18" charset="0"/>
                <a:ea typeface="MS Mincho"/>
              </a:rPr>
              <a:t>И ОЧАГОВЫЕ </a:t>
            </a:r>
            <a:r>
              <a:rPr lang="ru-RU" dirty="0">
                <a:latin typeface="Times New Roman" panose="02020603050405020304" pitchFamily="18" charset="0"/>
                <a:ea typeface="MS Mincho"/>
              </a:rPr>
              <a:t>ПАРАМЕТРЫ </a:t>
            </a:r>
            <a:r>
              <a:rPr lang="ru-RU" dirty="0" smtClean="0">
                <a:latin typeface="Times New Roman" panose="02020603050405020304" pitchFamily="18" charset="0"/>
                <a:ea typeface="MS Mincho"/>
              </a:rPr>
              <a:t>ЗЕМЛЕТРЯСЕНИЙ СЕВЕРНОГО </a:t>
            </a:r>
            <a:r>
              <a:rPr lang="ru-RU" dirty="0">
                <a:latin typeface="Times New Roman" panose="02020603050405020304" pitchFamily="18" charset="0"/>
                <a:ea typeface="MS Mincho"/>
              </a:rPr>
              <a:t>КАВКАЗА </a:t>
            </a:r>
            <a:r>
              <a:rPr lang="ru-RU" dirty="0" smtClean="0">
                <a:latin typeface="Times New Roman" panose="02020603050405020304" pitchFamily="18" charset="0"/>
                <a:ea typeface="MS Mincho"/>
              </a:rPr>
              <a:t>В 2018–2019 ГГ.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419050" y="1945757"/>
            <a:ext cx="563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А.С. Зверева</a:t>
            </a:r>
            <a:r>
              <a:rPr lang="ru-RU" sz="1600" b="1" baseline="30000" dirty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1</a:t>
            </a:r>
            <a:r>
              <a:rPr lang="ru-RU" sz="1600" b="1" dirty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, </a:t>
            </a:r>
            <a:r>
              <a:rPr lang="ru-RU" sz="1600" b="1" i="1" dirty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Л.С. Малянова</a:t>
            </a:r>
            <a:r>
              <a:rPr lang="ru-RU" sz="1600" b="1" baseline="30000" dirty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2</a:t>
            </a:r>
            <a:r>
              <a:rPr lang="ru-RU" sz="1600" b="1" dirty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, </a:t>
            </a:r>
            <a:r>
              <a:rPr lang="ru-RU" sz="1600" b="1" i="1" dirty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И.П. </a:t>
            </a:r>
            <a:r>
              <a:rPr lang="ru-RU" sz="1600" b="1" i="1" dirty="0" smtClean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Габсатарова</a:t>
            </a:r>
            <a:r>
              <a:rPr lang="ru-RU" sz="1600" b="1" baseline="30000" dirty="0" smtClean="0">
                <a:latin typeface="Times New Roman" panose="02020603050405020304" pitchFamily="18" charset="0"/>
                <a:ea typeface="MS Mincho"/>
                <a:cs typeface="Arial" panose="020B0604020202020204" pitchFamily="34" charset="0"/>
              </a:rPr>
              <a:t>2</a:t>
            </a:r>
            <a:endParaRPr lang="ru-RU" sz="16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7302" y="1179031"/>
            <a:ext cx="389876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Землетрясения Северной Евразии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3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38379" y="-99392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/>
              <a:t>Изучение спектральных и динамических параметров очагов землетрясений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4448" y="2522799"/>
            <a:ext cx="7536773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Оценка сейсмической </a:t>
            </a:r>
            <a:r>
              <a:rPr lang="ru-RU" sz="2800" dirty="0" smtClean="0"/>
              <a:t>энергии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Расчет сейсмического момента и моментной магнитуды </a:t>
            </a:r>
            <a:r>
              <a:rPr lang="en-US" sz="2800" dirty="0" smtClean="0"/>
              <a:t>Mw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Геометрические </a:t>
            </a:r>
            <a:r>
              <a:rPr lang="ru-RU" sz="2800" dirty="0"/>
              <a:t>размеры </a:t>
            </a:r>
            <a:r>
              <a:rPr lang="ru-RU" sz="2800" dirty="0"/>
              <a:t>очага: </a:t>
            </a:r>
            <a:r>
              <a:rPr lang="ru-RU" sz="2800" dirty="0"/>
              <a:t>длина, ширина и высота, объем главного толчка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24459" y="1609488"/>
            <a:ext cx="2337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Зачем?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57393"/>
              </p:ext>
            </p:extLst>
          </p:nvPr>
        </p:nvGraphicFramePr>
        <p:xfrm>
          <a:off x="1474640" y="1030288"/>
          <a:ext cx="7562847" cy="7155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191">
                  <a:extLst>
                    <a:ext uri="{9D8B030D-6E8A-4147-A177-3AD203B41FA5}">
                      <a16:colId xmlns:a16="http://schemas.microsoft.com/office/drawing/2014/main" val="4197440274"/>
                    </a:ext>
                  </a:extLst>
                </a:gridCol>
                <a:gridCol w="893282">
                  <a:extLst>
                    <a:ext uri="{9D8B030D-6E8A-4147-A177-3AD203B41FA5}">
                      <a16:colId xmlns:a16="http://schemas.microsoft.com/office/drawing/2014/main" val="1974893717"/>
                    </a:ext>
                  </a:extLst>
                </a:gridCol>
                <a:gridCol w="405934">
                  <a:extLst>
                    <a:ext uri="{9D8B030D-6E8A-4147-A177-3AD203B41FA5}">
                      <a16:colId xmlns:a16="http://schemas.microsoft.com/office/drawing/2014/main" val="3444569700"/>
                    </a:ext>
                  </a:extLst>
                </a:gridCol>
                <a:gridCol w="346541">
                  <a:extLst>
                    <a:ext uri="{9D8B030D-6E8A-4147-A177-3AD203B41FA5}">
                      <a16:colId xmlns:a16="http://schemas.microsoft.com/office/drawing/2014/main" val="331174943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4238671492"/>
                    </a:ext>
                  </a:extLst>
                </a:gridCol>
                <a:gridCol w="287241">
                  <a:extLst>
                    <a:ext uri="{9D8B030D-6E8A-4147-A177-3AD203B41FA5}">
                      <a16:colId xmlns:a16="http://schemas.microsoft.com/office/drawing/2014/main" val="790192907"/>
                    </a:ext>
                  </a:extLst>
                </a:gridCol>
                <a:gridCol w="279351">
                  <a:extLst>
                    <a:ext uri="{9D8B030D-6E8A-4147-A177-3AD203B41FA5}">
                      <a16:colId xmlns:a16="http://schemas.microsoft.com/office/drawing/2014/main" val="4012130835"/>
                    </a:ext>
                  </a:extLst>
                </a:gridCol>
                <a:gridCol w="271608">
                  <a:extLst>
                    <a:ext uri="{9D8B030D-6E8A-4147-A177-3AD203B41FA5}">
                      <a16:colId xmlns:a16="http://schemas.microsoft.com/office/drawing/2014/main" val="2082194073"/>
                    </a:ext>
                  </a:extLst>
                </a:gridCol>
                <a:gridCol w="323850">
                  <a:extLst>
                    <a:ext uri="{9D8B030D-6E8A-4147-A177-3AD203B41FA5}">
                      <a16:colId xmlns:a16="http://schemas.microsoft.com/office/drawing/2014/main" val="3175205017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1741158433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1259458766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920947520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344028216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333869775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4780450"/>
                    </a:ext>
                  </a:extLst>
                </a:gridCol>
                <a:gridCol w="323850">
                  <a:extLst>
                    <a:ext uri="{9D8B030D-6E8A-4147-A177-3AD203B41FA5}">
                      <a16:colId xmlns:a16="http://schemas.microsoft.com/office/drawing/2014/main" val="2956573812"/>
                    </a:ext>
                  </a:extLst>
                </a:gridCol>
                <a:gridCol w="295275">
                  <a:extLst>
                    <a:ext uri="{9D8B030D-6E8A-4147-A177-3AD203B41FA5}">
                      <a16:colId xmlns:a16="http://schemas.microsoft.com/office/drawing/2014/main" val="4664923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822082645"/>
                    </a:ext>
                  </a:extLst>
                </a:gridCol>
                <a:gridCol w="952499">
                  <a:extLst>
                    <a:ext uri="{9D8B030D-6E8A-4147-A177-3AD203B41FA5}">
                      <a16:colId xmlns:a16="http://schemas.microsoft.com/office/drawing/2014/main" val="1962457356"/>
                    </a:ext>
                  </a:extLst>
                </a:gridCol>
              </a:tblGrid>
              <a:tr h="13716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[1]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Дата,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20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lg M</a:t>
                      </a:r>
                      <a:r>
                        <a:rPr lang="en-US" sz="120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 lg M</a:t>
                      </a:r>
                      <a:r>
                        <a:rPr lang="en-US" sz="120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 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 ST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 MO</a:t>
                      </a:r>
                      <a:r>
                        <a:rPr lang="en-US" sz="120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2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 R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MPVA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120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20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ru-RU" sz="120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Н*м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3683631923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обозначение в </a:t>
                      </a:r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SEISAN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SpecAV_MO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SpecAV_ST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SpecAV_OM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SpecAV_f0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SpecAV_R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401924547"/>
                  </a:ext>
                </a:extLst>
              </a:tr>
              <a:tr h="130925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NC20180329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18:21:59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83564254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NC20180343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4:28:55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3.98E+14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302874992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NC20180602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27.02.2018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19:03:38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2.51E+15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44550767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NC20180954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13.04.2018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0:27:36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6.31E+14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6678738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NC20181026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24.04.2018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20:47:40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7.94E+14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418130161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NC20181370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09.06.2018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21:49:18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1.58E+15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50885158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NC20181525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26.06.2018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19:52:37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58618519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NC20181586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05.07.2018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22:19:33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6.31E+14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51609910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NC20181973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26.08.2018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19:07:38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5.01E+13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277102975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NC20182058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04.09.2018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19:02:24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62207851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NC20182062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05.09.2018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2:59:47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5.01E+14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31601968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NC20182460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14.10.2018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13:51:28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0.165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1.00E+15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427649027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NC20182467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10:42:08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1.58E+15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304441386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NC20182496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15:55:50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3.16E+15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409598683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NC20182547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22.10.2018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12:39:50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5.01E+14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4013880998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NC20182858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22:55:04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7.94E+14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93960363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NC20182861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25.11.2018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0:05:49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1.26E+15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68177994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NC20190267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20.01.2019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10:10:13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2.51E+14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4241374943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NC20190272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20.01.2019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11:30:34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1.00E+14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02283828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NC20190276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20.01.2019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14:22:34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6.31E+13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875564477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NC20191000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24.03.2019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20:37:58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1.26E+14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222064968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3382997922"/>
                  </a:ext>
                </a:extLst>
              </a:tr>
              <a:tr h="124691">
                <a:tc gridSpan="19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2356708760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NC20193613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18.12.2019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13:24:41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1.26E+14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84109004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913369132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3446444601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2337851496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2519976045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420070389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1929560584"/>
                  </a:ext>
                </a:extLst>
              </a:tr>
              <a:tr h="124691"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gridSpan="2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35" marR="6235" marT="6235" marB="0" anchor="b"/>
                </a:tc>
                <a:extLst>
                  <a:ext uri="{0D108BD9-81ED-4DB2-BD59-A6C34878D82A}">
                    <a16:rowId xmlns:a16="http://schemas.microsoft.com/office/drawing/2014/main" val="411391587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25" y="1381876"/>
            <a:ext cx="45720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MS Mincho"/>
              </a:rPr>
              <a:t>Всего расчет был проведен для 32 землетрясений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5250" y="-296731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/>
              <a:t>Расчет</a:t>
            </a:r>
            <a:r>
              <a:rPr lang="ru-RU" sz="2000" b="1" dirty="0" smtClean="0"/>
              <a:t> спектральных и динамических параметров очагов землетрясений Восточного Кавказа</a:t>
            </a:r>
            <a:endParaRPr lang="ru-RU" sz="2000" b="1" dirty="0"/>
          </a:p>
        </p:txBody>
      </p:sp>
      <p:pic>
        <p:nvPicPr>
          <p:cNvPr id="5" name="Рисунок 4" descr="Y:\Work\Зверева А.С\Кавказ\Спектральные параметры очагов землетрясений\ЗСЕ 2023\pic\спектры 20181017_15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524125"/>
            <a:ext cx="4107815" cy="3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9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062" y="1330315"/>
            <a:ext cx="781528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результаты говорят о достоверности спектральных параметров, рассчитанных в программном комплексе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SEISAN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отработанной методике. Это позволит внедрить данную методику в практику составления регионального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каталога. </a:t>
            </a:r>
          </a:p>
          <a:p>
            <a:pPr indent="252095" algn="just"/>
            <a:endParaRPr lang="ru-RU" sz="2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spcAft>
                <a:spcPts val="0"/>
              </a:spcAft>
            </a:pPr>
            <a:r>
              <a:rPr lang="ru-RU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Полученные 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параметры показывают особенности очагов землетрясений в районе исследования, необходимые для дальнейшего изучения сейсмической опасности региона и составления прогнозов. </a:t>
            </a:r>
            <a:endParaRPr lang="ru-RU" sz="2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spcAft>
                <a:spcPts val="0"/>
              </a:spcAft>
            </a:pPr>
            <a:endParaRPr lang="ru-RU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52095" algn="just">
              <a:spcAft>
                <a:spcPts val="0"/>
              </a:spcAft>
            </a:pPr>
            <a:r>
              <a:rPr lang="ru-RU" sz="2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рассчитанные значения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моментной магнитуды 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100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являются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универсальными энергетическими характеристиками сейсмических событий и являющейся наиболее предпочтительной магнитудой в каталогах землетрясений, как рекомендовано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IASPEI</a:t>
            </a:r>
            <a:endParaRPr lang="ru-RU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95250" y="-296731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/>
              <a:t>Заключение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1015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67545" y="1217744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180909"/>
              </p:ext>
            </p:extLst>
          </p:nvPr>
        </p:nvGraphicFramePr>
        <p:xfrm>
          <a:off x="1967701" y="4882999"/>
          <a:ext cx="5340603" cy="1318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name="Формула" r:id="rId3" imgW="3124200" imgH="774700" progId="Equation.3">
                  <p:embed/>
                </p:oleObj>
              </mc:Choice>
              <mc:Fallback>
                <p:oleObj name="Формула" r:id="rId3" imgW="3124200" imgH="774700" progId="Equation.3">
                  <p:embed/>
                  <p:pic>
                    <p:nvPicPr>
                      <p:cNvPr id="19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701" y="4882999"/>
                        <a:ext cx="5340603" cy="13188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851422"/>
              </p:ext>
            </p:extLst>
          </p:nvPr>
        </p:nvGraphicFramePr>
        <p:xfrm>
          <a:off x="350509" y="2628373"/>
          <a:ext cx="2179638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name="Формула" r:id="rId5" imgW="1625400" imgH="749160" progId="Equation.3">
                  <p:embed/>
                </p:oleObj>
              </mc:Choice>
              <mc:Fallback>
                <p:oleObj name="Формула" r:id="rId5" imgW="1625400" imgH="749160" progId="Equation.3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09" y="2628373"/>
                        <a:ext cx="2179638" cy="1000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0" y="1925887"/>
            <a:ext cx="3212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Спектр смещения в очаге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64371" y="2506660"/>
            <a:ext cx="2534410" cy="12241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810449" y="2803768"/>
            <a:ext cx="1827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Наблюденный </a:t>
            </a:r>
          </a:p>
          <a:p>
            <a:pPr algn="ctr"/>
            <a:r>
              <a:rPr lang="ru-RU" dirty="0" smtClean="0"/>
              <a:t>спектр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835696" y="4777423"/>
            <a:ext cx="6048672" cy="15121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attenuation</a:t>
            </a:r>
            <a:endParaRPr lang="ru-RU" dirty="0"/>
          </a:p>
        </p:txBody>
      </p:sp>
      <p:sp>
        <p:nvSpPr>
          <p:cNvPr id="27" name="Плюс 26"/>
          <p:cNvSpPr/>
          <p:nvPr/>
        </p:nvSpPr>
        <p:spPr>
          <a:xfrm>
            <a:off x="3043204" y="2929416"/>
            <a:ext cx="432048" cy="43204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740254" y="3093396"/>
            <a:ext cx="1983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Геометрическое расхождение </a:t>
            </a:r>
            <a:r>
              <a:rPr lang="en-US" i="1" dirty="0" smtClean="0"/>
              <a:t>G(</a:t>
            </a:r>
            <a:r>
              <a:rPr lang="el-GR" i="1" dirty="0" smtClean="0"/>
              <a:t>Δ</a:t>
            </a:r>
            <a:r>
              <a:rPr lang="en-US" dirty="0" smtClean="0"/>
              <a:t>,</a:t>
            </a:r>
            <a:r>
              <a:rPr lang="en-US" i="1" dirty="0" smtClean="0"/>
              <a:t>h</a:t>
            </a:r>
            <a:r>
              <a:rPr lang="en-US" i="1" dirty="0"/>
              <a:t>)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868121" y="2363127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Затухание</a:t>
            </a:r>
            <a:endParaRPr lang="ru-RU" dirty="0"/>
          </a:p>
        </p:txBody>
      </p:sp>
      <p:sp>
        <p:nvSpPr>
          <p:cNvPr id="30" name="Равно 29"/>
          <p:cNvSpPr/>
          <p:nvPr/>
        </p:nvSpPr>
        <p:spPr>
          <a:xfrm>
            <a:off x="5940152" y="2939304"/>
            <a:ext cx="561234" cy="37526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41093" y="4085146"/>
            <a:ext cx="3969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Наблюденный спектр:</a:t>
            </a:r>
            <a:endParaRPr lang="ru-RU" sz="28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715139" y="3068960"/>
            <a:ext cx="2100673" cy="100207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856382" y="2312005"/>
            <a:ext cx="1431236" cy="5507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620831" y="2668174"/>
            <a:ext cx="2206981" cy="917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438379" y="-99392"/>
            <a:ext cx="8208912" cy="20882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/>
              <a:t>Изучение спектральных и динамических параметров очагов землетрясений</a:t>
            </a:r>
            <a:endParaRPr lang="ru-RU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447367" y="1484784"/>
            <a:ext cx="351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?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7" name="Picture 48" descr="Картинки по запросу задумчивый смайлик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40" y="1396225"/>
            <a:ext cx="840986" cy="84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815812" y="5745312"/>
            <a:ext cx="3518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9489" y="5767226"/>
            <a:ext cx="3518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531576" y="3431495"/>
            <a:ext cx="88900" cy="107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 flipH="1">
            <a:off x="1530307" y="3346870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50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29247" y="401805"/>
            <a:ext cx="8458200" cy="95172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Исследование затухания сейсмических волн в литосфере </a:t>
            </a:r>
            <a:r>
              <a:rPr lang="ru-RU" sz="2400" dirty="0" smtClean="0"/>
              <a:t> </a:t>
            </a:r>
            <a:r>
              <a:rPr lang="ru-RU" sz="2400" dirty="0"/>
              <a:t>Северного Кавказа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5" y="1199900"/>
            <a:ext cx="3069800" cy="5431875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247849"/>
              </p:ext>
            </p:extLst>
          </p:nvPr>
        </p:nvGraphicFramePr>
        <p:xfrm>
          <a:off x="3103039" y="2448408"/>
          <a:ext cx="3240481" cy="2041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CorelDRAW" r:id="rId4" imgW="2807154" imgH="1768932" progId="CorelDraw.Graphic.18">
                  <p:embed/>
                </p:oleObj>
              </mc:Choice>
              <mc:Fallback>
                <p:oleObj name="CorelDRAW" r:id="rId4" imgW="2807154" imgH="176893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3039" y="2448408"/>
                        <a:ext cx="3240481" cy="2041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56522" y="1210195"/>
            <a:ext cx="653092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затухания сейсмических волн с расстоянием дает фундаментальную информацию 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неупругости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рассеивающих свойствах литосферы, а также фактических свойствах среды в конкретном регионе. 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345352"/>
              </p:ext>
            </p:extLst>
          </p:nvPr>
        </p:nvGraphicFramePr>
        <p:xfrm>
          <a:off x="4152488" y="2543644"/>
          <a:ext cx="2163303" cy="603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Формула" r:id="rId6" imgW="1396394" imgH="393529" progId="Equation.3">
                  <p:embed/>
                </p:oleObj>
              </mc:Choice>
              <mc:Fallback>
                <p:oleObj name="Формула" r:id="rId6" imgW="1396394" imgH="393529" progId="Equation.3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488" y="2543644"/>
                        <a:ext cx="2163303" cy="6033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371250" y="2543644"/>
            <a:ext cx="258597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Затухание амплитуды, вызванное неупругой средой и рассеиванием волн, описывается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через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безразмерный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добротности среды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24758" y="2579139"/>
            <a:ext cx="2120899" cy="567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03039" y="4600450"/>
            <a:ext cx="6128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ru-RU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необходима 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фундаментальных и прикладных задач </a:t>
            </a:r>
            <a:r>
              <a:rPr lang="ru-RU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сейсмологии: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расчет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очаговых спектров,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пределение сейсмических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моментов и иных очаговых параметров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землетрясений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моделирование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возможных сильных движений грунта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Построение синтетических сейсмограмм и пр.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25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7" y="2729586"/>
            <a:ext cx="9082969" cy="4128414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29247" y="401805"/>
            <a:ext cx="8458200" cy="95172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Исследование затухания сейсмических волн в литосфере </a:t>
            </a:r>
            <a:r>
              <a:rPr lang="ru-RU" sz="2400" dirty="0" smtClean="0"/>
              <a:t> </a:t>
            </a:r>
            <a:r>
              <a:rPr lang="ru-RU" sz="2400" dirty="0"/>
              <a:t>Северного Кавказа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311" y="1293061"/>
            <a:ext cx="459083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Павленко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О.В.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соавторами - изучение затухания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энергии S-волн 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расчет 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записям локальных и региональных землетрясений Северного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Кавказа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сейсмических станций «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SOC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ANN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», «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KIV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MAK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311" y="2550379"/>
            <a:ext cx="459083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[Павленко, 2008, 2010, 2016, 2020, Павленко, Павленко, 2016,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Харазова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 др., 2016,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Кромский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 др., 2018; Кирсанов, Павленко, 2020]. 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58347" y="1293061"/>
            <a:ext cx="4294475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Копничев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Ю.Ф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Соколова И.Н.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(2019) и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Аптикаева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О.Е. (2020).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неоднородности поглощения S-волн на Кавказе с прогнозными целями в ретроспективном режиме.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67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29247" y="401805"/>
            <a:ext cx="8458200" cy="95172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Исследование затухания сейсмических волн в литосфере </a:t>
            </a:r>
            <a:r>
              <a:rPr lang="ru-RU" sz="2400" dirty="0" smtClean="0"/>
              <a:t> </a:t>
            </a:r>
            <a:r>
              <a:rPr lang="ru-RU" sz="2400" dirty="0"/>
              <a:t>Северного Кавказа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54" y="1661971"/>
            <a:ext cx="1872808" cy="2604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697" y="1736511"/>
            <a:ext cx="5101716" cy="2634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53" y="4096219"/>
            <a:ext cx="1949909" cy="27799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560" y="1292639"/>
            <a:ext cx="8720664" cy="369332"/>
          </a:xfrm>
          <a:prstGeom prst="rect">
            <a:avLst/>
          </a:prstGeom>
          <a:solidFill>
            <a:srgbClr val="FEFDD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расчету добротности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ФИЦ ЕГС РАН проводятся, начиная с 2017 г. 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698" y="4405873"/>
            <a:ext cx="4933715" cy="24703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69654" y="3251711"/>
            <a:ext cx="443669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До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настоящего времени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все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эти 	исследования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проводились для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отдельных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сейсмических станций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записей наиболее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сильных 	землетрясений, а также с 	использованием разного 	программного обеспечения и 	методики.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56824" y="3450737"/>
            <a:ext cx="6094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dirty="0" smtClean="0">
                <a:solidFill>
                  <a:srgbClr val="FF0000"/>
                </a:solidFill>
              </a:rPr>
              <a:t>!</a:t>
            </a:r>
            <a:endParaRPr lang="ru-RU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203" y="593756"/>
            <a:ext cx="4882550" cy="626424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9247" y="401805"/>
            <a:ext cx="8458200" cy="95172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 smtClean="0"/>
              <a:t>Программный</a:t>
            </a:r>
            <a:r>
              <a:rPr lang="en-US" sz="2800" dirty="0" smtClean="0"/>
              <a:t> </a:t>
            </a:r>
            <a:r>
              <a:rPr lang="en-US" sz="2800" dirty="0" err="1"/>
              <a:t>комплекс</a:t>
            </a:r>
            <a:r>
              <a:rPr lang="en-US" sz="2800" dirty="0"/>
              <a:t> SEISAN</a:t>
            </a:r>
            <a:endParaRPr lang="ru-RU" sz="2800" dirty="0"/>
          </a:p>
          <a:p>
            <a:pPr algn="ctr"/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52404" y="3233941"/>
            <a:ext cx="3675641" cy="1477328"/>
          </a:xfrm>
          <a:prstGeom prst="rect">
            <a:avLst/>
          </a:prstGeom>
          <a:solidFill>
            <a:srgbClr val="FEFDD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проводится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руководством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непосредственным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Профессора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Хавскова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(Prof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J.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Havskov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одного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разработчиков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63654" y="5001814"/>
            <a:ext cx="4823793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SEISAN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сейсмологических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используется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уже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представляет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собой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полный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набор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простую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землетрясений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аналоговым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цифровым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47" y="3187269"/>
            <a:ext cx="1219200" cy="152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39113" y="1564669"/>
            <a:ext cx="4672873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ФИЦ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ЕГС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начиная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2020 г.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ведутся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внедрению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программного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SEISAN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интерпретации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землетрясений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Северного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Кавказа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892"/>
            <a:ext cx="6892308" cy="7175796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29247" y="401805"/>
            <a:ext cx="8458200" cy="95172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 smtClean="0"/>
              <a:t>Программный</a:t>
            </a:r>
            <a:r>
              <a:rPr lang="en-US" sz="2800" dirty="0" smtClean="0"/>
              <a:t> </a:t>
            </a:r>
            <a:r>
              <a:rPr lang="en-US" sz="2800" dirty="0" err="1"/>
              <a:t>комплекс</a:t>
            </a:r>
            <a:r>
              <a:rPr lang="en-US" sz="2800" dirty="0"/>
              <a:t> SEISAN</a:t>
            </a:r>
            <a:endParaRPr lang="ru-RU" sz="2800" dirty="0"/>
          </a:p>
          <a:p>
            <a:pPr algn="ctr"/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0929" y="5198052"/>
            <a:ext cx="6466302" cy="6878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14574" y="1140455"/>
            <a:ext cx="467287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Цель: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единая база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данных Северного Кавказа и внесение в нее уже имеющейся информации за период наблюдений начиная с 2013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года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2755698"/>
            <a:ext cx="4572000" cy="830997"/>
          </a:xfrm>
          <a:prstGeom prst="rect">
            <a:avLst/>
          </a:prstGeom>
          <a:solidFill>
            <a:srgbClr val="FEFDD7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конверт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ора для файлов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выходных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форматов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используемых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ФИЦ ЕГС РАН в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Nordic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8330184" y="2073547"/>
            <a:ext cx="331452" cy="603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58347" y="4333704"/>
            <a:ext cx="430909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овместно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Профессором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Хавсковым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создана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GSRNOR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SEISAN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8332452" y="3665342"/>
            <a:ext cx="331452" cy="603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2981894">
            <a:off x="4406273" y="4896300"/>
            <a:ext cx="331452" cy="603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874520" y="1094735"/>
            <a:ext cx="4581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802164" y="5198052"/>
            <a:ext cx="2185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Ottemoller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Voss, P.H.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Havskov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(2021). SEISAN Earthquake Analysis Software for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Windows,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Solaris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Linux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Macosx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Version 12.0. 607 pp. University of Bergen. ISBN 978-82-8088-501-2,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://seisan.info.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6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10452" r="5335" b="7884"/>
          <a:stretch/>
        </p:blipFill>
        <p:spPr>
          <a:xfrm>
            <a:off x="115410" y="2028547"/>
            <a:ext cx="9028590" cy="48294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01170" y="2246122"/>
            <a:ext cx="29989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764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событий за период с 2013 по 2022 гг.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223649" y="518241"/>
            <a:ext cx="9591297" cy="95172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dirty="0" smtClean="0"/>
              <a:t>База </a:t>
            </a:r>
            <a:r>
              <a:rPr lang="ru-RU" sz="2300" dirty="0"/>
              <a:t>данных «</a:t>
            </a:r>
            <a:r>
              <a:rPr lang="en-US" sz="2300" dirty="0"/>
              <a:t>NCAU</a:t>
            </a:r>
            <a:r>
              <a:rPr lang="ru-RU" sz="2300" dirty="0"/>
              <a:t>» землетрясений Северного Кавказа в </a:t>
            </a:r>
            <a:r>
              <a:rPr lang="en-US" sz="2300" dirty="0"/>
              <a:t>SEISAN</a:t>
            </a:r>
            <a:endParaRPr lang="ru-RU" sz="23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5371" y="1088762"/>
            <a:ext cx="8559953" cy="830997"/>
          </a:xfrm>
          <a:prstGeom prst="rect">
            <a:avLst/>
          </a:prstGeom>
          <a:solidFill>
            <a:srgbClr val="FEFDD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Параметры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гипоцентров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определены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данным сетей региональных сейсмических станций ФИЦ ЕГС РАН: Северо-Осетинского филиала (NOGSR), Дагестанского филиала (DAGSR) и Центрального отделения (OBGSR)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1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A340BB60-3AA2-4756-ABE5-FE59EAE256D4}" vid="{CD38EAEE-9C14-45DC-B521-0287CCB254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7614</TotalTime>
  <Words>2523</Words>
  <Application>Microsoft Office PowerPoint</Application>
  <PresentationFormat>Экран (4:3)</PresentationFormat>
  <Paragraphs>1379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Bahnschrift</vt:lpstr>
      <vt:lpstr>Calibri</vt:lpstr>
      <vt:lpstr>Georgia</vt:lpstr>
      <vt:lpstr>MS Mincho</vt:lpstr>
      <vt:lpstr>Newton-Regular</vt:lpstr>
      <vt:lpstr>Times New Roman</vt:lpstr>
      <vt:lpstr>Trebuchet MS</vt:lpstr>
      <vt:lpstr>Wingdings 2</vt:lpstr>
      <vt:lpstr>Тема1</vt:lpstr>
      <vt:lpstr>CorelDRAW X8 Graphic</vt:lpstr>
      <vt:lpstr>Формула</vt:lpstr>
      <vt:lpstr>СПЕКТРАЛЬНЫЕ И ОЧАГОВЫЕ ПАРАМЕТРЫ ЗЕМЛЕТРЯСЕНИЙ ВОСТОЧНОГО КАВКАЗА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Zvereva</dc:creator>
  <cp:lastModifiedBy>Zvereva</cp:lastModifiedBy>
  <cp:revision>56</cp:revision>
  <dcterms:created xsi:type="dcterms:W3CDTF">2023-03-16T12:43:28Z</dcterms:created>
  <dcterms:modified xsi:type="dcterms:W3CDTF">2023-03-21T19:38:06Z</dcterms:modified>
</cp:coreProperties>
</file>