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ook Antiqu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ook Antiqu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ook Antiqu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ook Antiqu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ook Antiqu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ook Antiqu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ook Antiqu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ook Antiqu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ook Antiqu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0D5"/>
          </a:solidFill>
        </a:fill>
      </a:tcStyle>
    </a:wholeTbl>
    <a:band2H>
      <a:tcTxStyle b="def" i="def"/>
      <a:tcStyle>
        <a:tcBdr/>
        <a:fill>
          <a:solidFill>
            <a:srgbClr val="EBF0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DF0"/>
          </a:solidFill>
        </a:fill>
      </a:tcStyle>
    </a:wholeTbl>
    <a:band2H>
      <a:tcTxStyle b="def" i="def"/>
      <a:tcStyle>
        <a:tcBdr/>
        <a:fill>
          <a:solidFill>
            <a:srgbClr val="F1F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E5E5"/>
          </a:solidFill>
        </a:fill>
      </a:tcStyle>
    </a:wholeTbl>
    <a:band2H>
      <a:tcTxStyle b="def" i="def"/>
      <a:tcStyle>
        <a:tcBdr/>
        <a:fill>
          <a:solidFill>
            <a:srgbClr val="FBF3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Book Antiqu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bg>
      <p:bgPr>
        <a:solidFill>
          <a:srgbClr val="7A8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422030" y="1371600"/>
            <a:ext cx="8229601" cy="182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cap="all" sz="4800"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371600" y="3331698"/>
            <a:ext cx="6400800" cy="17526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800">
                <a:solidFill>
                  <a:srgbClr val="85B388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1600200" y="2507786"/>
            <a:ext cx="7086600" cy="1509713"/>
          </a:xfrm>
          <a:prstGeom prst="rect">
            <a:avLst/>
          </a:prstGeom>
        </p:spPr>
        <p:txBody>
          <a:bodyPr/>
          <a:lstStyle>
            <a:lvl1pPr marL="0" indent="73152">
              <a:spcBef>
                <a:spcPts val="400"/>
              </a:spcBef>
              <a:buClrTx/>
              <a:buSzTx/>
              <a:buNone/>
              <a:defRPr sz="2000"/>
            </a:lvl1pPr>
            <a:lvl2pPr marL="0" indent="585216">
              <a:spcBef>
                <a:spcPts val="400"/>
              </a:spcBef>
              <a:buClrTx/>
              <a:buSzTx/>
              <a:buNone/>
              <a:defRPr sz="2000"/>
            </a:lvl2pPr>
            <a:lvl3pPr marL="0" indent="905255">
              <a:spcBef>
                <a:spcPts val="400"/>
              </a:spcBef>
              <a:buClrTx/>
              <a:buSzTx/>
              <a:buNone/>
              <a:defRPr sz="2000"/>
            </a:lvl3pPr>
            <a:lvl4pPr marL="0" indent="1170431">
              <a:spcBef>
                <a:spcPts val="400"/>
              </a:spcBef>
              <a:buClrTx/>
              <a:buSzTx/>
              <a:buNone/>
              <a:defRPr sz="2000"/>
            </a:lvl4pPr>
            <a:lvl5pPr marL="0" indent="1362455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892302" indent="-307086">
              <a:defRPr sz="2600"/>
            </a:lvl2pPr>
            <a:lvl3pPr marL="1202436" indent="-297180">
              <a:defRPr sz="2600"/>
            </a:lvl3pPr>
            <a:lvl4pPr marL="1434591" indent="-264160">
              <a:defRPr sz="2600"/>
            </a:lvl4pPr>
            <a:lvl5pPr marL="1626616" indent="-264160">
              <a:defRPr sz="2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457200" y="1535112"/>
            <a:ext cx="4040188" cy="75088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None/>
              <a:defRPr cap="all" sz="2400"/>
            </a:lvl1pPr>
            <a:lvl2pPr marL="0" indent="585216">
              <a:spcBef>
                <a:spcPts val="500"/>
              </a:spcBef>
              <a:buClrTx/>
              <a:buSzTx/>
              <a:buNone/>
              <a:defRPr cap="all" sz="2400"/>
            </a:lvl2pPr>
            <a:lvl3pPr marL="0" indent="905255">
              <a:spcBef>
                <a:spcPts val="500"/>
              </a:spcBef>
              <a:buClrTx/>
              <a:buSzTx/>
              <a:buNone/>
              <a:defRPr cap="all" sz="2400"/>
            </a:lvl3pPr>
            <a:lvl4pPr marL="0" indent="1170431">
              <a:spcBef>
                <a:spcPts val="500"/>
              </a:spcBef>
              <a:buClrTx/>
              <a:buSzTx/>
              <a:buNone/>
              <a:defRPr cap="all" sz="2400"/>
            </a:lvl4pPr>
            <a:lvl5pPr marL="0" indent="1362455">
              <a:spcBef>
                <a:spcPts val="500"/>
              </a:spcBef>
              <a:buClrTx/>
              <a:buSzTx/>
              <a:buNone/>
              <a:defRPr cap="all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3"/>
          <p:cNvSpPr/>
          <p:nvPr>
            <p:ph type="body" sz="quarter" idx="21"/>
          </p:nvPr>
        </p:nvSpPr>
        <p:spPr>
          <a:xfrm>
            <a:off x="4645025" y="1535112"/>
            <a:ext cx="4041775" cy="750888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500"/>
              </a:spcBef>
              <a:buClrTx/>
              <a:buSzTx/>
              <a:buNone/>
              <a:defRPr cap="all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0" sz="2200">
                <a:solidFill>
                  <a:srgbClr val="9DCCA0"/>
                </a:solidFill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457200" y="1524000"/>
            <a:ext cx="3008314" cy="46021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585216">
              <a:spcBef>
                <a:spcPts val="300"/>
              </a:spcBef>
              <a:buClrTx/>
              <a:buSzTx/>
              <a:buNone/>
              <a:defRPr sz="1400"/>
            </a:lvl2pPr>
            <a:lvl3pPr marL="0" indent="905255">
              <a:spcBef>
                <a:spcPts val="300"/>
              </a:spcBef>
              <a:buClrTx/>
              <a:buSzTx/>
              <a:buNone/>
              <a:defRPr sz="1400"/>
            </a:lvl3pPr>
            <a:lvl4pPr marL="0" indent="1170431">
              <a:spcBef>
                <a:spcPts val="300"/>
              </a:spcBef>
              <a:buClrTx/>
              <a:buSzTx/>
              <a:buNone/>
              <a:defRPr sz="1400"/>
            </a:lvl4pPr>
            <a:lvl5pPr marL="0" indent="1362455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2" name="Рисунок 2"/>
          <p:cNvSpPr/>
          <p:nvPr>
            <p:ph type="pic" sz="half" idx="21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ln w="44450" cap="sq">
            <a:solidFill>
              <a:srgbClr val="FFFFFF"/>
            </a:solidFill>
            <a:miter lim="800000"/>
          </a:ln>
          <a:effectLst>
            <a:outerShdw sx="100000" sy="100000" kx="0" ky="0" algn="b" rotWithShape="0" blurRad="190500" dist="228600" dir="2700000">
              <a:srgbClr val="000000">
                <a:alpha val="25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3" name="Уровень текста 1…"/>
          <p:cNvSpPr txBox="1"/>
          <p:nvPr>
            <p:ph type="body" sz="quarter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400"/>
            </a:lvl1pPr>
            <a:lvl2pPr algn="ctr">
              <a:spcBef>
                <a:spcPts val="300"/>
              </a:spcBef>
              <a:buClrTx/>
              <a:defRPr sz="1400"/>
            </a:lvl2pPr>
            <a:lvl3pPr marL="1225295" indent="-320039" algn="ctr">
              <a:spcBef>
                <a:spcPts val="300"/>
              </a:spcBef>
              <a:buClrTx/>
              <a:defRPr sz="1400"/>
            </a:lvl3pPr>
            <a:lvl4pPr marL="1454911" indent="-284480" algn="ctr">
              <a:spcBef>
                <a:spcPts val="300"/>
              </a:spcBef>
              <a:buClrTx/>
              <a:defRPr sz="1400"/>
            </a:lvl4pPr>
            <a:lvl5pPr marL="1646935" indent="-284479" algn="ctr">
              <a:spcBef>
                <a:spcPts val="300"/>
              </a:spcBef>
              <a:buClrTx/>
              <a:defRPr sz="1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521700" y="6603999"/>
            <a:ext cx="165101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A1C7A4"/>
              </a:gs>
              <a:gs pos="73000">
                <a:srgbClr val="A1C7A4"/>
              </a:gs>
              <a:gs pos="100000">
                <a:srgbClr val="8FBE92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A1C7A4"/>
              </a:gs>
              <a:gs pos="73000">
                <a:srgbClr val="A1C7A4"/>
              </a:gs>
              <a:gs pos="100000">
                <a:srgbClr val="8FBE92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A1C7A4"/>
              </a:gs>
              <a:gs pos="73000">
                <a:srgbClr val="A1C7A4"/>
              </a:gs>
              <a:gs pos="100000">
                <a:srgbClr val="8FBE92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A1C7A4"/>
              </a:gs>
              <a:gs pos="73000">
                <a:srgbClr val="A1C7A4"/>
              </a:gs>
              <a:gs pos="100000">
                <a:srgbClr val="8FBE92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A1C7A4"/>
              </a:gs>
              <a:gs pos="73000">
                <a:srgbClr val="A1C7A4"/>
              </a:gs>
              <a:gs pos="100000">
                <a:srgbClr val="8FBE92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A1C7A4"/>
              </a:gs>
              <a:gs pos="73000">
                <a:srgbClr val="A1C7A4"/>
              </a:gs>
              <a:gs pos="100000">
                <a:srgbClr val="8FBE92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A1C7A4"/>
              </a:gs>
              <a:gs pos="73000">
                <a:srgbClr val="A1C7A4"/>
              </a:gs>
              <a:gs pos="100000">
                <a:srgbClr val="8FBE92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A1C7A4"/>
              </a:gs>
              <a:gs pos="73000">
                <a:srgbClr val="A1C7A4"/>
              </a:gs>
              <a:gs pos="100000">
                <a:srgbClr val="8FBE92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gradFill flip="none" rotWithShape="1">
            <a:gsLst>
              <a:gs pos="0">
                <a:srgbClr val="A1C7A4"/>
              </a:gs>
              <a:gs pos="73000">
                <a:srgbClr val="A1C7A4"/>
              </a:gs>
              <a:gs pos="100000">
                <a:srgbClr val="8FBE92"/>
              </a:gs>
            </a:gsLst>
            <a:lin ang="4800000" scaled="0"/>
          </a:gra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9pPr>
    </p:titleStyle>
    <p:bodyStyle>
      <a:lvl1pPr marL="548640" marR="0" indent="-4114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65000"/>
        <a:buFontTx/>
        <a:buChar char="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1pPr>
      <a:lvl2pPr marL="915924" marR="0" indent="-3307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80000"/>
        <a:buFontTx/>
        <a:buChar char="◼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2pPr>
      <a:lvl3pPr marL="1196201" marR="0" indent="-29094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95000"/>
        <a:buFontTx/>
        <a:buChar char="▫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3pPr>
      <a:lvl4pPr marL="1426463" marR="0" indent="-25603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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4pPr>
      <a:lvl5pPr marL="1618488" marR="0" indent="-25603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◾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5pPr>
      <a:lvl6pPr marL="1866392" marR="0" indent="-2844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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6pPr>
      <a:lvl7pPr marL="2103120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7pPr>
      <a:lvl8pPr marL="2350007" marR="0" indent="-3657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8pPr>
      <a:lvl9pPr marL="2551175" marR="0" indent="-3657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F9F9F9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Book Antiqu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2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Заголовок 1"/>
          <p:cNvSpPr txBox="1"/>
          <p:nvPr>
            <p:ph type="ctrTitle"/>
          </p:nvPr>
        </p:nvSpPr>
        <p:spPr>
          <a:xfrm>
            <a:off x="395536" y="2348880"/>
            <a:ext cx="8254425" cy="15533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2F2F2"/>
                </a:solidFill>
              </a:defRPr>
            </a:lvl1pPr>
          </a:lstStyle>
          <a:p>
            <a:pPr/>
            <a:r>
              <a:t>Решение геологических задач методом скважинной магнитометрии на примере железорудного месторождения Северо-тараташского участка</a:t>
            </a:r>
          </a:p>
        </p:txBody>
      </p:sp>
      <p:sp>
        <p:nvSpPr>
          <p:cNvPr id="94" name="Подзаголовок 2"/>
          <p:cNvSpPr txBox="1"/>
          <p:nvPr>
            <p:ph type="subTitle" sz="quarter" idx="1"/>
          </p:nvPr>
        </p:nvSpPr>
        <p:spPr>
          <a:xfrm>
            <a:off x="1691679" y="188639"/>
            <a:ext cx="6048674" cy="79208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i="1" sz="2300"/>
            </a:pPr>
            <a:r>
              <a:t>Институт геофизики УрО РАН,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i="1" sz="2300"/>
            </a:pPr>
            <a:r>
              <a:t>г. Екатеринбург</a:t>
            </a:r>
          </a:p>
        </p:txBody>
      </p:sp>
      <p:sp>
        <p:nvSpPr>
          <p:cNvPr id="95" name="TextBox 3"/>
          <p:cNvSpPr txBox="1"/>
          <p:nvPr/>
        </p:nvSpPr>
        <p:spPr>
          <a:xfrm>
            <a:off x="4185672" y="5267564"/>
            <a:ext cx="468395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solidFill>
                  <a:srgbClr val="FFFFFF"/>
                </a:solidFill>
              </a:defRPr>
            </a:pPr>
            <a:r>
              <a:t>Инженер лаборатории скважинной геофизики:</a:t>
            </a:r>
          </a:p>
          <a:p>
            <a:pPr>
              <a:defRPr i="1">
                <a:solidFill>
                  <a:srgbClr val="FFFFFF"/>
                </a:solidFill>
              </a:defRPr>
            </a:pPr>
            <a:r>
              <a:t>Вирьясова Ульяна Васильевна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2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Заголовок 1"/>
          <p:cNvSpPr txBox="1"/>
          <p:nvPr>
            <p:ph type="title"/>
          </p:nvPr>
        </p:nvSpPr>
        <p:spPr>
          <a:xfrm>
            <a:off x="1028700" y="1600200"/>
            <a:ext cx="708660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Спасибо за внимание!</a:t>
            </a:r>
          </a:p>
        </p:txBody>
      </p:sp>
      <p:sp>
        <p:nvSpPr>
          <p:cNvPr id="143" name="Текст 2"/>
          <p:cNvSpPr txBox="1"/>
          <p:nvPr>
            <p:ph type="body" sz="quarter" idx="1"/>
          </p:nvPr>
        </p:nvSpPr>
        <p:spPr>
          <a:xfrm>
            <a:off x="4572000" y="3933056"/>
            <a:ext cx="4195937" cy="1509713"/>
          </a:xfrm>
          <a:prstGeom prst="rect">
            <a:avLst/>
          </a:prstGeom>
        </p:spPr>
        <p:txBody>
          <a:bodyPr/>
          <a:lstStyle/>
          <a:p>
            <a:pPr/>
            <a:r>
              <a:t>Контакты: </a:t>
            </a:r>
          </a:p>
          <a:p>
            <a:pPr/>
            <a:r>
              <a:t>Телефон: 89097034981</a:t>
            </a:r>
          </a:p>
          <a:p>
            <a:pPr/>
            <a:r>
              <a:t>Эл. почта: </a:t>
            </a:r>
            <a:r>
              <a:t>viryasova.u@mail.ru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2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2"/>
          <p:cNvSpPr txBox="1"/>
          <p:nvPr/>
        </p:nvSpPr>
        <p:spPr>
          <a:xfrm>
            <a:off x="153223" y="2492896"/>
            <a:ext cx="4301049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2F2F2"/>
                </a:solidFill>
              </a:defRPr>
            </a:pPr>
            <a:r>
              <a:t>Метод включает </a:t>
            </a:r>
            <a:r>
              <a:rPr b="0"/>
              <a:t>комплексные измерения: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  <a:r>
              <a:t>магнитной восприимчивости, </a:t>
            </a: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  <a:r>
              <a:t>трех составляющих индукции магнитного поля, </a:t>
            </a:r>
          </a:p>
          <a:p>
            <a:pPr marL="285750" indent="-285750" algn="just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  <a:r>
              <a:t>магнитного азимута и угла наклона скважины </a:t>
            </a:r>
          </a:p>
        </p:txBody>
      </p:sp>
      <p:sp>
        <p:nvSpPr>
          <p:cNvPr id="98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Общие сведения</a:t>
            </a:r>
          </a:p>
        </p:txBody>
      </p:sp>
      <p:sp>
        <p:nvSpPr>
          <p:cNvPr id="99" name="Прямоугольник 3"/>
          <p:cNvSpPr txBox="1"/>
          <p:nvPr/>
        </p:nvSpPr>
        <p:spPr>
          <a:xfrm>
            <a:off x="1089327" y="1340767"/>
            <a:ext cx="694708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2F2F2"/>
                </a:solidFill>
              </a:defRPr>
            </a:pPr>
            <a:r>
              <a:t>Скважинная магнитометрия </a:t>
            </a:r>
            <a:r>
              <a:rPr b="0"/>
              <a:t>является основным методом поисков и разведки месторождений рудных полезных ископаемых, изучения глубинного строения и петрофизических свойств земной коры. </a:t>
            </a:r>
          </a:p>
        </p:txBody>
      </p:sp>
      <p:sp>
        <p:nvSpPr>
          <p:cNvPr id="100" name="Прямоугольник 4"/>
          <p:cNvSpPr txBox="1"/>
          <p:nvPr/>
        </p:nvSpPr>
        <p:spPr>
          <a:xfrm>
            <a:off x="4574700" y="4365104"/>
            <a:ext cx="4480561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По данным измерений магнитной восприимчивости изучаются породы, образующие стенки скважины, в слое толщиной несколько сантиметров. По измерениям магнитного поля исследуется околоскважинное пространство в радиусе десятков и даже сотен метров.</a:t>
            </a:r>
          </a:p>
        </p:txBody>
      </p:sp>
      <p:sp>
        <p:nvSpPr>
          <p:cNvPr id="101" name="TextBox 5"/>
          <p:cNvSpPr txBox="1"/>
          <p:nvPr/>
        </p:nvSpPr>
        <p:spPr>
          <a:xfrm>
            <a:off x="8767306" y="6396428"/>
            <a:ext cx="2184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2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Заголовок 1"/>
          <p:cNvSpPr txBox="1"/>
          <p:nvPr>
            <p:ph type="title"/>
          </p:nvPr>
        </p:nvSpPr>
        <p:spPr>
          <a:xfrm>
            <a:off x="513036" y="404664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pPr/>
            <a:r>
              <a:t>Решаемые задачи</a:t>
            </a:r>
          </a:p>
        </p:txBody>
      </p:sp>
      <p:sp>
        <p:nvSpPr>
          <p:cNvPr id="104" name="Прямоугольник 2"/>
          <p:cNvSpPr txBox="1"/>
          <p:nvPr/>
        </p:nvSpPr>
        <p:spPr>
          <a:xfrm>
            <a:off x="873303" y="2204863"/>
            <a:ext cx="3148921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  <a:r>
              <a:t>литологическое расчленение разреза скважины по магнитным свойствам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  <a:r>
              <a:t>выделение интервалов магнитных пород, подсеченных скважиной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</a:p>
          <a:p>
            <a:pPr marL="285750" indent="-285750" algn="just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  <a:r>
              <a:t>определение  элементов их залегания и т.д.</a:t>
            </a:r>
          </a:p>
        </p:txBody>
      </p:sp>
      <p:sp>
        <p:nvSpPr>
          <p:cNvPr id="105" name="Прямоугольник 3"/>
          <p:cNvSpPr txBox="1"/>
          <p:nvPr/>
        </p:nvSpPr>
        <p:spPr>
          <a:xfrm>
            <a:off x="5121776" y="2204864"/>
            <a:ext cx="3580968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  <a:r>
              <a:t>обнаружении не выявленных ранее, "слепых" рудных тел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  <a:r>
              <a:t> определение их местоположения, элементов залегания и размеров, оценка магнитных свойств</a:t>
            </a:r>
            <a:endParaRPr>
              <a:solidFill>
                <a:srgbClr val="FFFFFF"/>
              </a:solidFill>
            </a:endParaRP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</a:p>
          <a:p>
            <a:pPr marL="285750" indent="-285750">
              <a:buSzPct val="100000"/>
              <a:buFont typeface="Arial"/>
              <a:buChar char="•"/>
              <a:defRPr>
                <a:solidFill>
                  <a:srgbClr val="F2F2F2"/>
                </a:solidFill>
              </a:defRPr>
            </a:pPr>
            <a:r>
              <a:t> определении природы наземных магнитных аномалий </a:t>
            </a:r>
          </a:p>
        </p:txBody>
      </p:sp>
      <p:sp>
        <p:nvSpPr>
          <p:cNvPr id="106" name="TextBox 4"/>
          <p:cNvSpPr txBox="1"/>
          <p:nvPr/>
        </p:nvSpPr>
        <p:spPr>
          <a:xfrm>
            <a:off x="8794183" y="6268670"/>
            <a:ext cx="2184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2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Заголовок 1"/>
          <p:cNvSpPr txBox="1"/>
          <p:nvPr>
            <p:ph type="title"/>
          </p:nvPr>
        </p:nvSpPr>
        <p:spPr>
          <a:xfrm>
            <a:off x="251519" y="260647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Аппаратура</a:t>
            </a:r>
          </a:p>
        </p:txBody>
      </p:sp>
      <p:pic>
        <p:nvPicPr>
          <p:cNvPr id="1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2204864"/>
            <a:ext cx="2511278" cy="2232249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Прямоугольник 2"/>
          <p:cNvSpPr txBox="1"/>
          <p:nvPr/>
        </p:nvSpPr>
        <p:spPr>
          <a:xfrm>
            <a:off x="3629192" y="1570890"/>
            <a:ext cx="4480561" cy="456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rgbClr val="F2F2F2"/>
                </a:solidFill>
              </a:defRPr>
            </a:lvl1pPr>
          </a:lstStyle>
          <a:p>
            <a:pPr/>
            <a:r>
              <a:t>Для проведения измерений методом скважинной магнитометрии использовался скважинный магнитометр-инклинометр МИ-3803М, разработанный в лаборатории скважинной геофизики Института геофизики УрО РАН на базе феррозондов и акселерометров АТ-1306, позволяющий проводить непрерывные измерения одновременно трех составляющих вектора геомагнитного поля, величины магнитной восприимчивости горных пород, вскрытых скважиной, магнитного азимута, визирного и зенитного углов скважины.</a:t>
            </a:r>
          </a:p>
        </p:txBody>
      </p:sp>
      <p:sp>
        <p:nvSpPr>
          <p:cNvPr id="111" name="TextBox 3"/>
          <p:cNvSpPr txBox="1"/>
          <p:nvPr/>
        </p:nvSpPr>
        <p:spPr>
          <a:xfrm>
            <a:off x="8773572" y="6337679"/>
            <a:ext cx="2184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2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Заголовок 1"/>
          <p:cNvSpPr txBox="1"/>
          <p:nvPr>
            <p:ph type="title"/>
          </p:nvPr>
        </p:nvSpPr>
        <p:spPr>
          <a:xfrm>
            <a:off x="395536" y="188639"/>
            <a:ext cx="8229601" cy="94096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2F2F2"/>
                </a:solidFill>
              </a:defRPr>
            </a:lvl1pPr>
          </a:lstStyle>
          <a:p>
            <a:pPr/>
            <a:r>
              <a:t>Геологическое описание участка</a:t>
            </a:r>
          </a:p>
        </p:txBody>
      </p:sp>
      <p:sp>
        <p:nvSpPr>
          <p:cNvPr id="114" name="Прямоугольник 3"/>
          <p:cNvSpPr txBox="1"/>
          <p:nvPr/>
        </p:nvSpPr>
        <p:spPr>
          <a:xfrm>
            <a:off x="4943412" y="1567180"/>
            <a:ext cx="3777349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В данной работе описаны исследования, проведенные в одной из скважин проявления Куватал Северо-Тараташского участка (Южный Урал). Проявление Куватал локализовано в породах, представленных комплексом глубоко метаморфизованных пород: гнейсов и мигматитов, пироксен-плагиоклазовых кристаллических сланцев, магнетитовых кварцитов. </a:t>
            </a:r>
          </a:p>
        </p:txBody>
      </p:sp>
      <p:pic>
        <p:nvPicPr>
          <p:cNvPr id="115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rcRect l="37896" t="5209" r="30848" b="56458"/>
          <a:stretch>
            <a:fillRect/>
          </a:stretch>
        </p:blipFill>
        <p:spPr>
          <a:xfrm>
            <a:off x="755574" y="1361304"/>
            <a:ext cx="3547996" cy="4135392"/>
          </a:xfrm>
          <a:prstGeom prst="rect">
            <a:avLst/>
          </a:prstGeom>
          <a:ln>
            <a:solidFill>
              <a:srgbClr val="76A776"/>
            </a:solidFill>
          </a:ln>
        </p:spPr>
      </p:pic>
      <p:sp>
        <p:nvSpPr>
          <p:cNvPr id="116" name="TextBox 2"/>
          <p:cNvSpPr txBox="1"/>
          <p:nvPr/>
        </p:nvSpPr>
        <p:spPr>
          <a:xfrm>
            <a:off x="8722175" y="6369093"/>
            <a:ext cx="2184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2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Заголовок 1"/>
          <p:cNvSpPr txBox="1"/>
          <p:nvPr>
            <p:ph type="title"/>
          </p:nvPr>
        </p:nvSpPr>
        <p:spPr>
          <a:xfrm>
            <a:off x="524489" y="44623"/>
            <a:ext cx="8229601" cy="796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Интерпретация результатов</a:t>
            </a:r>
          </a:p>
        </p:txBody>
      </p:sp>
      <p:pic>
        <p:nvPicPr>
          <p:cNvPr id="119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l="0" t="7692" r="0" b="15596"/>
          <a:stretch>
            <a:fillRect/>
          </a:stretch>
        </p:blipFill>
        <p:spPr>
          <a:xfrm>
            <a:off x="2771799" y="836711"/>
            <a:ext cx="3168353" cy="576064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2"/>
          <p:cNvSpPr txBox="1"/>
          <p:nvPr/>
        </p:nvSpPr>
        <p:spPr>
          <a:xfrm>
            <a:off x="8810518" y="6405976"/>
            <a:ext cx="2184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2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1"/>
          <p:cNvSpPr txBox="1"/>
          <p:nvPr>
            <p:ph type="title"/>
          </p:nvPr>
        </p:nvSpPr>
        <p:spPr>
          <a:xfrm>
            <a:off x="467543" y="260647"/>
            <a:ext cx="8229601" cy="940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Интерпретация результатов</a:t>
            </a:r>
          </a:p>
        </p:txBody>
      </p:sp>
      <p:pic>
        <p:nvPicPr>
          <p:cNvPr id="123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rcRect l="0" t="13397" r="0" b="9091"/>
          <a:stretch>
            <a:fillRect/>
          </a:stretch>
        </p:blipFill>
        <p:spPr>
          <a:xfrm>
            <a:off x="2051718" y="1484784"/>
            <a:ext cx="5022619" cy="467984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8740392" y="6412686"/>
            <a:ext cx="2184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2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Заголовок 1"/>
          <p:cNvSpPr txBox="1"/>
          <p:nvPr>
            <p:ph type="title"/>
          </p:nvPr>
        </p:nvSpPr>
        <p:spPr>
          <a:xfrm>
            <a:off x="467543" y="332656"/>
            <a:ext cx="8229601" cy="868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Интерпретация результатов</a:t>
            </a:r>
          </a:p>
        </p:txBody>
      </p:sp>
      <p:pic>
        <p:nvPicPr>
          <p:cNvPr id="127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1628799"/>
            <a:ext cx="6768157" cy="460828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2"/>
          <p:cNvSpPr txBox="1"/>
          <p:nvPr/>
        </p:nvSpPr>
        <p:spPr>
          <a:xfrm>
            <a:off x="8794183" y="6412686"/>
            <a:ext cx="2184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2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аголовок 1"/>
          <p:cNvSpPr txBox="1"/>
          <p:nvPr/>
        </p:nvSpPr>
        <p:spPr>
          <a:xfrm>
            <a:off x="570208" y="188639"/>
            <a:ext cx="8138161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100">
                <a:solidFill>
                  <a:srgbClr val="FFFFFF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Интерпретация результатов</a:t>
            </a:r>
          </a:p>
        </p:txBody>
      </p:sp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44280" t="21803" r="9678" b="13523"/>
          <a:stretch>
            <a:fillRect/>
          </a:stretch>
        </p:blipFill>
        <p:spPr>
          <a:xfrm>
            <a:off x="654931" y="1124744"/>
            <a:ext cx="4896545" cy="550228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8799808" y="6363561"/>
            <a:ext cx="2184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133" name="Прямоугольник"/>
          <p:cNvSpPr/>
          <p:nvPr/>
        </p:nvSpPr>
        <p:spPr>
          <a:xfrm>
            <a:off x="5803200" y="4248033"/>
            <a:ext cx="354865" cy="345441"/>
          </a:xfrm>
          <a:prstGeom prst="rect">
            <a:avLst/>
          </a:prstGeom>
          <a:solidFill>
            <a:srgbClr val="00F900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4" name="- тела, подсеченные…"/>
          <p:cNvSpPr txBox="1"/>
          <p:nvPr/>
        </p:nvSpPr>
        <p:spPr>
          <a:xfrm>
            <a:off x="6409688" y="4178119"/>
            <a:ext cx="228175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- тела, подсеченные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скважиной</a:t>
            </a:r>
          </a:p>
        </p:txBody>
      </p:sp>
      <p:sp>
        <p:nvSpPr>
          <p:cNvPr id="135" name="Прямоугольник"/>
          <p:cNvSpPr/>
          <p:nvPr/>
        </p:nvSpPr>
        <p:spPr>
          <a:xfrm>
            <a:off x="5803200" y="4957876"/>
            <a:ext cx="354865" cy="345441"/>
          </a:xfrm>
          <a:prstGeom prst="rect">
            <a:avLst/>
          </a:prstGeom>
          <a:solidFill>
            <a:srgbClr val="FFFB00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36" name="- выявленные тела"/>
          <p:cNvSpPr txBox="1"/>
          <p:nvPr/>
        </p:nvSpPr>
        <p:spPr>
          <a:xfrm>
            <a:off x="6381457" y="4945176"/>
            <a:ext cx="20728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- выявленные тела</a:t>
            </a:r>
          </a:p>
        </p:txBody>
      </p:sp>
      <p:sp>
        <p:nvSpPr>
          <p:cNvPr id="137" name="скв."/>
          <p:cNvSpPr txBox="1"/>
          <p:nvPr/>
        </p:nvSpPr>
        <p:spPr>
          <a:xfrm>
            <a:off x="2956991" y="2350551"/>
            <a:ext cx="4986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скв.</a:t>
            </a:r>
          </a:p>
        </p:txBody>
      </p:sp>
      <p:sp>
        <p:nvSpPr>
          <p:cNvPr id="138" name="Линия"/>
          <p:cNvSpPr/>
          <p:nvPr/>
        </p:nvSpPr>
        <p:spPr>
          <a:xfrm>
            <a:off x="5731327" y="3631750"/>
            <a:ext cx="498610" cy="1"/>
          </a:xfrm>
          <a:prstGeom prst="lin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наземная магнитная"/>
          <p:cNvSpPr txBox="1"/>
          <p:nvPr/>
        </p:nvSpPr>
        <p:spPr>
          <a:xfrm>
            <a:off x="6322776" y="3392418"/>
            <a:ext cx="254728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180473" indent="-180473">
              <a:buSzPct val="100000"/>
              <a:buChar char="-"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наземная магнитная </a:t>
            </a:r>
          </a:p>
        </p:txBody>
      </p:sp>
      <p:sp>
        <p:nvSpPr>
          <p:cNvPr id="140" name="аномалия"/>
          <p:cNvSpPr txBox="1"/>
          <p:nvPr/>
        </p:nvSpPr>
        <p:spPr>
          <a:xfrm>
            <a:off x="6517410" y="3690461"/>
            <a:ext cx="115304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аномалия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Апекс">
  <a:themeElements>
    <a:clrScheme name="Апекс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00FF"/>
      </a:hlink>
      <a:folHlink>
        <a:srgbClr val="FF00FF"/>
      </a:folHlink>
    </a:clrScheme>
    <a:fontScheme name="Апекс">
      <a:majorFont>
        <a:latin typeface="Helvetica"/>
        <a:ea typeface="Helvetica"/>
        <a:cs typeface="Helvetica"/>
      </a:majorFont>
      <a:minorFont>
        <a:latin typeface="Book Antiqua"/>
        <a:ea typeface="Book Antiqua"/>
        <a:cs typeface="Book Antiqua"/>
      </a:minorFont>
    </a:fontScheme>
    <a:fmtScheme name="Апек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Апекс">
  <a:themeElements>
    <a:clrScheme name="Апекс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00FF"/>
      </a:hlink>
      <a:folHlink>
        <a:srgbClr val="FF00FF"/>
      </a:folHlink>
    </a:clrScheme>
    <a:fontScheme name="Апекс">
      <a:majorFont>
        <a:latin typeface="Helvetica"/>
        <a:ea typeface="Helvetica"/>
        <a:cs typeface="Helvetica"/>
      </a:majorFont>
      <a:minorFont>
        <a:latin typeface="Book Antiqua"/>
        <a:ea typeface="Book Antiqua"/>
        <a:cs typeface="Book Antiqua"/>
      </a:minorFont>
    </a:fontScheme>
    <a:fmtScheme name="Апек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