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AD"/>
    <a:srgbClr val="60953D"/>
    <a:srgbClr val="4B80AF"/>
    <a:srgbClr val="E0A900"/>
    <a:srgbClr val="919191"/>
    <a:srgbClr val="CD6B29"/>
    <a:srgbClr val="CC6600"/>
    <a:srgbClr val="00FF00"/>
    <a:srgbClr val="00478D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1" autoAdjust="0"/>
    <p:restoredTop sz="90677" autoAdjust="0"/>
  </p:normalViewPr>
  <p:slideViewPr>
    <p:cSldViewPr snapToGrid="0" snapToObjects="1">
      <p:cViewPr varScale="1">
        <p:scale>
          <a:sx n="105" d="100"/>
          <a:sy n="10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825BF-DC3B-44CA-9E99-E058DC9BE5D9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FE45A9-CF9B-46C3-9FD8-3675F07C7556}">
      <dgm:prSet phldrT="[Text]"/>
      <dgm:spPr/>
      <dgm:t>
        <a:bodyPr/>
        <a:lstStyle/>
        <a:p>
          <a:r>
            <a:rPr lang="id-ID" smtClean="0"/>
            <a:t> </a:t>
          </a:r>
          <a:endParaRPr lang="en-US"/>
        </a:p>
      </dgm:t>
    </dgm:pt>
    <dgm:pt modelId="{DB616AED-FEB8-4C59-B9C1-DEE407FAD8F0}" type="parTrans" cxnId="{03851DE5-3599-47D7-9461-C756F0BD8FB1}">
      <dgm:prSet/>
      <dgm:spPr/>
      <dgm:t>
        <a:bodyPr/>
        <a:lstStyle/>
        <a:p>
          <a:endParaRPr lang="en-US"/>
        </a:p>
      </dgm:t>
    </dgm:pt>
    <dgm:pt modelId="{34FAB4A7-E079-47A2-A845-4F81C7B92EA6}" type="sibTrans" cxnId="{03851DE5-3599-47D7-9461-C756F0BD8FB1}">
      <dgm:prSet/>
      <dgm:spPr/>
      <dgm:t>
        <a:bodyPr/>
        <a:lstStyle/>
        <a:p>
          <a:endParaRPr lang="en-US" dirty="0"/>
        </a:p>
      </dgm:t>
    </dgm:pt>
    <dgm:pt modelId="{0FF5BFFD-B43B-4488-86ED-35DECEA5CD01}">
      <dgm:prSet phldrT="[Text]"/>
      <dgm:spPr/>
      <dgm:t>
        <a:bodyPr/>
        <a:lstStyle/>
        <a:p>
          <a:r>
            <a:rPr lang="id-ID" smtClean="0"/>
            <a:t> </a:t>
          </a:r>
          <a:endParaRPr lang="en-US"/>
        </a:p>
      </dgm:t>
    </dgm:pt>
    <dgm:pt modelId="{E38E6ED1-E8A5-45F8-BEC4-2C89BB403375}" type="parTrans" cxnId="{A9ADD81D-00A5-4197-ACC7-C2489F64A6D8}">
      <dgm:prSet/>
      <dgm:spPr/>
      <dgm:t>
        <a:bodyPr/>
        <a:lstStyle/>
        <a:p>
          <a:endParaRPr lang="en-US"/>
        </a:p>
      </dgm:t>
    </dgm:pt>
    <dgm:pt modelId="{BB32BF43-9988-45C8-9F67-86B75EAE6B79}" type="sibTrans" cxnId="{A9ADD81D-00A5-4197-ACC7-C2489F64A6D8}">
      <dgm:prSet/>
      <dgm:spPr/>
      <dgm:t>
        <a:bodyPr/>
        <a:lstStyle/>
        <a:p>
          <a:endParaRPr lang="en-US" dirty="0"/>
        </a:p>
      </dgm:t>
    </dgm:pt>
    <dgm:pt modelId="{9FD9111E-DFE0-4EB7-A27A-9CEC750BD709}">
      <dgm:prSet phldrT="[Text]"/>
      <dgm:spPr/>
      <dgm:t>
        <a:bodyPr/>
        <a:lstStyle/>
        <a:p>
          <a:r>
            <a:rPr lang="id-ID" smtClean="0"/>
            <a:t> </a:t>
          </a:r>
          <a:endParaRPr lang="en-US"/>
        </a:p>
      </dgm:t>
    </dgm:pt>
    <dgm:pt modelId="{9718AA1F-FB82-4CE1-9569-68AB668E718F}" type="parTrans" cxnId="{037C299D-5B98-4969-A8F1-386473D7E814}">
      <dgm:prSet/>
      <dgm:spPr/>
      <dgm:t>
        <a:bodyPr/>
        <a:lstStyle/>
        <a:p>
          <a:endParaRPr lang="en-US"/>
        </a:p>
      </dgm:t>
    </dgm:pt>
    <dgm:pt modelId="{ECD01972-B57F-49B4-BA64-7D1A4C7DE319}" type="sibTrans" cxnId="{037C299D-5B98-4969-A8F1-386473D7E814}">
      <dgm:prSet/>
      <dgm:spPr/>
      <dgm:t>
        <a:bodyPr/>
        <a:lstStyle/>
        <a:p>
          <a:endParaRPr lang="en-US"/>
        </a:p>
      </dgm:t>
    </dgm:pt>
    <dgm:pt modelId="{E04038A8-8ADE-462B-8227-09B1744C1A40}">
      <dgm:prSet phldrT="[Text]"/>
      <dgm:spPr/>
      <dgm:t>
        <a:bodyPr/>
        <a:lstStyle/>
        <a:p>
          <a:r>
            <a:rPr lang="id-ID" smtClean="0"/>
            <a:t> </a:t>
          </a:r>
          <a:endParaRPr lang="en-US"/>
        </a:p>
      </dgm:t>
    </dgm:pt>
    <dgm:pt modelId="{8630DF7D-397D-4697-996E-ED8BB52140FA}" type="parTrans" cxnId="{92CBE3B8-117D-43EC-9360-6CB716321D0F}">
      <dgm:prSet/>
      <dgm:spPr/>
      <dgm:t>
        <a:bodyPr/>
        <a:lstStyle/>
        <a:p>
          <a:endParaRPr lang="en-US"/>
        </a:p>
      </dgm:t>
    </dgm:pt>
    <dgm:pt modelId="{CEA1CA97-4156-4920-8D1D-615FC0769888}" type="sibTrans" cxnId="{92CBE3B8-117D-43EC-9360-6CB716321D0F}">
      <dgm:prSet/>
      <dgm:spPr/>
      <dgm:t>
        <a:bodyPr/>
        <a:lstStyle/>
        <a:p>
          <a:endParaRPr lang="en-US"/>
        </a:p>
      </dgm:t>
    </dgm:pt>
    <dgm:pt modelId="{A0608121-C062-4B44-BF6A-349896216E7D}">
      <dgm:prSet phldrT="[Text]"/>
      <dgm:spPr/>
      <dgm:t>
        <a:bodyPr/>
        <a:lstStyle/>
        <a:p>
          <a:r>
            <a:rPr lang="id-ID" smtClean="0"/>
            <a:t> </a:t>
          </a:r>
          <a:endParaRPr lang="en-US"/>
        </a:p>
      </dgm:t>
    </dgm:pt>
    <dgm:pt modelId="{BF132EC0-2597-4B88-B97B-22F57898E14F}" type="parTrans" cxnId="{946E4F15-C396-4276-A4A0-2731936DFFCE}">
      <dgm:prSet/>
      <dgm:spPr/>
      <dgm:t>
        <a:bodyPr/>
        <a:lstStyle/>
        <a:p>
          <a:endParaRPr lang="en-US"/>
        </a:p>
      </dgm:t>
    </dgm:pt>
    <dgm:pt modelId="{C6D88231-2CCB-4E34-B50B-E7CBDE1DB1B0}" type="sibTrans" cxnId="{946E4F15-C396-4276-A4A0-2731936DFFCE}">
      <dgm:prSet/>
      <dgm:spPr/>
      <dgm:t>
        <a:bodyPr/>
        <a:lstStyle/>
        <a:p>
          <a:endParaRPr lang="en-US"/>
        </a:p>
      </dgm:t>
    </dgm:pt>
    <dgm:pt modelId="{5DE2500C-0B97-4361-B60C-CB81E54CA4C5}" type="pres">
      <dgm:prSet presAssocID="{AC7825BF-DC3B-44CA-9E99-E058DC9BE5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9707D-5598-4580-A1E4-EEAA6497AE29}" type="pres">
      <dgm:prSet presAssocID="{C9FE45A9-CF9B-46C3-9FD8-3675F07C75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35E2F-F41C-4012-87C8-DFFEE9C3554A}" type="pres">
      <dgm:prSet presAssocID="{34FAB4A7-E079-47A2-A845-4F81C7B92EA6}" presName="sibTrans" presStyleLbl="sibTrans2D1" presStyleIdx="0" presStyleCnt="5" custScaleY="10226" custLinFactNeighborX="23315" custLinFactNeighborY="-24444"/>
      <dgm:spPr/>
      <dgm:t>
        <a:bodyPr/>
        <a:lstStyle/>
        <a:p>
          <a:endParaRPr lang="en-US"/>
        </a:p>
      </dgm:t>
    </dgm:pt>
    <dgm:pt modelId="{DFDF4E90-6F39-4557-AE97-F2012CA285B0}" type="pres">
      <dgm:prSet presAssocID="{34FAB4A7-E079-47A2-A845-4F81C7B92EA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80F4B0-DAC3-4AE6-B971-CA6F7F75FD6C}" type="pres">
      <dgm:prSet presAssocID="{0FF5BFFD-B43B-4488-86ED-35DECEA5CD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B696A-C0B4-485A-8A61-E6D581BC66ED}" type="pres">
      <dgm:prSet presAssocID="{BB32BF43-9988-45C8-9F67-86B75EAE6B79}" presName="sibTrans" presStyleLbl="sibTrans2D1" presStyleIdx="1" presStyleCnt="5" custScaleY="8309"/>
      <dgm:spPr/>
      <dgm:t>
        <a:bodyPr/>
        <a:lstStyle/>
        <a:p>
          <a:endParaRPr lang="en-US"/>
        </a:p>
      </dgm:t>
    </dgm:pt>
    <dgm:pt modelId="{F1F379DF-5256-442E-A172-51613E01135D}" type="pres">
      <dgm:prSet presAssocID="{BB32BF43-9988-45C8-9F67-86B75EAE6B7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54E5F23-D3A8-438E-BA02-A7D1A00798DA}" type="pres">
      <dgm:prSet presAssocID="{9FD9111E-DFE0-4EB7-A27A-9CEC750BD7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509B4-5F7B-4A51-AE3E-FE670A84FCA4}" type="pres">
      <dgm:prSet presAssocID="{ECD01972-B57F-49B4-BA64-7D1A4C7DE31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F42EAA7-9D1D-40C5-8EA6-5F7CEDA9343A}" type="pres">
      <dgm:prSet presAssocID="{ECD01972-B57F-49B4-BA64-7D1A4C7DE31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AC8C9E1-E2A3-45F0-94D7-552137D5DC18}" type="pres">
      <dgm:prSet presAssocID="{E04038A8-8ADE-462B-8227-09B1744C1A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6E9C3-0B83-4E73-A32B-DAE075CB0378}" type="pres">
      <dgm:prSet presAssocID="{CEA1CA97-4156-4920-8D1D-615FC076988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6A13EBF-D3AF-4609-AACA-5B5110072927}" type="pres">
      <dgm:prSet presAssocID="{CEA1CA97-4156-4920-8D1D-615FC076988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77F342-C6D8-4C04-903B-3620C41F6BB9}" type="pres">
      <dgm:prSet presAssocID="{A0608121-C062-4B44-BF6A-349896216E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3854-D9A2-4996-94EE-EB08CC842D20}" type="pres">
      <dgm:prSet presAssocID="{C6D88231-2CCB-4E34-B50B-E7CBDE1DB1B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C5E3CC9-A6C0-4C24-9B2B-D1ABA5E2624B}" type="pres">
      <dgm:prSet presAssocID="{C6D88231-2CCB-4E34-B50B-E7CBDE1DB1B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A5621B8-362F-49AF-BB49-062623F6C619}" type="presOf" srcId="{0FF5BFFD-B43B-4488-86ED-35DECEA5CD01}" destId="{4A80F4B0-DAC3-4AE6-B971-CA6F7F75FD6C}" srcOrd="0" destOrd="0" presId="urn:microsoft.com/office/officeart/2005/8/layout/cycle2"/>
    <dgm:cxn modelId="{E5D9EB6A-4CFC-45AA-B90D-F164284F2F29}" type="presOf" srcId="{ECD01972-B57F-49B4-BA64-7D1A4C7DE319}" destId="{AC2509B4-5F7B-4A51-AE3E-FE670A84FCA4}" srcOrd="0" destOrd="0" presId="urn:microsoft.com/office/officeart/2005/8/layout/cycle2"/>
    <dgm:cxn modelId="{62F98290-63B6-41B1-AFE4-0452E13E4D97}" type="presOf" srcId="{BB32BF43-9988-45C8-9F67-86B75EAE6B79}" destId="{E6EB696A-C0B4-485A-8A61-E6D581BC66ED}" srcOrd="0" destOrd="0" presId="urn:microsoft.com/office/officeart/2005/8/layout/cycle2"/>
    <dgm:cxn modelId="{A9ADD81D-00A5-4197-ACC7-C2489F64A6D8}" srcId="{AC7825BF-DC3B-44CA-9E99-E058DC9BE5D9}" destId="{0FF5BFFD-B43B-4488-86ED-35DECEA5CD01}" srcOrd="1" destOrd="0" parTransId="{E38E6ED1-E8A5-45F8-BEC4-2C89BB403375}" sibTransId="{BB32BF43-9988-45C8-9F67-86B75EAE6B79}"/>
    <dgm:cxn modelId="{415F087D-B906-4B2B-8EA3-7FFB7D62722F}" type="presOf" srcId="{CEA1CA97-4156-4920-8D1D-615FC0769888}" destId="{0CB6E9C3-0B83-4E73-A32B-DAE075CB0378}" srcOrd="0" destOrd="0" presId="urn:microsoft.com/office/officeart/2005/8/layout/cycle2"/>
    <dgm:cxn modelId="{BF6C3F49-00B0-44E1-9449-F01466CC3DE7}" type="presOf" srcId="{9FD9111E-DFE0-4EB7-A27A-9CEC750BD709}" destId="{C54E5F23-D3A8-438E-BA02-A7D1A00798DA}" srcOrd="0" destOrd="0" presId="urn:microsoft.com/office/officeart/2005/8/layout/cycle2"/>
    <dgm:cxn modelId="{29EAC697-C4DD-4A7D-97B1-CA6CCA297EC8}" type="presOf" srcId="{AC7825BF-DC3B-44CA-9E99-E058DC9BE5D9}" destId="{5DE2500C-0B97-4361-B60C-CB81E54CA4C5}" srcOrd="0" destOrd="0" presId="urn:microsoft.com/office/officeart/2005/8/layout/cycle2"/>
    <dgm:cxn modelId="{92CBE3B8-117D-43EC-9360-6CB716321D0F}" srcId="{AC7825BF-DC3B-44CA-9E99-E058DC9BE5D9}" destId="{E04038A8-8ADE-462B-8227-09B1744C1A40}" srcOrd="3" destOrd="0" parTransId="{8630DF7D-397D-4697-996E-ED8BB52140FA}" sibTransId="{CEA1CA97-4156-4920-8D1D-615FC0769888}"/>
    <dgm:cxn modelId="{1F1606EA-025C-4425-BC9C-D549724125D1}" type="presOf" srcId="{C9FE45A9-CF9B-46C3-9FD8-3675F07C7556}" destId="{0BD9707D-5598-4580-A1E4-EEAA6497AE29}" srcOrd="0" destOrd="0" presId="urn:microsoft.com/office/officeart/2005/8/layout/cycle2"/>
    <dgm:cxn modelId="{946E4F15-C396-4276-A4A0-2731936DFFCE}" srcId="{AC7825BF-DC3B-44CA-9E99-E058DC9BE5D9}" destId="{A0608121-C062-4B44-BF6A-349896216E7D}" srcOrd="4" destOrd="0" parTransId="{BF132EC0-2597-4B88-B97B-22F57898E14F}" sibTransId="{C6D88231-2CCB-4E34-B50B-E7CBDE1DB1B0}"/>
    <dgm:cxn modelId="{5DFFBA79-BD1C-4A29-9549-C34E535BE9F1}" type="presOf" srcId="{C6D88231-2CCB-4E34-B50B-E7CBDE1DB1B0}" destId="{BA4F3854-D9A2-4996-94EE-EB08CC842D20}" srcOrd="0" destOrd="0" presId="urn:microsoft.com/office/officeart/2005/8/layout/cycle2"/>
    <dgm:cxn modelId="{E19D69A0-8179-4EFA-91F6-95DA008F47CB}" type="presOf" srcId="{C6D88231-2CCB-4E34-B50B-E7CBDE1DB1B0}" destId="{8C5E3CC9-A6C0-4C24-9B2B-D1ABA5E2624B}" srcOrd="1" destOrd="0" presId="urn:microsoft.com/office/officeart/2005/8/layout/cycle2"/>
    <dgm:cxn modelId="{80716D82-C0AF-4C50-9515-5C680BC33A48}" type="presOf" srcId="{CEA1CA97-4156-4920-8D1D-615FC0769888}" destId="{F6A13EBF-D3AF-4609-AACA-5B5110072927}" srcOrd="1" destOrd="0" presId="urn:microsoft.com/office/officeart/2005/8/layout/cycle2"/>
    <dgm:cxn modelId="{1F34ACC7-7D45-420A-BD98-61B1D913310C}" type="presOf" srcId="{ECD01972-B57F-49B4-BA64-7D1A4C7DE319}" destId="{9F42EAA7-9D1D-40C5-8EA6-5F7CEDA9343A}" srcOrd="1" destOrd="0" presId="urn:microsoft.com/office/officeart/2005/8/layout/cycle2"/>
    <dgm:cxn modelId="{164BBEC9-2E73-4AFB-9E39-8BFD2A60D15C}" type="presOf" srcId="{34FAB4A7-E079-47A2-A845-4F81C7B92EA6}" destId="{D7135E2F-F41C-4012-87C8-DFFEE9C3554A}" srcOrd="0" destOrd="0" presId="urn:microsoft.com/office/officeart/2005/8/layout/cycle2"/>
    <dgm:cxn modelId="{037C299D-5B98-4969-A8F1-386473D7E814}" srcId="{AC7825BF-DC3B-44CA-9E99-E058DC9BE5D9}" destId="{9FD9111E-DFE0-4EB7-A27A-9CEC750BD709}" srcOrd="2" destOrd="0" parTransId="{9718AA1F-FB82-4CE1-9569-68AB668E718F}" sibTransId="{ECD01972-B57F-49B4-BA64-7D1A4C7DE319}"/>
    <dgm:cxn modelId="{C24A9AB3-2A2F-4F84-A256-01D2344FBC88}" type="presOf" srcId="{34FAB4A7-E079-47A2-A845-4F81C7B92EA6}" destId="{DFDF4E90-6F39-4557-AE97-F2012CA285B0}" srcOrd="1" destOrd="0" presId="urn:microsoft.com/office/officeart/2005/8/layout/cycle2"/>
    <dgm:cxn modelId="{03851DE5-3599-47D7-9461-C756F0BD8FB1}" srcId="{AC7825BF-DC3B-44CA-9E99-E058DC9BE5D9}" destId="{C9FE45A9-CF9B-46C3-9FD8-3675F07C7556}" srcOrd="0" destOrd="0" parTransId="{DB616AED-FEB8-4C59-B9C1-DEE407FAD8F0}" sibTransId="{34FAB4A7-E079-47A2-A845-4F81C7B92EA6}"/>
    <dgm:cxn modelId="{2B66B853-7FA4-4F80-97AE-9A7E78473DFD}" type="presOf" srcId="{BB32BF43-9988-45C8-9F67-86B75EAE6B79}" destId="{F1F379DF-5256-442E-A172-51613E01135D}" srcOrd="1" destOrd="0" presId="urn:microsoft.com/office/officeart/2005/8/layout/cycle2"/>
    <dgm:cxn modelId="{15C54C00-6D81-4EA5-A6F5-CC1F244C2274}" type="presOf" srcId="{E04038A8-8ADE-462B-8227-09B1744C1A40}" destId="{8AC8C9E1-E2A3-45F0-94D7-552137D5DC18}" srcOrd="0" destOrd="0" presId="urn:microsoft.com/office/officeart/2005/8/layout/cycle2"/>
    <dgm:cxn modelId="{6AECC172-DFAD-4ACD-ACBE-50F0240695D1}" type="presOf" srcId="{A0608121-C062-4B44-BF6A-349896216E7D}" destId="{4D77F342-C6D8-4C04-903B-3620C41F6BB9}" srcOrd="0" destOrd="0" presId="urn:microsoft.com/office/officeart/2005/8/layout/cycle2"/>
    <dgm:cxn modelId="{EFD7268F-71F2-46B8-85B7-170B6FCF196F}" type="presParOf" srcId="{5DE2500C-0B97-4361-B60C-CB81E54CA4C5}" destId="{0BD9707D-5598-4580-A1E4-EEAA6497AE29}" srcOrd="0" destOrd="0" presId="urn:microsoft.com/office/officeart/2005/8/layout/cycle2"/>
    <dgm:cxn modelId="{E6FA876D-6E3C-43FD-ABB7-34915ECCB8A3}" type="presParOf" srcId="{5DE2500C-0B97-4361-B60C-CB81E54CA4C5}" destId="{D7135E2F-F41C-4012-87C8-DFFEE9C3554A}" srcOrd="1" destOrd="0" presId="urn:microsoft.com/office/officeart/2005/8/layout/cycle2"/>
    <dgm:cxn modelId="{424E634D-E0ED-41AA-921E-03B9FFA85C28}" type="presParOf" srcId="{D7135E2F-F41C-4012-87C8-DFFEE9C3554A}" destId="{DFDF4E90-6F39-4557-AE97-F2012CA285B0}" srcOrd="0" destOrd="0" presId="urn:microsoft.com/office/officeart/2005/8/layout/cycle2"/>
    <dgm:cxn modelId="{89D95FFA-8EF6-4951-9CD4-81FC2AF3EEA7}" type="presParOf" srcId="{5DE2500C-0B97-4361-B60C-CB81E54CA4C5}" destId="{4A80F4B0-DAC3-4AE6-B971-CA6F7F75FD6C}" srcOrd="2" destOrd="0" presId="urn:microsoft.com/office/officeart/2005/8/layout/cycle2"/>
    <dgm:cxn modelId="{177F74F4-D12E-47E2-8F26-72DDD8AA2029}" type="presParOf" srcId="{5DE2500C-0B97-4361-B60C-CB81E54CA4C5}" destId="{E6EB696A-C0B4-485A-8A61-E6D581BC66ED}" srcOrd="3" destOrd="0" presId="urn:microsoft.com/office/officeart/2005/8/layout/cycle2"/>
    <dgm:cxn modelId="{32DF36AC-AC8A-4737-8C36-47EA99C4FB6A}" type="presParOf" srcId="{E6EB696A-C0B4-485A-8A61-E6D581BC66ED}" destId="{F1F379DF-5256-442E-A172-51613E01135D}" srcOrd="0" destOrd="0" presId="urn:microsoft.com/office/officeart/2005/8/layout/cycle2"/>
    <dgm:cxn modelId="{D23B30F3-57AF-45B6-9B16-A696B689CF25}" type="presParOf" srcId="{5DE2500C-0B97-4361-B60C-CB81E54CA4C5}" destId="{C54E5F23-D3A8-438E-BA02-A7D1A00798DA}" srcOrd="4" destOrd="0" presId="urn:microsoft.com/office/officeart/2005/8/layout/cycle2"/>
    <dgm:cxn modelId="{D5EF342E-6DD6-4CAC-865F-C63CA9485A7D}" type="presParOf" srcId="{5DE2500C-0B97-4361-B60C-CB81E54CA4C5}" destId="{AC2509B4-5F7B-4A51-AE3E-FE670A84FCA4}" srcOrd="5" destOrd="0" presId="urn:microsoft.com/office/officeart/2005/8/layout/cycle2"/>
    <dgm:cxn modelId="{FC4EF327-2C14-4CDA-8854-448F40F2A0A1}" type="presParOf" srcId="{AC2509B4-5F7B-4A51-AE3E-FE670A84FCA4}" destId="{9F42EAA7-9D1D-40C5-8EA6-5F7CEDA9343A}" srcOrd="0" destOrd="0" presId="urn:microsoft.com/office/officeart/2005/8/layout/cycle2"/>
    <dgm:cxn modelId="{90DCF7E2-AEB4-40F2-B066-47196C51C5DC}" type="presParOf" srcId="{5DE2500C-0B97-4361-B60C-CB81E54CA4C5}" destId="{8AC8C9E1-E2A3-45F0-94D7-552137D5DC18}" srcOrd="6" destOrd="0" presId="urn:microsoft.com/office/officeart/2005/8/layout/cycle2"/>
    <dgm:cxn modelId="{433CD186-EC8B-4C1B-B23C-D006A4961D4B}" type="presParOf" srcId="{5DE2500C-0B97-4361-B60C-CB81E54CA4C5}" destId="{0CB6E9C3-0B83-4E73-A32B-DAE075CB0378}" srcOrd="7" destOrd="0" presId="urn:microsoft.com/office/officeart/2005/8/layout/cycle2"/>
    <dgm:cxn modelId="{B85C3471-AA22-4448-825F-CCCFC56844A4}" type="presParOf" srcId="{0CB6E9C3-0B83-4E73-A32B-DAE075CB0378}" destId="{F6A13EBF-D3AF-4609-AACA-5B5110072927}" srcOrd="0" destOrd="0" presId="urn:microsoft.com/office/officeart/2005/8/layout/cycle2"/>
    <dgm:cxn modelId="{09AB76FD-D368-4736-B31F-D37CC00399B9}" type="presParOf" srcId="{5DE2500C-0B97-4361-B60C-CB81E54CA4C5}" destId="{4D77F342-C6D8-4C04-903B-3620C41F6BB9}" srcOrd="8" destOrd="0" presId="urn:microsoft.com/office/officeart/2005/8/layout/cycle2"/>
    <dgm:cxn modelId="{92EA4931-ED87-4891-BF2B-56B29755BB55}" type="presParOf" srcId="{5DE2500C-0B97-4361-B60C-CB81E54CA4C5}" destId="{BA4F3854-D9A2-4996-94EE-EB08CC842D20}" srcOrd="9" destOrd="0" presId="urn:microsoft.com/office/officeart/2005/8/layout/cycle2"/>
    <dgm:cxn modelId="{8951E735-937C-48DC-998D-706954107713}" type="presParOf" srcId="{BA4F3854-D9A2-4996-94EE-EB08CC842D20}" destId="{8C5E3CC9-A6C0-4C24-9B2B-D1ABA5E262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9707D-5598-4580-A1E4-EEAA6497AE29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smtClean="0"/>
            <a:t> </a:t>
          </a:r>
          <a:endParaRPr lang="en-US" sz="6500" kern="1200"/>
        </a:p>
      </dsp:txBody>
      <dsp:txXfrm>
        <a:off x="3485895" y="239992"/>
        <a:ext cx="1156208" cy="1156208"/>
      </dsp:txXfrm>
    </dsp:sp>
    <dsp:sp modelId="{D7135E2F-F41C-4012-87C8-DFFEE9C3554A}">
      <dsp:nvSpPr>
        <dsp:cNvPr id="0" name=""/>
        <dsp:cNvSpPr/>
      </dsp:nvSpPr>
      <dsp:spPr>
        <a:xfrm rot="2160000">
          <a:off x="4931916" y="1370118"/>
          <a:ext cx="436123" cy="56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33533" y="1376428"/>
        <a:ext cx="419193" cy="33860"/>
      </dsp:txXfrm>
    </dsp:sp>
    <dsp:sp modelId="{4A80F4B0-DAC3-4AE6-B971-CA6F7F75FD6C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smtClean="0"/>
            <a:t> </a:t>
          </a:r>
          <a:endParaRPr lang="en-US" sz="6500" kern="1200"/>
        </a:p>
      </dsp:txBody>
      <dsp:txXfrm>
        <a:off x="5474459" y="1684768"/>
        <a:ext cx="1156208" cy="1156208"/>
      </dsp:txXfrm>
    </dsp:sp>
    <dsp:sp modelId="{E6EB696A-C0B4-485A-8A61-E6D581BC66ED}">
      <dsp:nvSpPr>
        <dsp:cNvPr id="0" name=""/>
        <dsp:cNvSpPr/>
      </dsp:nvSpPr>
      <dsp:spPr>
        <a:xfrm rot="6480000">
          <a:off x="5458534" y="3397055"/>
          <a:ext cx="436123" cy="45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467537" y="3399685"/>
        <a:ext cx="422367" cy="27511"/>
      </dsp:txXfrm>
    </dsp:sp>
    <dsp:sp modelId="{C54E5F23-D3A8-438E-BA02-A7D1A00798DA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smtClean="0"/>
            <a:t> </a:t>
          </a:r>
          <a:endParaRPr lang="en-US" sz="6500" kern="1200"/>
        </a:p>
      </dsp:txBody>
      <dsp:txXfrm>
        <a:off x="4714895" y="4022465"/>
        <a:ext cx="1156208" cy="1156208"/>
      </dsp:txXfrm>
    </dsp:sp>
    <dsp:sp modelId="{AC2509B4-5F7B-4A51-AE3E-FE670A84FCA4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89118" y="4435013"/>
        <a:ext cx="305286" cy="331112"/>
      </dsp:txXfrm>
    </dsp:sp>
    <dsp:sp modelId="{8AC8C9E1-E2A3-45F0-94D7-552137D5DC18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smtClean="0"/>
            <a:t> </a:t>
          </a:r>
          <a:endParaRPr lang="en-US" sz="6500" kern="1200"/>
        </a:p>
      </dsp:txBody>
      <dsp:txXfrm>
        <a:off x="2256895" y="4022465"/>
        <a:ext cx="1156208" cy="1156208"/>
      </dsp:txXfrm>
    </dsp:sp>
    <dsp:sp modelId="{0CB6E9C3-0B83-4E73-A32B-DAE075CB0378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26604" y="3340121"/>
        <a:ext cx="305286" cy="331112"/>
      </dsp:txXfrm>
    </dsp:sp>
    <dsp:sp modelId="{4D77F342-C6D8-4C04-903B-3620C41F6BB9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smtClean="0"/>
            <a:t> </a:t>
          </a:r>
          <a:endParaRPr lang="en-US" sz="6500" kern="1200"/>
        </a:p>
      </dsp:txBody>
      <dsp:txXfrm>
        <a:off x="1497331" y="1684768"/>
        <a:ext cx="1156208" cy="1156208"/>
      </dsp:txXfrm>
    </dsp:sp>
    <dsp:sp modelId="{BA4F3854-D9A2-4996-94EE-EB08CC842D20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1865-BFC0-449B-B003-F2149AB18CA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86F9A-C578-4B81-8FC1-72C22D49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5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Междисциплинарное образование. Нет разделения по специальностям</a:t>
            </a:r>
          </a:p>
          <a:p>
            <a:r>
              <a:rPr lang="ru-RU" dirty="0" smtClean="0"/>
              <a:t>Мы</a:t>
            </a:r>
            <a:r>
              <a:rPr lang="ru-RU" baseline="0" dirty="0" smtClean="0"/>
              <a:t> практикуем междисциплинарный подход. Стремимся к многозадачности</a:t>
            </a:r>
          </a:p>
          <a:p>
            <a:r>
              <a:rPr lang="ru-RU" baseline="0" dirty="0" smtClean="0"/>
              <a:t>Убрать анимацию</a:t>
            </a:r>
          </a:p>
          <a:p>
            <a:r>
              <a:rPr lang="ru-RU" baseline="0" dirty="0" smtClean="0"/>
              <a:t>Максимум два цвета на слайде</a:t>
            </a:r>
          </a:p>
          <a:p>
            <a:r>
              <a:rPr lang="ru-RU" baseline="0" dirty="0" smtClean="0"/>
              <a:t>Сократить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E04C-3786-4C3E-99B6-69CCCFA70C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Прихватов в каком промежутке времени?</a:t>
            </a:r>
          </a:p>
          <a:p>
            <a:r>
              <a:rPr lang="ru-RU" baseline="0" dirty="0" smtClean="0"/>
              <a:t>В процентах привести</a:t>
            </a:r>
          </a:p>
          <a:p>
            <a:r>
              <a:rPr lang="ru-RU" baseline="0" dirty="0" smtClean="0"/>
              <a:t>Источник информации? Под звездочкой или логотип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9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Разобрать</a:t>
            </a:r>
            <a:r>
              <a:rPr lang="ru-RU" baseline="0" dirty="0" smtClean="0"/>
              <a:t> каждую деталь в схеме</a:t>
            </a:r>
          </a:p>
          <a:p>
            <a:r>
              <a:rPr lang="ru-RU" baseline="0" dirty="0" smtClean="0"/>
              <a:t>Какой переключатель (электронный или механический?)</a:t>
            </a:r>
          </a:p>
          <a:p>
            <a:r>
              <a:rPr lang="ru-RU" baseline="0" dirty="0" smtClean="0"/>
              <a:t>Цель – это </a:t>
            </a:r>
            <a:r>
              <a:rPr lang="ru-RU" baseline="0" dirty="0" err="1" smtClean="0"/>
              <a:t>Берилий</a:t>
            </a:r>
            <a:endParaRPr lang="ru-RU" baseline="0" dirty="0" smtClean="0"/>
          </a:p>
          <a:p>
            <a:r>
              <a:rPr lang="ru-RU" baseline="0" dirty="0" smtClean="0"/>
              <a:t>Ионный источник – это Америций 241</a:t>
            </a:r>
          </a:p>
          <a:p>
            <a:r>
              <a:rPr lang="ru-RU" baseline="0" dirty="0" smtClean="0"/>
              <a:t>МэВ –</a:t>
            </a:r>
            <a:r>
              <a:rPr lang="ru-RU" baseline="0" dirty="0" err="1" smtClean="0"/>
              <a:t>мегаэлектронвольт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3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Спросить</a:t>
            </a:r>
            <a:r>
              <a:rPr lang="ru-RU" baseline="0" dirty="0" smtClean="0"/>
              <a:t> у Батыра сколько стоит такое оборудование</a:t>
            </a:r>
          </a:p>
          <a:p>
            <a:r>
              <a:rPr lang="ru-RU" baseline="0" dirty="0" smtClean="0"/>
              <a:t>Поиск специалистов в профильных вузах/компаниях по ядерным исследованиям</a:t>
            </a:r>
          </a:p>
          <a:p>
            <a:r>
              <a:rPr lang="ru-RU" baseline="0" dirty="0" smtClean="0"/>
              <a:t>Написать сферы применения</a:t>
            </a:r>
          </a:p>
          <a:p>
            <a:r>
              <a:rPr lang="ru-RU" baseline="0" dirty="0" smtClean="0"/>
              <a:t>Мы сейчас будем разрабатывать способы компоновки всех этих приборов в бурильной колонне и </a:t>
            </a:r>
            <a:r>
              <a:rPr lang="ru-RU" baseline="0" dirty="0" err="1" smtClean="0"/>
              <a:t>методв</a:t>
            </a:r>
            <a:r>
              <a:rPr lang="ru-RU" baseline="0" dirty="0" smtClean="0"/>
              <a:t> остановки возбуждения реакции. В умнике мы не планируем на прямую взаимодействовать с этими источниками, а проводим НИР. С нашей стороны Разработка схемы работы источника скважины при аварии</a:t>
            </a:r>
          </a:p>
          <a:p>
            <a:r>
              <a:rPr lang="ru-RU" baseline="0" dirty="0" smtClean="0"/>
              <a:t>Предоставляем услуги по эксплуатации оборудования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0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Электрический источник …?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4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0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ДЗ:</a:t>
            </a:r>
            <a:r>
              <a:rPr lang="ru-RU" baseline="0" dirty="0" smtClean="0"/>
              <a:t> прочитать про способы создания нейтронов (электрические)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6F9A-C578-4B81-8FC1-72C22D49CF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FA5EC-4A8F-C243-B4B8-0AF99840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8D8722-E8D0-C641-847C-92759FFC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69323D-F57E-D84D-AFCD-AB62CE0A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C7168F-A5B5-1B43-A2AA-8BC289C1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0FB495-5765-774E-B18D-95FF96A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BF8F7B-311B-9D43-9378-C3743AD0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A0C06C-55FE-684C-94AE-AE5ADFA1E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E85BF-0136-034C-B857-3153FB23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A1AC74-3EB6-A942-9A09-329B6CD0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7A50E1-E391-9842-9010-603C74E5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B97F3EA-8869-4342-8EF6-BCFEF7808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A722B0-0A32-C648-BC36-0A70851C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EAF0EB-4B4E-814F-A1D2-692562C8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8CB04-E324-1949-A28B-1917070B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B6071-BAC6-6D44-AFCE-972A5FF4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23950"/>
            <a:ext cx="11639550" cy="55975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  <a:lvl2pPr>
              <a:defRPr>
                <a:latin typeface="Oswald Regular" panose="02000503000000000000" pitchFamily="2" charset="-52"/>
              </a:defRPr>
            </a:lvl2pPr>
            <a:lvl3pPr>
              <a:defRPr>
                <a:latin typeface="Oswald Regular" panose="02000503000000000000" pitchFamily="2" charset="-52"/>
              </a:defRPr>
            </a:lvl3pPr>
            <a:lvl4pPr>
              <a:defRPr>
                <a:latin typeface="Oswald Regular" panose="02000503000000000000" pitchFamily="2" charset="-52"/>
              </a:defRPr>
            </a:lvl4pPr>
            <a:lvl5pPr>
              <a:defRPr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228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704" y="915689"/>
            <a:ext cx="7232000" cy="7244677"/>
          </a:xfrm>
          <a:prstGeom prst="rect">
            <a:avLst/>
          </a:prstGeom>
        </p:spPr>
      </p:pic>
      <p:sp>
        <p:nvSpPr>
          <p:cNvPr id="7" name="Название 15"/>
          <p:cNvSpPr txBox="1">
            <a:spLocks/>
          </p:cNvSpPr>
          <p:nvPr userDrawn="1"/>
        </p:nvSpPr>
        <p:spPr bwMode="auto">
          <a:xfrm>
            <a:off x="3749671" y="3161017"/>
            <a:ext cx="4692657" cy="3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2875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Oswald Regular" panose="02000503000000000000" pitchFamily="2" charset="-52"/>
              </a:rPr>
              <a:t>Спасибо за внимание!</a:t>
            </a:r>
            <a:endParaRPr lang="ru-RU" altLang="ru-RU" sz="2000" b="1" dirty="0">
              <a:solidFill>
                <a:schemeClr val="bg1"/>
              </a:solidFill>
              <a:latin typeface="Oswald Regular" panose="02000503000000000000" pitchFamily="2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0540" y="3672399"/>
            <a:ext cx="3566160" cy="939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Контактные данные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94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EA1AA-15B8-A540-86E2-3759B814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343E7B-A7BD-B449-86B2-FC5D28FB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DD5915-E5E3-974C-888B-6590C8CB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9D8A3D-FA4D-DB4F-8629-D0F1B96B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F5EA6-96EA-BE43-80AE-365CC598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EFA66-8324-A641-8207-564CBE3D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BD19CF-61EC-DF46-81BD-33A45093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C96857-A7DD-B546-A88B-55389C76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0D8D35-18CB-2C42-B280-1D7D2508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4034A-D09C-AA4F-9B07-7508BF8B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3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A3A7F1-86CF-B34E-A920-53D801B9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44F68C-8767-964D-BE23-2FB79E100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19EB70-3B60-E841-AEFB-253A11F9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BAA963-159E-F04B-8A52-78D2F840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DEA62E-F185-E742-816C-478F1324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DDA263-F2C4-004D-B2C3-261EBDC5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A8DE6-FDFF-3947-AA06-623261C3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92391-2827-944F-99FA-9747F01BE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39CC48-B3F2-2546-8DB4-13A6EFF9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66C04A-7839-FE42-8A38-2959C80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FF3287-21C4-A542-9D27-52628E8EA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08C8E3C-DFF6-B34B-864F-30B68C40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47E2D5-AE67-6E4F-A2CE-D8C4DB56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5805BDB-920C-F144-8953-008CC8A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08283-C354-7740-9873-6D8FD91C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F86C07-361F-A149-94AA-771DC321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8652A2-EEA4-D34E-8C87-8D4AAC0C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9567F5-7319-5444-82ED-3E1223D3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0A2D50D-6ADB-8944-B99E-24A1B74A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F8AAE6-A839-F44A-8F81-BB3E8952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73925-9F7C-B646-BFFB-FF4A38AD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F6528-E0B5-244F-AFDF-A12EFFEA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B9BA4-F256-7E44-ADBF-13F49957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EC96C5-3E9A-E841-91E1-69B319DE7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44731D-06EE-D54C-9DCD-BCB89947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DC30F3-4ADB-5E4E-B4C7-28FDD8AA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4DA503-310F-F94A-AB33-62B11ED8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30972-C92B-E04A-A3BF-F2031345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D30F1E-7257-A34F-B994-AD51EE9BF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7BB72F-FAC9-054E-BAC5-450833A6A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A20757-0B30-6143-9C5A-F1DDAF72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ACD3AE-99D6-3543-B30E-2B8F7035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F151F1-B2E4-5E40-94DE-F223701D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5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F99397-BD97-6C46-A435-3BB9DD0F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16102C-CE90-3A47-9A3B-BF0BA72D2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6DFCB7-6633-254B-9578-F43E96925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1C90-716D-614C-AADF-617180D98B8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C1D20-0785-6749-85AB-300705CA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45928-103E-C34F-8323-4BF56BCFB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C054-2DD8-4F44-BA65-0EC6AA8E5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1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jpeg"/><Relationship Id="rId18" Type="http://schemas.openxmlformats.org/officeDocument/2006/relationships/image" Target="../media/image19.emf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8763000" y="5955571"/>
            <a:ext cx="2713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00478D"/>
                </a:solidFill>
              </a:rPr>
              <a:t>Студент 3-го курса МГРИ</a:t>
            </a:r>
          </a:p>
          <a:p>
            <a:pPr eaLnBrk="1" hangingPunct="1"/>
            <a:r>
              <a:rPr lang="ru-RU" altLang="ru-RU" sz="1600" dirty="0" smtClean="0">
                <a:solidFill>
                  <a:srgbClr val="00478D"/>
                </a:solidFill>
              </a:rPr>
              <a:t>«Нефтегазовое дело»</a:t>
            </a:r>
            <a:endParaRPr lang="ru-RU" altLang="ru-RU" sz="1600" dirty="0">
              <a:solidFill>
                <a:srgbClr val="00478D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5493D56-63EF-4A11-BB62-577C6C5D1D6B}"/>
              </a:ext>
            </a:extLst>
          </p:cNvPr>
          <p:cNvSpPr/>
          <p:nvPr/>
        </p:nvSpPr>
        <p:spPr>
          <a:xfrm>
            <a:off x="750888" y="5211763"/>
            <a:ext cx="5410200" cy="137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C9BAA00-05A0-4F89-B273-7295CD439202}"/>
              </a:ext>
            </a:extLst>
          </p:cNvPr>
          <p:cNvSpPr txBox="1">
            <a:spLocks/>
          </p:cNvSpPr>
          <p:nvPr/>
        </p:nvSpPr>
        <p:spPr>
          <a:xfrm>
            <a:off x="2670175" y="5653088"/>
            <a:ext cx="4337050" cy="7556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dirty="0">
                <a:solidFill>
                  <a:srgbClr val="00478D"/>
                </a:solidFill>
                <a:ea typeface="Lato"/>
                <a:cs typeface="Lato"/>
              </a:rPr>
              <a:t>Разработка геофизического прибора нейтронного каротажа с аппаратурой для возбуждения и остановки реакции </a:t>
            </a:r>
            <a:r>
              <a:rPr lang="ru-RU" altLang="ru-RU" sz="1600" b="1" dirty="0" smtClean="0">
                <a:solidFill>
                  <a:srgbClr val="00478D"/>
                </a:solidFill>
                <a:ea typeface="Lato"/>
                <a:cs typeface="Lato"/>
              </a:rPr>
              <a:t>синтеза. </a:t>
            </a:r>
            <a:endParaRPr lang="ru-RU" altLang="ru-RU" sz="1600" b="1" dirty="0">
              <a:solidFill>
                <a:srgbClr val="00478D"/>
              </a:solidFill>
              <a:ea typeface="Lato"/>
              <a:cs typeface="Lato"/>
            </a:endParaRPr>
          </a:p>
        </p:txBody>
      </p:sp>
      <p:pic>
        <p:nvPicPr>
          <p:cNvPr id="3079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3" r="16269" b="31348"/>
          <a:stretch>
            <a:fillRect/>
          </a:stretch>
        </p:blipFill>
        <p:spPr bwMode="auto">
          <a:xfrm>
            <a:off x="120650" y="107950"/>
            <a:ext cx="56102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20"/>
          <p:cNvSpPr txBox="1">
            <a:spLocks noChangeArrowheads="1"/>
          </p:cNvSpPr>
          <p:nvPr/>
        </p:nvSpPr>
        <p:spPr bwMode="auto">
          <a:xfrm>
            <a:off x="8655049" y="5399597"/>
            <a:ext cx="31966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600" b="1" dirty="0" err="1" smtClean="0">
                <a:solidFill>
                  <a:srgbClr val="00478D"/>
                </a:solidFill>
              </a:rPr>
              <a:t>Саидджон</a:t>
            </a:r>
            <a:r>
              <a:rPr lang="ru-RU" altLang="ru-RU" sz="2600" b="1" dirty="0" smtClean="0">
                <a:solidFill>
                  <a:srgbClr val="00478D"/>
                </a:solidFill>
              </a:rPr>
              <a:t> Саидов</a:t>
            </a:r>
            <a:endParaRPr lang="ru-RU" altLang="ru-RU" sz="2600" b="1" dirty="0">
              <a:solidFill>
                <a:srgbClr val="00478D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63000" y="5883275"/>
            <a:ext cx="2444750" cy="46038"/>
          </a:xfrm>
          <a:prstGeom prst="rect">
            <a:avLst/>
          </a:prstGeom>
          <a:solidFill>
            <a:srgbClr val="004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606675" y="5616575"/>
            <a:ext cx="0" cy="757238"/>
          </a:xfrm>
          <a:prstGeom prst="line">
            <a:avLst/>
          </a:prstGeom>
          <a:ln w="73025">
            <a:solidFill>
              <a:srgbClr val="034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22762" r="19302" b="8755"/>
          <a:stretch/>
        </p:blipFill>
        <p:spPr>
          <a:xfrm>
            <a:off x="325120" y="5069840"/>
            <a:ext cx="1844135" cy="1747520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3866" y="2056676"/>
            <a:ext cx="40447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00478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NeoTron</a:t>
            </a:r>
            <a:endParaRPr lang="ru-RU" sz="6600" b="1" dirty="0">
              <a:ln w="0"/>
              <a:solidFill>
                <a:srgbClr val="00478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31" y="4797246"/>
            <a:ext cx="1844183" cy="206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2658" y="128467"/>
            <a:ext cx="6335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Проблемы радиоактивного загрязнения</a:t>
            </a:r>
            <a:endParaRPr lang="ru-RU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2" descr="https://sun9-8.userapi.com/mvIo18s6d03GbxKc_zxOv_RHMUFOE35Nbf88FA/4cqi8AGyD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03" y="1747172"/>
            <a:ext cx="2209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1EB39B-9A9B-4347-83A7-57284AAE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583" l="98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1656" y="2101638"/>
            <a:ext cx="4242987" cy="16056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61656" y="4012297"/>
            <a:ext cx="485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78D"/>
                </a:solidFill>
              </a:rPr>
              <a:t>Наглядное фото радиоактивного источника</a:t>
            </a:r>
          </a:p>
          <a:p>
            <a:endParaRPr lang="ru-RU" dirty="0"/>
          </a:p>
        </p:txBody>
      </p:sp>
      <p:pic>
        <p:nvPicPr>
          <p:cNvPr id="7" name="Picture 4" descr="https://sun9-58.userapi.com/J0xGbUCd2Ycbhepo2c6ECxj1LVoXurD3jV3efw/TpATNnKsj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70" y="3076531"/>
            <a:ext cx="630153" cy="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360" y="1161852"/>
            <a:ext cx="349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78D"/>
                </a:solidFill>
              </a:rPr>
              <a:t>Прихват бурильной колонны</a:t>
            </a:r>
            <a:endParaRPr lang="ru-RU" sz="2000" b="1" dirty="0">
              <a:solidFill>
                <a:srgbClr val="00478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774" y="2358796"/>
            <a:ext cx="35394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5"/>
                </a:solidFill>
              </a:rPr>
              <a:t>60 % - прихватов </a:t>
            </a:r>
            <a:r>
              <a:rPr lang="ru-RU" dirty="0">
                <a:solidFill>
                  <a:schemeClr val="accent5"/>
                </a:solidFill>
              </a:rPr>
              <a:t>бурильных </a:t>
            </a:r>
            <a:r>
              <a:rPr lang="ru-RU" dirty="0" smtClean="0">
                <a:solidFill>
                  <a:schemeClr val="accent5"/>
                </a:solidFill>
              </a:rPr>
              <a:t>труб от общего числа осложнений. </a:t>
            </a:r>
          </a:p>
          <a:p>
            <a:pPr algn="just"/>
            <a:r>
              <a:rPr lang="ru-RU" dirty="0" smtClean="0">
                <a:solidFill>
                  <a:schemeClr val="accent5"/>
                </a:solidFill>
              </a:rPr>
              <a:t>40 % - прихватов пришлось ликвидировать/</a:t>
            </a:r>
            <a:r>
              <a:rPr lang="ru-RU" dirty="0" err="1" smtClean="0">
                <a:solidFill>
                  <a:schemeClr val="accent5"/>
                </a:solidFill>
              </a:rPr>
              <a:t>перебуривать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5"/>
                </a:solidFill>
              </a:rPr>
              <a:t>35 – 45% </a:t>
            </a:r>
            <a:r>
              <a:rPr lang="ru-RU" dirty="0">
                <a:solidFill>
                  <a:schemeClr val="accent5"/>
                </a:solidFill>
              </a:rPr>
              <a:t>общих затрат времени на ликвидацию аварий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endParaRPr lang="ru-RU" dirty="0" smtClean="0">
              <a:solidFill>
                <a:schemeClr val="accent5"/>
              </a:solidFill>
            </a:endParaRPr>
          </a:p>
          <a:p>
            <a:r>
              <a:rPr lang="ru-RU" sz="1000" dirty="0" smtClean="0"/>
              <a:t>* - Проблемы геологии и освоения недр</a:t>
            </a:r>
          </a:p>
          <a:p>
            <a:r>
              <a:rPr lang="ru-RU" sz="1000" dirty="0" smtClean="0"/>
              <a:t>ООО «НИИТЭК ТПУ Бурение»</a:t>
            </a:r>
            <a:endParaRPr lang="ru-RU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" y="102542"/>
            <a:ext cx="500553" cy="524101"/>
          </a:xfrm>
          <a:prstGeom prst="rect">
            <a:avLst/>
          </a:prstGeom>
        </p:spPr>
      </p:pic>
      <p:cxnSp>
        <p:nvCxnSpPr>
          <p:cNvPr id="19" name="Straight Connector 3"/>
          <p:cNvCxnSpPr/>
          <p:nvPr/>
        </p:nvCxnSpPr>
        <p:spPr>
          <a:xfrm>
            <a:off x="6727638" y="1092489"/>
            <a:ext cx="1" cy="587575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3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1818" y="114530"/>
            <a:ext cx="6335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Принцип работы нейтронного каротажа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289193" y="888910"/>
            <a:ext cx="4194810" cy="2450407"/>
            <a:chOff x="239541" y="1447800"/>
            <a:chExt cx="7285877" cy="4419600"/>
          </a:xfrm>
        </p:grpSpPr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FBF68080-322B-CB42-85CE-0DF7F56A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447800"/>
              <a:ext cx="446088" cy="44196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0" name="AutoShape 4">
              <a:extLst>
                <a:ext uri="{FF2B5EF4-FFF2-40B4-BE49-F238E27FC236}">
                  <a16:creationId xmlns="" xmlns:a16="http://schemas.microsoft.com/office/drawing/2014/main" id="{EC6F9550-AEBE-3043-8C64-888BBCB7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4221163"/>
              <a:ext cx="358775" cy="36036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9E6A18A6-2157-6C4A-840F-6BF71690C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2349500"/>
              <a:ext cx="134938" cy="533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" name="Text Box 6">
              <a:extLst>
                <a:ext uri="{FF2B5EF4-FFF2-40B4-BE49-F238E27FC236}">
                  <a16:creationId xmlns="" xmlns:a16="http://schemas.microsoft.com/office/drawing/2014/main" id="{2BC48E4A-02A0-9144-B8F8-6BCB9A344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27" y="1732315"/>
              <a:ext cx="3253714" cy="116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defRPr/>
              </a:pPr>
              <a:r>
                <a:rPr kumimoji="0" lang="ru-RU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Дальний Детектор</a:t>
              </a:r>
              <a:endParaRPr kumimoji="0"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>
                <a:lnSpc>
                  <a:spcPct val="100000"/>
                </a:lnSpc>
                <a:defRPr/>
              </a:pPr>
              <a:endParaRPr kumimoji="0"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="" xmlns:a16="http://schemas.microsoft.com/office/drawing/2014/main" id="{E2807AC9-F664-A346-8E02-23AF38772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41" y="3252436"/>
              <a:ext cx="3288679" cy="66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defRPr/>
              </a:pPr>
              <a:r>
                <a:rPr kumimoji="0" lang="ru-RU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Ближний детектор</a:t>
              </a:r>
              <a:endParaRPr kumimoji="0"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="" xmlns:a16="http://schemas.microsoft.com/office/drawing/2014/main" id="{45D66C14-4C81-754C-8175-ECB470716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2492375"/>
              <a:ext cx="151130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9">
              <a:extLst>
                <a:ext uri="{FF2B5EF4-FFF2-40B4-BE49-F238E27FC236}">
                  <a16:creationId xmlns="" xmlns:a16="http://schemas.microsoft.com/office/drawing/2014/main" id="{56415DDF-59AB-3641-AB62-BF9151404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3141663"/>
              <a:ext cx="134938" cy="533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="" xmlns:a16="http://schemas.microsoft.com/office/drawing/2014/main" id="{15FD0E0E-066E-DA49-BAAD-EE7CF07DA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3141663"/>
              <a:ext cx="144463" cy="503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" name="Arc 11">
              <a:extLst>
                <a:ext uri="{FF2B5EF4-FFF2-40B4-BE49-F238E27FC236}">
                  <a16:creationId xmlns="" xmlns:a16="http://schemas.microsoft.com/office/drawing/2014/main" id="{FF88E57F-2796-6246-BB75-D4F8B06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357563"/>
              <a:ext cx="477837" cy="720725"/>
            </a:xfrm>
            <a:custGeom>
              <a:avLst/>
              <a:gdLst>
                <a:gd name="T0" fmla="*/ 46508 w 23929"/>
                <a:gd name="T1" fmla="*/ 0 h 43200"/>
                <a:gd name="T2" fmla="*/ 0 w 23929"/>
                <a:gd name="T3" fmla="*/ 718623 h 43200"/>
                <a:gd name="T4" fmla="*/ 46508 w 23929"/>
                <a:gd name="T5" fmla="*/ 360363 h 43200"/>
                <a:gd name="T6" fmla="*/ 0 60000 65536"/>
                <a:gd name="T7" fmla="*/ 0 60000 65536"/>
                <a:gd name="T8" fmla="*/ 0 60000 65536"/>
                <a:gd name="T9" fmla="*/ 0 w 23929"/>
                <a:gd name="T10" fmla="*/ 0 h 43200"/>
                <a:gd name="T11" fmla="*/ 23929 w 2392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29" h="43200" fill="none" extrusionOk="0">
                  <a:moveTo>
                    <a:pt x="2328" y="0"/>
                  </a:moveTo>
                  <a:cubicBezTo>
                    <a:pt x="14258" y="0"/>
                    <a:pt x="23929" y="9670"/>
                    <a:pt x="23929" y="21600"/>
                  </a:cubicBezTo>
                  <a:cubicBezTo>
                    <a:pt x="23929" y="33529"/>
                    <a:pt x="14258" y="43200"/>
                    <a:pt x="2329" y="43200"/>
                  </a:cubicBezTo>
                  <a:cubicBezTo>
                    <a:pt x="1550" y="43200"/>
                    <a:pt x="773" y="43157"/>
                    <a:pt x="-1" y="43074"/>
                  </a:cubicBezTo>
                </a:path>
                <a:path w="23929" h="43200" stroke="0" extrusionOk="0">
                  <a:moveTo>
                    <a:pt x="2328" y="0"/>
                  </a:moveTo>
                  <a:cubicBezTo>
                    <a:pt x="14258" y="0"/>
                    <a:pt x="23929" y="9670"/>
                    <a:pt x="23929" y="21600"/>
                  </a:cubicBezTo>
                  <a:cubicBezTo>
                    <a:pt x="23929" y="33529"/>
                    <a:pt x="14258" y="43200"/>
                    <a:pt x="2329" y="43200"/>
                  </a:cubicBezTo>
                  <a:cubicBezTo>
                    <a:pt x="1550" y="43200"/>
                    <a:pt x="773" y="43157"/>
                    <a:pt x="-1" y="43074"/>
                  </a:cubicBezTo>
                  <a:lnTo>
                    <a:pt x="2329" y="21600"/>
                  </a:lnTo>
                  <a:close/>
                </a:path>
              </a:pathLst>
            </a:custGeom>
            <a:noFill/>
            <a:ln w="381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18" name="Arc 12">
              <a:extLst>
                <a:ext uri="{FF2B5EF4-FFF2-40B4-BE49-F238E27FC236}">
                  <a16:creationId xmlns="" xmlns:a16="http://schemas.microsoft.com/office/drawing/2014/main" id="{89994BFE-274F-134A-86AA-A6D0D674C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2895600"/>
              <a:ext cx="1008063" cy="1584325"/>
            </a:xfrm>
            <a:custGeom>
              <a:avLst/>
              <a:gdLst>
                <a:gd name="T0" fmla="*/ 0 w 21600"/>
                <a:gd name="T1" fmla="*/ 0 h 43196"/>
                <a:gd name="T2" fmla="*/ 18901 w 21600"/>
                <a:gd name="T3" fmla="*/ 1584325 h 43196"/>
                <a:gd name="T4" fmla="*/ 0 w 21600"/>
                <a:gd name="T5" fmla="*/ 792236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19" name="Text Box 13">
              <a:extLst>
                <a:ext uri="{FF2B5EF4-FFF2-40B4-BE49-F238E27FC236}">
                  <a16:creationId xmlns="" xmlns:a16="http://schemas.microsoft.com/office/drawing/2014/main" id="{FF2466F2-9C70-DD4A-B983-722A58CCA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824" y="4149725"/>
              <a:ext cx="1727200" cy="116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05" tIns="44303" rIns="88605" bIns="44303">
              <a:spAutoFit/>
            </a:bodyPr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800" dirty="0" smtClean="0">
                  <a:solidFill>
                    <a:srgbClr val="FF0066"/>
                  </a:solidFill>
                  <a:latin typeface="Arial Narrow" panose="020B0604020202020204" pitchFamily="34" charset="0"/>
                </a:rPr>
                <a:t>Быстрый Нейтрон</a:t>
              </a:r>
              <a:endParaRPr kumimoji="0" lang="en-US" altLang="ru-RU" sz="1800" dirty="0">
                <a:solidFill>
                  <a:srgbClr val="FF0066"/>
                </a:solidFill>
                <a:latin typeface="Arial Narrow" panose="020B0604020202020204" pitchFamily="34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="" xmlns:a16="http://schemas.microsoft.com/office/drawing/2014/main" id="{5B791B48-515C-1747-B0FC-6B662D3DE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2349500"/>
              <a:ext cx="144463" cy="50323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1" name="Line 15">
              <a:extLst>
                <a:ext uri="{FF2B5EF4-FFF2-40B4-BE49-F238E27FC236}">
                  <a16:creationId xmlns="" xmlns:a16="http://schemas.microsoft.com/office/drawing/2014/main" id="{7D083131-D7C9-B445-AC17-EA12050D6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151" y="3193926"/>
              <a:ext cx="1223963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Text Box 16">
              <a:extLst>
                <a:ext uri="{FF2B5EF4-FFF2-40B4-BE49-F238E27FC236}">
                  <a16:creationId xmlns="" xmlns:a16="http://schemas.microsoft.com/office/drawing/2014/main" id="{76F90B8A-3695-F84E-B2A6-CFF293C11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975" y="4225925"/>
              <a:ext cx="1967825" cy="116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defRPr/>
              </a:pPr>
              <a:r>
                <a:rPr kumimoji="0" lang="ru-RU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Источник </a:t>
              </a:r>
            </a:p>
            <a:p>
              <a:pPr eaLnBrk="1" hangingPunct="1">
                <a:lnSpc>
                  <a:spcPct val="100000"/>
                </a:lnSpc>
                <a:defRPr/>
              </a:pPr>
              <a:r>
                <a:rPr kumimoji="0" lang="ru-RU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нейтронов</a:t>
              </a:r>
              <a:endParaRPr kumimoji="0"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" name="Arc 17">
              <a:extLst>
                <a:ext uri="{FF2B5EF4-FFF2-40B4-BE49-F238E27FC236}">
                  <a16:creationId xmlns="" xmlns:a16="http://schemas.microsoft.com/office/drawing/2014/main" id="{90920D6A-DDD5-D44A-8FDD-36F6B3643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565400"/>
              <a:ext cx="1008062" cy="1584325"/>
            </a:xfrm>
            <a:custGeom>
              <a:avLst/>
              <a:gdLst>
                <a:gd name="T0" fmla="*/ 0 w 21600"/>
                <a:gd name="T1" fmla="*/ 0 h 43196"/>
                <a:gd name="T2" fmla="*/ 18901 w 21600"/>
                <a:gd name="T3" fmla="*/ 1584325 h 43196"/>
                <a:gd name="T4" fmla="*/ 0 w 21600"/>
                <a:gd name="T5" fmla="*/ 792236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24" name="Arc 18">
              <a:extLst>
                <a:ext uri="{FF2B5EF4-FFF2-40B4-BE49-F238E27FC236}">
                  <a16:creationId xmlns="" xmlns:a16="http://schemas.microsoft.com/office/drawing/2014/main" id="{DFD7C0A5-2725-144B-A0F5-F12C4A4E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76600" y="2565400"/>
              <a:ext cx="935038" cy="1584325"/>
            </a:xfrm>
            <a:custGeom>
              <a:avLst/>
              <a:gdLst>
                <a:gd name="T0" fmla="*/ 0 w 21600"/>
                <a:gd name="T1" fmla="*/ 0 h 43196"/>
                <a:gd name="T2" fmla="*/ 17532 w 21600"/>
                <a:gd name="T3" fmla="*/ 1584325 h 43196"/>
                <a:gd name="T4" fmla="*/ 0 w 21600"/>
                <a:gd name="T5" fmla="*/ 792236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25" name="Arc 19">
              <a:extLst>
                <a:ext uri="{FF2B5EF4-FFF2-40B4-BE49-F238E27FC236}">
                  <a16:creationId xmlns="" xmlns:a16="http://schemas.microsoft.com/office/drawing/2014/main" id="{8D3C0C89-5DDE-4F4D-82BC-1784DBF5EB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76600" y="2636838"/>
              <a:ext cx="935038" cy="1584325"/>
            </a:xfrm>
            <a:custGeom>
              <a:avLst/>
              <a:gdLst>
                <a:gd name="T0" fmla="*/ 0 w 21600"/>
                <a:gd name="T1" fmla="*/ 0 h 43196"/>
                <a:gd name="T2" fmla="*/ 17532 w 21600"/>
                <a:gd name="T3" fmla="*/ 1584325 h 43196"/>
                <a:gd name="T4" fmla="*/ 0 w 21600"/>
                <a:gd name="T5" fmla="*/ 792236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1"/>
                    <a:pt x="12174" y="42975"/>
                    <a:pt x="405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26" name="Arc 20">
              <a:extLst>
                <a:ext uri="{FF2B5EF4-FFF2-40B4-BE49-F238E27FC236}">
                  <a16:creationId xmlns="" xmlns:a16="http://schemas.microsoft.com/office/drawing/2014/main" id="{FEC09B0F-2EAE-634B-8178-08696F6F60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79838" y="3357563"/>
              <a:ext cx="576262" cy="720725"/>
            </a:xfrm>
            <a:custGeom>
              <a:avLst/>
              <a:gdLst>
                <a:gd name="T0" fmla="*/ 56087 w 23929"/>
                <a:gd name="T1" fmla="*/ 0 h 43200"/>
                <a:gd name="T2" fmla="*/ 0 w 23929"/>
                <a:gd name="T3" fmla="*/ 718623 h 43200"/>
                <a:gd name="T4" fmla="*/ 56087 w 23929"/>
                <a:gd name="T5" fmla="*/ 360363 h 43200"/>
                <a:gd name="T6" fmla="*/ 0 60000 65536"/>
                <a:gd name="T7" fmla="*/ 0 60000 65536"/>
                <a:gd name="T8" fmla="*/ 0 60000 65536"/>
                <a:gd name="T9" fmla="*/ 0 w 23929"/>
                <a:gd name="T10" fmla="*/ 0 h 43200"/>
                <a:gd name="T11" fmla="*/ 23929 w 2392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29" h="43200" fill="none" extrusionOk="0">
                  <a:moveTo>
                    <a:pt x="2328" y="0"/>
                  </a:moveTo>
                  <a:cubicBezTo>
                    <a:pt x="14258" y="0"/>
                    <a:pt x="23929" y="9670"/>
                    <a:pt x="23929" y="21600"/>
                  </a:cubicBezTo>
                  <a:cubicBezTo>
                    <a:pt x="23929" y="33529"/>
                    <a:pt x="14258" y="43200"/>
                    <a:pt x="2329" y="43200"/>
                  </a:cubicBezTo>
                  <a:cubicBezTo>
                    <a:pt x="1550" y="43200"/>
                    <a:pt x="773" y="43157"/>
                    <a:pt x="-1" y="43074"/>
                  </a:cubicBezTo>
                </a:path>
                <a:path w="23929" h="43200" stroke="0" extrusionOk="0">
                  <a:moveTo>
                    <a:pt x="2328" y="0"/>
                  </a:moveTo>
                  <a:cubicBezTo>
                    <a:pt x="14258" y="0"/>
                    <a:pt x="23929" y="9670"/>
                    <a:pt x="23929" y="21600"/>
                  </a:cubicBezTo>
                  <a:cubicBezTo>
                    <a:pt x="23929" y="33529"/>
                    <a:pt x="14258" y="43200"/>
                    <a:pt x="2329" y="43200"/>
                  </a:cubicBezTo>
                  <a:cubicBezTo>
                    <a:pt x="1550" y="43200"/>
                    <a:pt x="773" y="43157"/>
                    <a:pt x="-1" y="43074"/>
                  </a:cubicBezTo>
                  <a:lnTo>
                    <a:pt x="2329" y="21600"/>
                  </a:lnTo>
                  <a:close/>
                </a:path>
              </a:pathLst>
            </a:custGeom>
            <a:noFill/>
            <a:ln w="381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605" tIns="44303" rIns="88605" bIns="44303" anchor="ctr"/>
            <a:lstStyle/>
            <a:p>
              <a:endParaRPr lang="ru-RU"/>
            </a:p>
          </p:txBody>
        </p:sp>
        <p:sp>
          <p:nvSpPr>
            <p:cNvPr id="27" name="Text Box 21">
              <a:extLst>
                <a:ext uri="{FF2B5EF4-FFF2-40B4-BE49-F238E27FC236}">
                  <a16:creationId xmlns="" xmlns:a16="http://schemas.microsoft.com/office/drawing/2014/main" id="{E3AD1338-6E88-E44A-B2AF-E381C9825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732" y="1830245"/>
              <a:ext cx="2268686" cy="116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605" tIns="44303" rIns="88605" bIns="44303">
              <a:spAutoFit/>
            </a:bodyPr>
            <a:lstStyle>
              <a:lvl1pPr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ru-RU" altLang="ru-RU" sz="1800" dirty="0" smtClean="0">
                  <a:solidFill>
                    <a:srgbClr val="FF0066"/>
                  </a:solidFill>
                  <a:latin typeface="Arial Narrow" panose="020B0604020202020204" pitchFamily="34" charset="0"/>
                </a:rPr>
                <a:t>Тепловой Нейтрон</a:t>
              </a:r>
              <a:endParaRPr kumimoji="0" lang="en-US" altLang="ru-RU" sz="1800" dirty="0">
                <a:solidFill>
                  <a:srgbClr val="FF0066"/>
                </a:solidFill>
                <a:latin typeface="Arial Narrow" panose="020B0604020202020204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" y="140455"/>
            <a:ext cx="480673" cy="47137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384180" y="997407"/>
            <a:ext cx="8128000" cy="5643825"/>
            <a:chOff x="993478" y="864485"/>
            <a:chExt cx="8128000" cy="5643825"/>
          </a:xfrm>
        </p:grpSpPr>
        <p:graphicFrame>
          <p:nvGraphicFramePr>
            <p:cNvPr id="118" name="Diagram 4"/>
            <p:cNvGraphicFramePr/>
            <p:nvPr>
              <p:extLst>
                <p:ext uri="{D42A27DB-BD31-4B8C-83A1-F6EECF244321}">
                  <p14:modId xmlns:p14="http://schemas.microsoft.com/office/powerpoint/2010/main" val="2448416898"/>
                </p:ext>
              </p:extLst>
            </p:nvPr>
          </p:nvGraphicFramePr>
          <p:xfrm>
            <a:off x="993478" y="1089643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19" name="Group 5"/>
            <p:cNvGrpSpPr/>
            <p:nvPr/>
          </p:nvGrpSpPr>
          <p:grpSpPr>
            <a:xfrm>
              <a:off x="4601008" y="1497707"/>
              <a:ext cx="1578511" cy="702069"/>
              <a:chOff x="6353341" y="1307064"/>
              <a:chExt cx="1183883" cy="526552"/>
            </a:xfrm>
          </p:grpSpPr>
          <p:sp>
            <p:nvSpPr>
              <p:cNvPr id="120" name="Oval 6"/>
              <p:cNvSpPr/>
              <p:nvPr/>
            </p:nvSpPr>
            <p:spPr>
              <a:xfrm>
                <a:off x="7010673" y="1307064"/>
                <a:ext cx="526551" cy="526552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Sosa" pitchFamily="2" charset="0"/>
                </a:endParaRPr>
              </a:p>
            </p:txBody>
          </p:sp>
          <p:sp>
            <p:nvSpPr>
              <p:cNvPr id="121" name="Rectangle 1436"/>
              <p:cNvSpPr>
                <a:spLocks noChangeArrowheads="1"/>
              </p:cNvSpPr>
              <p:nvPr/>
            </p:nvSpPr>
            <p:spPr bwMode="auto">
              <a:xfrm>
                <a:off x="6353341" y="1542385"/>
                <a:ext cx="66364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vert270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ru-RU" sz="1600" dirty="0"/>
                  <a:t>(&gt;100 кэВ)</a:t>
                </a:r>
                <a:endParaRPr lang="en-US" sz="1050" dirty="0"/>
              </a:p>
            </p:txBody>
          </p:sp>
        </p:grpSp>
        <p:sp>
          <p:nvSpPr>
            <p:cNvPr id="127" name="Rectangle 1436"/>
            <p:cNvSpPr>
              <a:spLocks noChangeArrowheads="1"/>
            </p:cNvSpPr>
            <p:nvPr/>
          </p:nvSpPr>
          <p:spPr bwMode="auto">
            <a:xfrm>
              <a:off x="6012900" y="5953710"/>
              <a:ext cx="637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/>
                <a:t>t - </a:t>
              </a:r>
              <a:r>
                <a:rPr lang="ru-RU" sz="1600" dirty="0" smtClean="0"/>
                <a:t>10</a:t>
              </a:r>
              <a:r>
                <a:rPr lang="ru-RU" sz="1600" baseline="30000" dirty="0" smtClean="0"/>
                <a:t>–14</a:t>
              </a:r>
              <a:endParaRPr lang="en-US" sz="1400" dirty="0">
                <a:cs typeface="Arial" pitchFamily="34" charset="0"/>
              </a:endParaRPr>
            </a:p>
          </p:txBody>
        </p:sp>
        <p:grpSp>
          <p:nvGrpSpPr>
            <p:cNvPr id="128" name="Group 14"/>
            <p:cNvGrpSpPr/>
            <p:nvPr/>
          </p:nvGrpSpPr>
          <p:grpSpPr>
            <a:xfrm>
              <a:off x="6532211" y="2806742"/>
              <a:ext cx="1138966" cy="1225830"/>
              <a:chOff x="7979455" y="2564157"/>
              <a:chExt cx="854224" cy="919373"/>
            </a:xfrm>
          </p:grpSpPr>
          <p:sp>
            <p:nvSpPr>
              <p:cNvPr id="129" name="Oval 15"/>
              <p:cNvSpPr/>
              <p:nvPr/>
            </p:nvSpPr>
            <p:spPr>
              <a:xfrm>
                <a:off x="8120496" y="2564157"/>
                <a:ext cx="526551" cy="526552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Sosa" pitchFamily="2" charset="0"/>
                  </a:rPr>
                  <a:t>I</a:t>
                </a:r>
                <a:r>
                  <a:rPr lang="en-US" sz="4800" dirty="0" smtClean="0"/>
                  <a:t> </a:t>
                </a:r>
                <a:endParaRPr lang="en-US" sz="4800" dirty="0">
                  <a:solidFill>
                    <a:schemeClr val="bg1"/>
                  </a:solidFill>
                  <a:latin typeface="Sosa" pitchFamily="2" charset="0"/>
                </a:endParaRPr>
              </a:p>
            </p:txBody>
          </p:sp>
          <p:sp>
            <p:nvSpPr>
              <p:cNvPr id="130" name="Rectangle 1436"/>
              <p:cNvSpPr>
                <a:spLocks noChangeArrowheads="1"/>
              </p:cNvSpPr>
              <p:nvPr/>
            </p:nvSpPr>
            <p:spPr bwMode="auto">
              <a:xfrm>
                <a:off x="7979455" y="3114198"/>
                <a:ext cx="8542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cs typeface="Arial" pitchFamily="34" charset="0"/>
                  </a:rPr>
                  <a:t>однородная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cs typeface="Arial" pitchFamily="34" charset="0"/>
                  </a:rPr>
                  <a:t>среда</a:t>
                </a:r>
                <a:endParaRPr lang="en-US" sz="1600" dirty="0">
                  <a:cs typeface="Arial" pitchFamily="34" charset="0"/>
                </a:endParaRPr>
              </a:p>
            </p:txBody>
          </p:sp>
        </p:grpSp>
        <p:sp>
          <p:nvSpPr>
            <p:cNvPr id="133" name="Rectangle 1436"/>
            <p:cNvSpPr>
              <a:spLocks noChangeArrowheads="1"/>
            </p:cNvSpPr>
            <p:nvPr/>
          </p:nvSpPr>
          <p:spPr bwMode="auto">
            <a:xfrm>
              <a:off x="3344144" y="5899461"/>
              <a:ext cx="106920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/>
                <a:t>0,025 эВ </a:t>
              </a:r>
              <a:endParaRPr lang="en-US" sz="16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/>
                <a:t>при</a:t>
              </a:r>
              <a:r>
                <a:rPr lang="ru-RU" sz="1600" dirty="0"/>
                <a:t> </a:t>
              </a:r>
              <a:r>
                <a:rPr lang="ru-RU" sz="1600" i="1" dirty="0"/>
                <a:t>t</a:t>
              </a:r>
              <a:r>
                <a:rPr lang="ru-RU" sz="1600" dirty="0"/>
                <a:t> = 20 °C</a:t>
              </a:r>
              <a:endParaRPr lang="en-US" sz="1400" dirty="0">
                <a:cs typeface="Arial" pitchFamily="34" charset="0"/>
              </a:endParaRPr>
            </a:p>
          </p:txBody>
        </p:sp>
        <p:grpSp>
          <p:nvGrpSpPr>
            <p:cNvPr id="135" name="Group 21"/>
            <p:cNvGrpSpPr/>
            <p:nvPr/>
          </p:nvGrpSpPr>
          <p:grpSpPr>
            <a:xfrm>
              <a:off x="4413348" y="3206395"/>
              <a:ext cx="1288261" cy="1288059"/>
              <a:chOff x="5650888" y="1770647"/>
              <a:chExt cx="966196" cy="966044"/>
            </a:xfrm>
          </p:grpSpPr>
          <p:sp>
            <p:nvSpPr>
              <p:cNvPr id="137" name="Oval 23"/>
              <p:cNvSpPr/>
              <p:nvPr/>
            </p:nvSpPr>
            <p:spPr>
              <a:xfrm>
                <a:off x="5650888" y="1770647"/>
                <a:ext cx="966196" cy="966044"/>
              </a:xfrm>
              <a:prstGeom prst="ellipse">
                <a:avLst/>
              </a:prstGeom>
              <a:solidFill>
                <a:schemeClr val="tx2">
                  <a:alpha val="9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8" name="Oval 4"/>
              <p:cNvSpPr/>
              <p:nvPr/>
            </p:nvSpPr>
            <p:spPr>
              <a:xfrm>
                <a:off x="5789010" y="1908679"/>
                <a:ext cx="689952" cy="6899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427" tIns="69427" rIns="69427" bIns="69427" numCol="1" spcCol="1270" anchor="ctr" anchorCtr="0">
                <a:noAutofit/>
              </a:bodyPr>
              <a:lstStyle/>
              <a:p>
                <a:pPr algn="ctr" defTabSz="24298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5467" dirty="0"/>
                  <a:t>  </a:t>
                </a:r>
                <a:endParaRPr lang="en-US" sz="5467" dirty="0"/>
              </a:p>
            </p:txBody>
          </p:sp>
        </p:grpSp>
        <p:sp>
          <p:nvSpPr>
            <p:cNvPr id="139" name="Content Placeholder 2"/>
            <p:cNvSpPr txBox="1">
              <a:spLocks/>
            </p:cNvSpPr>
            <p:nvPr/>
          </p:nvSpPr>
          <p:spPr>
            <a:xfrm>
              <a:off x="5874087" y="1182592"/>
              <a:ext cx="1495685" cy="75213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>
                  <a:solidFill>
                    <a:schemeClr val="tx1"/>
                  </a:solidFill>
                </a:rPr>
                <a:t>быстрые нейтроны</a:t>
              </a:r>
              <a:r>
                <a:rPr lang="ru-RU" dirty="0">
                  <a:solidFill>
                    <a:schemeClr val="tx1"/>
                  </a:solidFill>
                </a:rPr>
                <a:t> 3,0 и 5,0 МэВ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40" name="Content Placeholder 2"/>
            <p:cNvSpPr txBox="1">
              <a:spLocks/>
            </p:cNvSpPr>
            <p:nvPr/>
          </p:nvSpPr>
          <p:spPr>
            <a:xfrm>
              <a:off x="7951356" y="3236788"/>
              <a:ext cx="1044540" cy="311054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>
                  <a:solidFill>
                    <a:schemeClr val="tx1"/>
                  </a:solidFill>
                </a:rPr>
                <a:t>неупругое рассеяние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41" name="Content Placeholder 2"/>
            <p:cNvSpPr txBox="1">
              <a:spLocks/>
            </p:cNvSpPr>
            <p:nvPr/>
          </p:nvSpPr>
          <p:spPr>
            <a:xfrm>
              <a:off x="7077115" y="5364257"/>
              <a:ext cx="1495685" cy="75213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>
                  <a:solidFill>
                    <a:schemeClr val="tx1"/>
                  </a:solidFill>
                </a:rPr>
                <a:t>каскад </a:t>
              </a:r>
              <a:r>
                <a:rPr lang="ru-RU" i="1" dirty="0" smtClean="0">
                  <a:solidFill>
                    <a:schemeClr val="tx1"/>
                  </a:solidFill>
                </a:rPr>
                <a:t>гамма-квантов</a:t>
              </a:r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2" name="Content Placeholder 2"/>
            <p:cNvSpPr txBox="1">
              <a:spLocks/>
            </p:cNvSpPr>
            <p:nvPr/>
          </p:nvSpPr>
          <p:spPr>
            <a:xfrm>
              <a:off x="2995202" y="1270406"/>
              <a:ext cx="1495685" cy="75213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 smtClean="0">
                  <a:solidFill>
                    <a:schemeClr val="tx1"/>
                  </a:solidFill>
                </a:rPr>
                <a:t>источник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43" name="Content Placeholder 2"/>
            <p:cNvSpPr txBox="1">
              <a:spLocks/>
            </p:cNvSpPr>
            <p:nvPr/>
          </p:nvSpPr>
          <p:spPr>
            <a:xfrm>
              <a:off x="1479814" y="4708602"/>
              <a:ext cx="1495685" cy="75213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>
                  <a:solidFill>
                    <a:schemeClr val="tx1"/>
                  </a:solidFill>
                </a:rPr>
                <a:t>реакция упругого </a:t>
              </a:r>
              <a:r>
                <a:rPr lang="ru-RU" i="1" dirty="0" smtClean="0">
                  <a:solidFill>
                    <a:schemeClr val="tx1"/>
                  </a:solidFill>
                </a:rPr>
                <a:t>рассеяния и приобретение нейтроном </a:t>
              </a:r>
              <a:r>
                <a:rPr lang="ru-RU" i="1" dirty="0">
                  <a:solidFill>
                    <a:schemeClr val="tx1"/>
                  </a:solidFill>
                </a:rPr>
                <a:t>тепловой энергии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5" t="6912" r="3224" b="10483"/>
            <a:stretch/>
          </p:blipFill>
          <p:spPr>
            <a:xfrm>
              <a:off x="4733230" y="864485"/>
              <a:ext cx="621501" cy="1948140"/>
            </a:xfrm>
            <a:prstGeom prst="rect">
              <a:avLst/>
            </a:prstGeom>
          </p:spPr>
        </p:pic>
        <p:pic>
          <p:nvPicPr>
            <p:cNvPr id="22588" name="Picture 60" descr="Упругое рассеяние нейтрона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540" b="56901" l="7231" r="27846">
                          <a14:foregroundMark x1="13692" y1="48169" x2="14692" y2="47606"/>
                          <a14:foregroundMark x1="13923" y1="46667" x2="14462" y2="46479"/>
                          <a14:foregroundMark x1="18769" y1="47606" x2="26923" y2="47418"/>
                          <a14:foregroundMark x1="25385" y1="46667" x2="26000" y2="46667"/>
                          <a14:foregroundMark x1="15615" y1="47887" x2="11923" y2="45728"/>
                          <a14:backgroundMark x1="12231" y1="46103" x2="12231" y2="46103"/>
                          <a14:backgroundMark x1="12308" y1="45728" x2="12308" y2="45634"/>
                          <a14:backgroundMark x1="12538" y1="45915" x2="12538" y2="45915"/>
                          <a14:backgroundMark x1="26077" y1="46667" x2="26077" y2="46667"/>
                          <a14:backgroundMark x1="11769" y1="45822" x2="12154" y2="45728"/>
                          <a14:backgroundMark x1="11385" y1="46009" x2="12692" y2="45352"/>
                          <a14:backgroundMark x1="11769" y1="46103" x2="12846" y2="453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" t="44318" r="72076" b="42834"/>
            <a:stretch/>
          </p:blipFill>
          <p:spPr bwMode="auto">
            <a:xfrm rot="2330183">
              <a:off x="5718755" y="2218494"/>
              <a:ext cx="1212826" cy="600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0" descr="Упругое рассеяние нейтрона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333" b="85822" l="58231" r="73385">
                          <a14:foregroundMark x1="64154" y1="75587" x2="66462" y2="75493"/>
                          <a14:foregroundMark x1="64769" y1="74085" x2="65615" y2="73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1" t="80929" r="26464" b="14068"/>
            <a:stretch/>
          </p:blipFill>
          <p:spPr bwMode="auto">
            <a:xfrm rot="17959392">
              <a:off x="6260020" y="4424397"/>
              <a:ext cx="843280" cy="22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91" name="Picture 63" descr="Упругое рассеяние нейтрона иллюстрация штока. иллюстрации насчитывающей  рассеяние - 105976477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8" t="31753" r="46054" b="36906"/>
            <a:stretch/>
          </p:blipFill>
          <p:spPr bwMode="auto">
            <a:xfrm>
              <a:off x="4578517" y="3316722"/>
              <a:ext cx="972594" cy="92323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76157" y="4147830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ядро</a:t>
              </a:r>
              <a:endParaRPr lang="ru-RU" dirty="0"/>
            </a:p>
          </p:txBody>
        </p:sp>
        <p:pic>
          <p:nvPicPr>
            <p:cNvPr id="22595" name="Picture 67" descr="Упругое рассеяние нейтрона иллюстрация штока. иллюстрации насчитывающей  рассеяние - 105976477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68494" r="62005" b="23789"/>
            <a:stretch/>
          </p:blipFill>
          <p:spPr bwMode="auto">
            <a:xfrm>
              <a:off x="6705226" y="2878672"/>
              <a:ext cx="727587" cy="6703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98" name="Picture 70" descr="Нейтрон-нейтронный каротаж скважин (ННК) - ГеоЗнание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" t="10590" r="45147" b="15862"/>
            <a:stretch/>
          </p:blipFill>
          <p:spPr bwMode="auto">
            <a:xfrm rot="15352170">
              <a:off x="2716275" y="4309273"/>
              <a:ext cx="1596044" cy="186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3" name="Picture 75" descr="Нейтронный гамма-каротаж (НГК) - сущность метода и интерпретация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922" b="85621" l="64575" r="972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36" t="3074" r="2651" b="12590"/>
            <a:stretch/>
          </p:blipFill>
          <p:spPr bwMode="auto">
            <a:xfrm>
              <a:off x="5436671" y="5084669"/>
              <a:ext cx="1792051" cy="97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06" name="Picture 78" descr="Ученые из МГУ объявили о существовании &quot;атома&quot; из четырех нейтронов |  Атомная энергия 2.0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545" b="95682" l="68625" r="98875">
                          <a14:foregroundMark x1="75375" y1="40909" x2="77625" y2="42955"/>
                          <a14:foregroundMark x1="82000" y1="44773" x2="84500" y2="41818"/>
                          <a14:foregroundMark x1="82500" y1="57727" x2="84750" y2="54773"/>
                          <a14:foregroundMark x1="90500" y1="37500" x2="94875" y2="32500"/>
                          <a14:foregroundMark x1="80375" y1="23636" x2="83875" y2="6364"/>
                          <a14:foregroundMark x1="91250" y1="64091" x2="98125" y2="72955"/>
                          <a14:foregroundMark x1="80625" y1="73409" x2="81750" y2="89091"/>
                          <a14:foregroundMark x1="73500" y1="65455" x2="75750" y2="67500"/>
                          <a14:foregroundMark x1="81750" y1="68409" x2="81750" y2="68409"/>
                          <a14:foregroundMark x1="86625" y1="61591" x2="88500" y2="56136"/>
                          <a14:foregroundMark x1="89375" y1="52273" x2="89375" y2="41364"/>
                          <a14:foregroundMark x1="82500" y1="32045" x2="86625" y2="36591"/>
                          <a14:foregroundMark x1="72750" y1="34545" x2="77375" y2="30682"/>
                          <a14:foregroundMark x1="79500" y1="30682" x2="82250" y2="32045"/>
                          <a14:foregroundMark x1="70000" y1="42500" x2="72375" y2="34545"/>
                          <a14:foregroundMark x1="69375" y1="45455" x2="68875" y2="53636"/>
                          <a14:foregroundMark x1="70000" y1="58636" x2="72125" y2="64091"/>
                          <a14:foregroundMark x1="78750" y1="67955" x2="80625" y2="67955"/>
                          <a14:foregroundMark x1="83625" y1="66591" x2="85000" y2="65000"/>
                          <a14:backgroundMark x1="72500" y1="34545" x2="73000" y2="35000"/>
                          <a14:backgroundMark x1="87625" y1="58636" x2="88625" y2="56818"/>
                          <a14:backgroundMark x1="95375" y1="33409" x2="94750" y2="32955"/>
                          <a14:backgroundMark x1="70250" y1="42273" x2="71000" y2="40455"/>
                          <a14:backgroundMark x1="71500" y1="62955" x2="72875" y2="64091"/>
                          <a14:backgroundMark x1="89500" y1="41818" x2="89750" y2="44318"/>
                          <a14:backgroundMark x1="89250" y1="42955" x2="90250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3" t="4476" r="-786" b="3445"/>
            <a:stretch/>
          </p:blipFill>
          <p:spPr bwMode="auto">
            <a:xfrm>
              <a:off x="2604796" y="2360879"/>
              <a:ext cx="1242759" cy="198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1746832" y="2010746"/>
              <a:ext cx="1495685" cy="75213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i="1" dirty="0">
                  <a:solidFill>
                    <a:schemeClr val="tx1"/>
                  </a:solidFill>
                </a:rPr>
                <a:t>процесс диффузии</a:t>
              </a:r>
              <a:endParaRPr lang="en-US" sz="1067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25" y="934641"/>
            <a:ext cx="1897926" cy="4150027"/>
          </a:xfrm>
          <a:prstGeom prst="rect">
            <a:avLst/>
          </a:prstGeom>
        </p:spPr>
      </p:pic>
      <p:cxnSp>
        <p:nvCxnSpPr>
          <p:cNvPr id="54" name="Straight Connector 3"/>
          <p:cNvCxnSpPr/>
          <p:nvPr/>
        </p:nvCxnSpPr>
        <p:spPr>
          <a:xfrm flipH="1">
            <a:off x="8305594" y="934641"/>
            <a:ext cx="8203" cy="243506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"/>
          <p:cNvCxnSpPr/>
          <p:nvPr/>
        </p:nvCxnSpPr>
        <p:spPr>
          <a:xfrm flipV="1">
            <a:off x="8305594" y="3346754"/>
            <a:ext cx="3813592" cy="2769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60" descr="Упругое рассеяние нейтрон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540" b="56901" l="7231" r="27846">
                        <a14:foregroundMark x1="13692" y1="48169" x2="14692" y2="47606"/>
                        <a14:foregroundMark x1="13923" y1="46667" x2="14462" y2="46479"/>
                        <a14:foregroundMark x1="18769" y1="47606" x2="26923" y2="47418"/>
                        <a14:foregroundMark x1="25385" y1="46667" x2="26000" y2="46667"/>
                        <a14:foregroundMark x1="15615" y1="47887" x2="11923" y2="45728"/>
                        <a14:backgroundMark x1="12231" y1="46103" x2="12231" y2="46103"/>
                        <a14:backgroundMark x1="12308" y1="45728" x2="12308" y2="45634"/>
                        <a14:backgroundMark x1="12538" y1="45915" x2="12538" y2="45915"/>
                        <a14:backgroundMark x1="26077" y1="46667" x2="26077" y2="46667"/>
                        <a14:backgroundMark x1="11769" y1="45822" x2="12154" y2="45728"/>
                        <a14:backgroundMark x1="11385" y1="46009" x2="12692" y2="45352"/>
                        <a14:backgroundMark x1="11769" y1="46103" x2="12846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4318" r="83164" b="49913"/>
          <a:stretch/>
        </p:blipFill>
        <p:spPr bwMode="auto">
          <a:xfrm rot="17680219">
            <a:off x="6970928" y="4804114"/>
            <a:ext cx="579727" cy="2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7151" y="186543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Наше решение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417386" y="980368"/>
            <a:ext cx="9279796" cy="2420969"/>
            <a:chOff x="470573" y="2458445"/>
            <a:chExt cx="9279796" cy="2420969"/>
          </a:xfrm>
        </p:grpSpPr>
        <p:sp>
          <p:nvSpPr>
            <p:cNvPr id="30" name="Oval 3">
              <a:extLst>
                <a:ext uri="{FF2B5EF4-FFF2-40B4-BE49-F238E27FC236}">
                  <a16:creationId xmlns="" xmlns:a16="http://schemas.microsoft.com/office/drawing/2014/main" id="{4BD6FC30-E03D-BC40-A653-7F6F30067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3100388"/>
              <a:ext cx="433388" cy="8651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32" name="Rectangle 4">
              <a:extLst>
                <a:ext uri="{FF2B5EF4-FFF2-40B4-BE49-F238E27FC236}">
                  <a16:creationId xmlns="" xmlns:a16="http://schemas.microsoft.com/office/drawing/2014/main" id="{5761DCDB-8BDA-064E-95CF-75611DD68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675" y="3098800"/>
              <a:ext cx="2420938" cy="86677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33" name="Oval 5">
              <a:extLst>
                <a:ext uri="{FF2B5EF4-FFF2-40B4-BE49-F238E27FC236}">
                  <a16:creationId xmlns="" xmlns:a16="http://schemas.microsoft.com/office/drawing/2014/main" id="{B940C65E-265F-0041-92A9-ADC7DD055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600" y="3424238"/>
              <a:ext cx="107950" cy="2159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34" name="Oval 6">
              <a:extLst>
                <a:ext uri="{FF2B5EF4-FFF2-40B4-BE49-F238E27FC236}">
                  <a16:creationId xmlns="" xmlns:a16="http://schemas.microsoft.com/office/drawing/2014/main" id="{AA4404C2-6B9D-AC41-B0B7-C11EFB468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3316288"/>
              <a:ext cx="215900" cy="4318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35" name="Line 7">
              <a:extLst>
                <a:ext uri="{FF2B5EF4-FFF2-40B4-BE49-F238E27FC236}">
                  <a16:creationId xmlns="" xmlns:a16="http://schemas.microsoft.com/office/drawing/2014/main" id="{E586EA0F-7DC5-3B45-A93B-BDEA0622C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54425"/>
              <a:ext cx="428625" cy="1588"/>
            </a:xfrm>
            <a:prstGeom prst="line">
              <a:avLst/>
            </a:prstGeom>
            <a:noFill/>
            <a:ln w="12700">
              <a:solidFill>
                <a:srgbClr val="6F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8">
              <a:extLst>
                <a:ext uri="{FF2B5EF4-FFF2-40B4-BE49-F238E27FC236}">
                  <a16:creationId xmlns="" xmlns:a16="http://schemas.microsoft.com/office/drawing/2014/main" id="{0BE4D080-EFEB-0949-8704-BF52366D7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56013"/>
              <a:ext cx="428625" cy="1587"/>
            </a:xfrm>
            <a:prstGeom prst="line">
              <a:avLst/>
            </a:prstGeom>
            <a:noFill/>
            <a:ln w="12700">
              <a:solidFill>
                <a:srgbClr val="6D636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Line 9">
              <a:extLst>
                <a:ext uri="{FF2B5EF4-FFF2-40B4-BE49-F238E27FC236}">
                  <a16:creationId xmlns="" xmlns:a16="http://schemas.microsoft.com/office/drawing/2014/main" id="{3CBBD5F0-FDB6-9843-81F2-2E7576618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57600"/>
              <a:ext cx="428625" cy="1588"/>
            </a:xfrm>
            <a:prstGeom prst="line">
              <a:avLst/>
            </a:prstGeom>
            <a:noFill/>
            <a:ln w="12700">
              <a:solidFill>
                <a:srgbClr val="6C616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10">
              <a:extLst>
                <a:ext uri="{FF2B5EF4-FFF2-40B4-BE49-F238E27FC236}">
                  <a16:creationId xmlns="" xmlns:a16="http://schemas.microsoft.com/office/drawing/2014/main" id="{4E74EBC7-1A2E-1C41-A116-ED5142C5E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59188"/>
              <a:ext cx="428625" cy="1587"/>
            </a:xfrm>
            <a:prstGeom prst="line">
              <a:avLst/>
            </a:prstGeom>
            <a:noFill/>
            <a:ln w="12700">
              <a:solidFill>
                <a:srgbClr val="6A606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11">
              <a:extLst>
                <a:ext uri="{FF2B5EF4-FFF2-40B4-BE49-F238E27FC236}">
                  <a16:creationId xmlns="" xmlns:a16="http://schemas.microsoft.com/office/drawing/2014/main" id="{E673E825-288F-6442-8829-464085DE0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0775"/>
              <a:ext cx="428625" cy="1588"/>
            </a:xfrm>
            <a:prstGeom prst="line">
              <a:avLst/>
            </a:prstGeom>
            <a:noFill/>
            <a:ln w="12700">
              <a:solidFill>
                <a:srgbClr val="695E5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12">
              <a:extLst>
                <a:ext uri="{FF2B5EF4-FFF2-40B4-BE49-F238E27FC236}">
                  <a16:creationId xmlns="" xmlns:a16="http://schemas.microsoft.com/office/drawing/2014/main" id="{A81FD2E9-9C2E-9D4D-AD0A-DEF01BB83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2363"/>
              <a:ext cx="428625" cy="1587"/>
            </a:xfrm>
            <a:prstGeom prst="line">
              <a:avLst/>
            </a:prstGeom>
            <a:noFill/>
            <a:ln w="12700">
              <a:solidFill>
                <a:srgbClr val="675C5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13">
              <a:extLst>
                <a:ext uri="{FF2B5EF4-FFF2-40B4-BE49-F238E27FC236}">
                  <a16:creationId xmlns="" xmlns:a16="http://schemas.microsoft.com/office/drawing/2014/main" id="{81F949DB-4208-C144-AE31-11BBDF145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3950"/>
              <a:ext cx="428625" cy="1588"/>
            </a:xfrm>
            <a:prstGeom prst="line">
              <a:avLst/>
            </a:prstGeom>
            <a:noFill/>
            <a:ln w="12700">
              <a:solidFill>
                <a:srgbClr val="665B5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14">
              <a:extLst>
                <a:ext uri="{FF2B5EF4-FFF2-40B4-BE49-F238E27FC236}">
                  <a16:creationId xmlns="" xmlns:a16="http://schemas.microsoft.com/office/drawing/2014/main" id="{5DA7B062-EA96-194B-8486-F7BDE45D2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5538"/>
              <a:ext cx="428625" cy="1587"/>
            </a:xfrm>
            <a:prstGeom prst="line">
              <a:avLst/>
            </a:prstGeom>
            <a:noFill/>
            <a:ln w="12700">
              <a:solidFill>
                <a:srgbClr val="64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15">
              <a:extLst>
                <a:ext uri="{FF2B5EF4-FFF2-40B4-BE49-F238E27FC236}">
                  <a16:creationId xmlns="" xmlns:a16="http://schemas.microsoft.com/office/drawing/2014/main" id="{F5F58A4F-CDE4-C64C-9EAE-9F946BCF3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7125"/>
              <a:ext cx="428625" cy="1588"/>
            </a:xfrm>
            <a:prstGeom prst="line">
              <a:avLst/>
            </a:prstGeom>
            <a:noFill/>
            <a:ln w="12700">
              <a:solidFill>
                <a:srgbClr val="6358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16">
              <a:extLst>
                <a:ext uri="{FF2B5EF4-FFF2-40B4-BE49-F238E27FC236}">
                  <a16:creationId xmlns="" xmlns:a16="http://schemas.microsoft.com/office/drawing/2014/main" id="{0143B660-4F15-0F42-82CC-42D4DB620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68713"/>
              <a:ext cx="428625" cy="1587"/>
            </a:xfrm>
            <a:prstGeom prst="line">
              <a:avLst/>
            </a:prstGeom>
            <a:noFill/>
            <a:ln w="12700">
              <a:solidFill>
                <a:srgbClr val="61565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17">
              <a:extLst>
                <a:ext uri="{FF2B5EF4-FFF2-40B4-BE49-F238E27FC236}">
                  <a16:creationId xmlns="" xmlns:a16="http://schemas.microsoft.com/office/drawing/2014/main" id="{EF7D0750-C8E7-AB42-A39E-B31A4539D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0300"/>
              <a:ext cx="428625" cy="1588"/>
            </a:xfrm>
            <a:prstGeom prst="line">
              <a:avLst/>
            </a:prstGeom>
            <a:noFill/>
            <a:ln w="12700">
              <a:solidFill>
                <a:srgbClr val="60545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18">
              <a:extLst>
                <a:ext uri="{FF2B5EF4-FFF2-40B4-BE49-F238E27FC236}">
                  <a16:creationId xmlns="" xmlns:a16="http://schemas.microsoft.com/office/drawing/2014/main" id="{FF1EA017-355A-6C40-B93F-1E6D2375E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1888"/>
              <a:ext cx="428625" cy="0"/>
            </a:xfrm>
            <a:prstGeom prst="line">
              <a:avLst/>
            </a:prstGeom>
            <a:noFill/>
            <a:ln w="12700">
              <a:solidFill>
                <a:srgbClr val="5E535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19">
              <a:extLst>
                <a:ext uri="{FF2B5EF4-FFF2-40B4-BE49-F238E27FC236}">
                  <a16:creationId xmlns="" xmlns:a16="http://schemas.microsoft.com/office/drawing/2014/main" id="{6A4EDEBA-3DF2-8F40-ADD7-39C232F1D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3475"/>
              <a:ext cx="428625" cy="0"/>
            </a:xfrm>
            <a:prstGeom prst="line">
              <a:avLst/>
            </a:prstGeom>
            <a:noFill/>
            <a:ln w="12700">
              <a:solidFill>
                <a:srgbClr val="5D515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Line 20">
              <a:extLst>
                <a:ext uri="{FF2B5EF4-FFF2-40B4-BE49-F238E27FC236}">
                  <a16:creationId xmlns="" xmlns:a16="http://schemas.microsoft.com/office/drawing/2014/main" id="{015DF581-028E-4F4D-9B05-98E16F4A2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5063"/>
              <a:ext cx="428625" cy="0"/>
            </a:xfrm>
            <a:prstGeom prst="line">
              <a:avLst/>
            </a:prstGeom>
            <a:noFill/>
            <a:ln w="12700">
              <a:solidFill>
                <a:srgbClr val="5B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21">
              <a:extLst>
                <a:ext uri="{FF2B5EF4-FFF2-40B4-BE49-F238E27FC236}">
                  <a16:creationId xmlns="" xmlns:a16="http://schemas.microsoft.com/office/drawing/2014/main" id="{67E0E3B7-B7AF-DB47-A689-437D1CB39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6650"/>
              <a:ext cx="428625" cy="0"/>
            </a:xfrm>
            <a:prstGeom prst="line">
              <a:avLst/>
            </a:prstGeom>
            <a:noFill/>
            <a:ln w="12700">
              <a:solidFill>
                <a:srgbClr val="5A4E4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22">
              <a:extLst>
                <a:ext uri="{FF2B5EF4-FFF2-40B4-BE49-F238E27FC236}">
                  <a16:creationId xmlns="" xmlns:a16="http://schemas.microsoft.com/office/drawing/2014/main" id="{56B26CAB-EE21-8049-85C4-95407447B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8238"/>
              <a:ext cx="428625" cy="0"/>
            </a:xfrm>
            <a:prstGeom prst="line">
              <a:avLst/>
            </a:prstGeom>
            <a:noFill/>
            <a:ln w="12700">
              <a:solidFill>
                <a:srgbClr val="584C4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23">
              <a:extLst>
                <a:ext uri="{FF2B5EF4-FFF2-40B4-BE49-F238E27FC236}">
                  <a16:creationId xmlns="" xmlns:a16="http://schemas.microsoft.com/office/drawing/2014/main" id="{075DD8C5-D783-734C-B76F-679BEE0F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79825"/>
              <a:ext cx="428625" cy="0"/>
            </a:xfrm>
            <a:prstGeom prst="line">
              <a:avLst/>
            </a:prstGeom>
            <a:noFill/>
            <a:ln w="12700">
              <a:solidFill>
                <a:srgbClr val="574B4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Line 24">
              <a:extLst>
                <a:ext uri="{FF2B5EF4-FFF2-40B4-BE49-F238E27FC236}">
                  <a16:creationId xmlns="" xmlns:a16="http://schemas.microsoft.com/office/drawing/2014/main" id="{867672F6-9F34-694F-B7EB-F0FC789F6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1413"/>
              <a:ext cx="428625" cy="0"/>
            </a:xfrm>
            <a:prstGeom prst="line">
              <a:avLst/>
            </a:prstGeom>
            <a:noFill/>
            <a:ln w="12700">
              <a:solidFill>
                <a:srgbClr val="55494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Line 25">
              <a:extLst>
                <a:ext uri="{FF2B5EF4-FFF2-40B4-BE49-F238E27FC236}">
                  <a16:creationId xmlns="" xmlns:a16="http://schemas.microsoft.com/office/drawing/2014/main" id="{64B33C8F-DC48-D543-924E-4493EE415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3000"/>
              <a:ext cx="428625" cy="0"/>
            </a:xfrm>
            <a:prstGeom prst="line">
              <a:avLst/>
            </a:prstGeom>
            <a:noFill/>
            <a:ln w="12700">
              <a:solidFill>
                <a:srgbClr val="54484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Line 26">
              <a:extLst>
                <a:ext uri="{FF2B5EF4-FFF2-40B4-BE49-F238E27FC236}">
                  <a16:creationId xmlns="" xmlns:a16="http://schemas.microsoft.com/office/drawing/2014/main" id="{D4797585-B28A-454A-8489-8FB28FDF7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4588"/>
              <a:ext cx="428625" cy="0"/>
            </a:xfrm>
            <a:prstGeom prst="line">
              <a:avLst/>
            </a:prstGeom>
            <a:noFill/>
            <a:ln w="12700">
              <a:solidFill>
                <a:srgbClr val="52464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Line 27">
              <a:extLst>
                <a:ext uri="{FF2B5EF4-FFF2-40B4-BE49-F238E27FC236}">
                  <a16:creationId xmlns="" xmlns:a16="http://schemas.microsoft.com/office/drawing/2014/main" id="{ECF2F84B-2DD6-124E-9DA6-518D2A04A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7763"/>
              <a:ext cx="428625" cy="0"/>
            </a:xfrm>
            <a:prstGeom prst="line">
              <a:avLst/>
            </a:prstGeom>
            <a:noFill/>
            <a:ln w="12700">
              <a:solidFill>
                <a:srgbClr val="4F434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Line 28">
              <a:extLst>
                <a:ext uri="{FF2B5EF4-FFF2-40B4-BE49-F238E27FC236}">
                  <a16:creationId xmlns="" xmlns:a16="http://schemas.microsoft.com/office/drawing/2014/main" id="{6F179711-95A6-614C-85FF-3EA9C871F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9350"/>
              <a:ext cx="428625" cy="0"/>
            </a:xfrm>
            <a:prstGeom prst="line">
              <a:avLst/>
            </a:prstGeom>
            <a:noFill/>
            <a:ln w="12700">
              <a:solidFill>
                <a:srgbClr val="4E414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Line 29">
              <a:extLst>
                <a:ext uri="{FF2B5EF4-FFF2-40B4-BE49-F238E27FC236}">
                  <a16:creationId xmlns="" xmlns:a16="http://schemas.microsoft.com/office/drawing/2014/main" id="{F4F141AA-4308-0C46-A773-111EF6941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89350"/>
              <a:ext cx="428625" cy="1588"/>
            </a:xfrm>
            <a:prstGeom prst="line">
              <a:avLst/>
            </a:prstGeom>
            <a:noFill/>
            <a:ln w="12700">
              <a:solidFill>
                <a:srgbClr val="4C404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Line 30">
              <a:extLst>
                <a:ext uri="{FF2B5EF4-FFF2-40B4-BE49-F238E27FC236}">
                  <a16:creationId xmlns="" xmlns:a16="http://schemas.microsoft.com/office/drawing/2014/main" id="{79F42D8F-3938-AF45-A275-E4400CF4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0938"/>
              <a:ext cx="428625" cy="1587"/>
            </a:xfrm>
            <a:prstGeom prst="line">
              <a:avLst/>
            </a:prstGeom>
            <a:noFill/>
            <a:ln w="12700">
              <a:solidFill>
                <a:srgbClr val="4B3E3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Line 31">
              <a:extLst>
                <a:ext uri="{FF2B5EF4-FFF2-40B4-BE49-F238E27FC236}">
                  <a16:creationId xmlns="" xmlns:a16="http://schemas.microsoft.com/office/drawing/2014/main" id="{3A562285-0AEF-EE4B-93E2-66C68C2AC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2525"/>
              <a:ext cx="428625" cy="1588"/>
            </a:xfrm>
            <a:prstGeom prst="line">
              <a:avLst/>
            </a:prstGeom>
            <a:noFill/>
            <a:ln w="12700">
              <a:solidFill>
                <a:srgbClr val="493C3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Line 32">
              <a:extLst>
                <a:ext uri="{FF2B5EF4-FFF2-40B4-BE49-F238E27FC236}">
                  <a16:creationId xmlns="" xmlns:a16="http://schemas.microsoft.com/office/drawing/2014/main" id="{0DA1F0E0-72F3-6D4A-9F04-6D351BE95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4113"/>
              <a:ext cx="428625" cy="1587"/>
            </a:xfrm>
            <a:prstGeom prst="line">
              <a:avLst/>
            </a:prstGeom>
            <a:noFill/>
            <a:ln w="12700">
              <a:solidFill>
                <a:srgbClr val="483B3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Line 33">
              <a:extLst>
                <a:ext uri="{FF2B5EF4-FFF2-40B4-BE49-F238E27FC236}">
                  <a16:creationId xmlns="" xmlns:a16="http://schemas.microsoft.com/office/drawing/2014/main" id="{B638AA90-DAB6-5744-A1EA-1DA7BB311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5700"/>
              <a:ext cx="428625" cy="1588"/>
            </a:xfrm>
            <a:prstGeom prst="line">
              <a:avLst/>
            </a:prstGeom>
            <a:noFill/>
            <a:ln w="12700">
              <a:solidFill>
                <a:srgbClr val="46393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Line 34">
              <a:extLst>
                <a:ext uri="{FF2B5EF4-FFF2-40B4-BE49-F238E27FC236}">
                  <a16:creationId xmlns="" xmlns:a16="http://schemas.microsoft.com/office/drawing/2014/main" id="{3067D392-6E92-E149-81E2-0FCC2DCD7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7288"/>
              <a:ext cx="428625" cy="1587"/>
            </a:xfrm>
            <a:prstGeom prst="line">
              <a:avLst/>
            </a:prstGeom>
            <a:noFill/>
            <a:ln w="12700">
              <a:solidFill>
                <a:srgbClr val="45383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Line 35">
              <a:extLst>
                <a:ext uri="{FF2B5EF4-FFF2-40B4-BE49-F238E27FC236}">
                  <a16:creationId xmlns="" xmlns:a16="http://schemas.microsoft.com/office/drawing/2014/main" id="{B84002AD-CBD9-3E40-A07F-439CCB1C3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698875"/>
              <a:ext cx="428625" cy="1588"/>
            </a:xfrm>
            <a:prstGeom prst="line">
              <a:avLst/>
            </a:prstGeom>
            <a:noFill/>
            <a:ln w="12700">
              <a:solidFill>
                <a:srgbClr val="43363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Line 36">
              <a:extLst>
                <a:ext uri="{FF2B5EF4-FFF2-40B4-BE49-F238E27FC236}">
                  <a16:creationId xmlns="" xmlns:a16="http://schemas.microsoft.com/office/drawing/2014/main" id="{FBC5684F-C9E3-BA4C-B89E-64E067216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02050"/>
              <a:ext cx="428625" cy="1588"/>
            </a:xfrm>
            <a:prstGeom prst="line">
              <a:avLst/>
            </a:prstGeom>
            <a:noFill/>
            <a:ln w="12700">
              <a:solidFill>
                <a:srgbClr val="4033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37">
              <a:extLst>
                <a:ext uri="{FF2B5EF4-FFF2-40B4-BE49-F238E27FC236}">
                  <a16:creationId xmlns="" xmlns:a16="http://schemas.microsoft.com/office/drawing/2014/main" id="{121DB8BF-A673-EA4E-A0B5-4B5170411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03638"/>
              <a:ext cx="428625" cy="1587"/>
            </a:xfrm>
            <a:prstGeom prst="line">
              <a:avLst/>
            </a:prstGeom>
            <a:noFill/>
            <a:ln w="12700">
              <a:solidFill>
                <a:srgbClr val="3F313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38">
              <a:extLst>
                <a:ext uri="{FF2B5EF4-FFF2-40B4-BE49-F238E27FC236}">
                  <a16:creationId xmlns="" xmlns:a16="http://schemas.microsoft.com/office/drawing/2014/main" id="{356E0373-0083-A043-B1CE-EB812448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06813"/>
              <a:ext cx="428625" cy="0"/>
            </a:xfrm>
            <a:prstGeom prst="line">
              <a:avLst/>
            </a:prstGeom>
            <a:noFill/>
            <a:ln w="12700">
              <a:solidFill>
                <a:srgbClr val="3C2E2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39">
              <a:extLst>
                <a:ext uri="{FF2B5EF4-FFF2-40B4-BE49-F238E27FC236}">
                  <a16:creationId xmlns="" xmlns:a16="http://schemas.microsoft.com/office/drawing/2014/main" id="{52EDCD8D-8141-8D43-A8AE-ED90B52C8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08400"/>
              <a:ext cx="428625" cy="0"/>
            </a:xfrm>
            <a:prstGeom prst="line">
              <a:avLst/>
            </a:prstGeom>
            <a:noFill/>
            <a:ln w="12700">
              <a:solidFill>
                <a:srgbClr val="3A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40">
              <a:extLst>
                <a:ext uri="{FF2B5EF4-FFF2-40B4-BE49-F238E27FC236}">
                  <a16:creationId xmlns="" xmlns:a16="http://schemas.microsoft.com/office/drawing/2014/main" id="{2098D0A7-E731-5244-B5AA-F3275FB9B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09988"/>
              <a:ext cx="428625" cy="0"/>
            </a:xfrm>
            <a:prstGeom prst="line">
              <a:avLst/>
            </a:prstGeom>
            <a:noFill/>
            <a:ln w="12700">
              <a:solidFill>
                <a:srgbClr val="392B2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41">
              <a:extLst>
                <a:ext uri="{FF2B5EF4-FFF2-40B4-BE49-F238E27FC236}">
                  <a16:creationId xmlns="" xmlns:a16="http://schemas.microsoft.com/office/drawing/2014/main" id="{657DE166-56C9-7447-A82E-088A21AD7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1575"/>
              <a:ext cx="428625" cy="0"/>
            </a:xfrm>
            <a:prstGeom prst="line">
              <a:avLst/>
            </a:prstGeom>
            <a:noFill/>
            <a:ln w="12700">
              <a:solidFill>
                <a:srgbClr val="37292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42">
              <a:extLst>
                <a:ext uri="{FF2B5EF4-FFF2-40B4-BE49-F238E27FC236}">
                  <a16:creationId xmlns="" xmlns:a16="http://schemas.microsoft.com/office/drawing/2014/main" id="{44486362-B7AD-9E48-96BA-9F03F7D1E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3163"/>
              <a:ext cx="428625" cy="0"/>
            </a:xfrm>
            <a:prstGeom prst="line">
              <a:avLst/>
            </a:prstGeom>
            <a:noFill/>
            <a:ln w="12700">
              <a:solidFill>
                <a:srgbClr val="36282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43">
              <a:extLst>
                <a:ext uri="{FF2B5EF4-FFF2-40B4-BE49-F238E27FC236}">
                  <a16:creationId xmlns="" xmlns:a16="http://schemas.microsoft.com/office/drawing/2014/main" id="{59784DBB-B7FD-0648-85F9-7EBA14312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4750"/>
              <a:ext cx="428625" cy="0"/>
            </a:xfrm>
            <a:prstGeom prst="line">
              <a:avLst/>
            </a:prstGeom>
            <a:noFill/>
            <a:ln w="12700">
              <a:solidFill>
                <a:srgbClr val="34262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44">
              <a:extLst>
                <a:ext uri="{FF2B5EF4-FFF2-40B4-BE49-F238E27FC236}">
                  <a16:creationId xmlns="" xmlns:a16="http://schemas.microsoft.com/office/drawing/2014/main" id="{9A2F15DF-DAB0-144D-9D21-0E2A8E179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6338"/>
              <a:ext cx="428625" cy="0"/>
            </a:xfrm>
            <a:prstGeom prst="line">
              <a:avLst/>
            </a:prstGeom>
            <a:noFill/>
            <a:ln w="12700">
              <a:solidFill>
                <a:srgbClr val="33242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Line 45">
              <a:extLst>
                <a:ext uri="{FF2B5EF4-FFF2-40B4-BE49-F238E27FC236}">
                  <a16:creationId xmlns="" xmlns:a16="http://schemas.microsoft.com/office/drawing/2014/main" id="{4E4D61DA-E931-2543-BC65-C3638699F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7925"/>
              <a:ext cx="428625" cy="0"/>
            </a:xfrm>
            <a:prstGeom prst="line">
              <a:avLst/>
            </a:prstGeom>
            <a:noFill/>
            <a:ln w="12700">
              <a:solidFill>
                <a:srgbClr val="31232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Line 46">
              <a:extLst>
                <a:ext uri="{FF2B5EF4-FFF2-40B4-BE49-F238E27FC236}">
                  <a16:creationId xmlns="" xmlns:a16="http://schemas.microsoft.com/office/drawing/2014/main" id="{CB8FBC5F-CF13-FD49-A764-291E4AA27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19513"/>
              <a:ext cx="428625" cy="0"/>
            </a:xfrm>
            <a:prstGeom prst="line">
              <a:avLst/>
            </a:prstGeom>
            <a:noFill/>
            <a:ln w="12700">
              <a:solidFill>
                <a:srgbClr val="30212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Line 47">
              <a:extLst>
                <a:ext uri="{FF2B5EF4-FFF2-40B4-BE49-F238E27FC236}">
                  <a16:creationId xmlns="" xmlns:a16="http://schemas.microsoft.com/office/drawing/2014/main" id="{69B06DE5-B18F-E046-97BB-352D5539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1100"/>
              <a:ext cx="428625" cy="0"/>
            </a:xfrm>
            <a:prstGeom prst="line">
              <a:avLst/>
            </a:prstGeom>
            <a:noFill/>
            <a:ln w="12700">
              <a:solidFill>
                <a:srgbClr val="2E202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Line 48">
              <a:extLst>
                <a:ext uri="{FF2B5EF4-FFF2-40B4-BE49-F238E27FC236}">
                  <a16:creationId xmlns="" xmlns:a16="http://schemas.microsoft.com/office/drawing/2014/main" id="{45E63FD2-EFBD-A840-AF1C-FC9E95331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2688"/>
              <a:ext cx="428625" cy="0"/>
            </a:xfrm>
            <a:prstGeom prst="line">
              <a:avLst/>
            </a:prstGeom>
            <a:noFill/>
            <a:ln w="12700">
              <a:solidFill>
                <a:srgbClr val="2D1E1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Line 49">
              <a:extLst>
                <a:ext uri="{FF2B5EF4-FFF2-40B4-BE49-F238E27FC236}">
                  <a16:creationId xmlns="" xmlns:a16="http://schemas.microsoft.com/office/drawing/2014/main" id="{9F0117EC-6051-4249-9382-076B23AE4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2688"/>
              <a:ext cx="428625" cy="1587"/>
            </a:xfrm>
            <a:prstGeom prst="line">
              <a:avLst/>
            </a:prstGeom>
            <a:noFill/>
            <a:ln w="12700">
              <a:solidFill>
                <a:srgbClr val="2B1C1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Line 50">
              <a:extLst>
                <a:ext uri="{FF2B5EF4-FFF2-40B4-BE49-F238E27FC236}">
                  <a16:creationId xmlns="" xmlns:a16="http://schemas.microsoft.com/office/drawing/2014/main" id="{CE216E71-C691-954C-86A3-CD87834FE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4275"/>
              <a:ext cx="428625" cy="1588"/>
            </a:xfrm>
            <a:prstGeom prst="line">
              <a:avLst/>
            </a:prstGeom>
            <a:noFill/>
            <a:ln w="12700">
              <a:solidFill>
                <a:srgbClr val="2A1B1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Line 51">
              <a:extLst>
                <a:ext uri="{FF2B5EF4-FFF2-40B4-BE49-F238E27FC236}">
                  <a16:creationId xmlns="" xmlns:a16="http://schemas.microsoft.com/office/drawing/2014/main" id="{EA379955-E361-1145-9BB8-FA8EC533A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5863"/>
              <a:ext cx="428625" cy="1587"/>
            </a:xfrm>
            <a:prstGeom prst="line">
              <a:avLst/>
            </a:prstGeom>
            <a:noFill/>
            <a:ln w="12700">
              <a:solidFill>
                <a:srgbClr val="28191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Line 52">
              <a:extLst>
                <a:ext uri="{FF2B5EF4-FFF2-40B4-BE49-F238E27FC236}">
                  <a16:creationId xmlns="" xmlns:a16="http://schemas.microsoft.com/office/drawing/2014/main" id="{3B1B14AE-EBFE-7347-BED4-AD58E2E26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7450"/>
              <a:ext cx="428625" cy="1588"/>
            </a:xfrm>
            <a:prstGeom prst="line">
              <a:avLst/>
            </a:prstGeom>
            <a:noFill/>
            <a:ln w="12700">
              <a:solidFill>
                <a:srgbClr val="27181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Line 53">
              <a:extLst>
                <a:ext uri="{FF2B5EF4-FFF2-40B4-BE49-F238E27FC236}">
                  <a16:creationId xmlns="" xmlns:a16="http://schemas.microsoft.com/office/drawing/2014/main" id="{36D63E9D-6B8D-BD4B-B3DD-4B347D9D0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29038"/>
              <a:ext cx="428625" cy="1587"/>
            </a:xfrm>
            <a:prstGeom prst="line">
              <a:avLst/>
            </a:prstGeom>
            <a:noFill/>
            <a:ln w="12700">
              <a:solidFill>
                <a:srgbClr val="2516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54">
              <a:extLst>
                <a:ext uri="{FF2B5EF4-FFF2-40B4-BE49-F238E27FC236}">
                  <a16:creationId xmlns="" xmlns:a16="http://schemas.microsoft.com/office/drawing/2014/main" id="{55CC2F7A-83EF-3143-BB99-43B699322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32213"/>
              <a:ext cx="428625" cy="1587"/>
            </a:xfrm>
            <a:prstGeom prst="line">
              <a:avLst/>
            </a:prstGeom>
            <a:noFill/>
            <a:ln w="12700">
              <a:solidFill>
                <a:srgbClr val="22131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55">
              <a:extLst>
                <a:ext uri="{FF2B5EF4-FFF2-40B4-BE49-F238E27FC236}">
                  <a16:creationId xmlns="" xmlns:a16="http://schemas.microsoft.com/office/drawing/2014/main" id="{9E00726B-1D84-5B48-8531-2D72BD5DA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33800"/>
              <a:ext cx="428625" cy="1588"/>
            </a:xfrm>
            <a:prstGeom prst="line">
              <a:avLst/>
            </a:prstGeom>
            <a:noFill/>
            <a:ln w="12700">
              <a:solidFill>
                <a:srgbClr val="21111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56">
              <a:extLst>
                <a:ext uri="{FF2B5EF4-FFF2-40B4-BE49-F238E27FC236}">
                  <a16:creationId xmlns="" xmlns:a16="http://schemas.microsoft.com/office/drawing/2014/main" id="{B7BA992B-BA23-7245-8C9C-375136328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35388"/>
              <a:ext cx="428625" cy="1587"/>
            </a:xfrm>
            <a:prstGeom prst="line">
              <a:avLst/>
            </a:prstGeom>
            <a:noFill/>
            <a:ln w="12700">
              <a:solidFill>
                <a:srgbClr val="20101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57">
              <a:extLst>
                <a:ext uri="{FF2B5EF4-FFF2-40B4-BE49-F238E27FC236}">
                  <a16:creationId xmlns="" xmlns:a16="http://schemas.microsoft.com/office/drawing/2014/main" id="{CE05BA6B-822F-C649-A57F-B52909475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36975"/>
              <a:ext cx="428625" cy="1588"/>
            </a:xfrm>
            <a:prstGeom prst="line">
              <a:avLst/>
            </a:prstGeom>
            <a:noFill/>
            <a:ln w="12700">
              <a:solidFill>
                <a:srgbClr val="1E0E0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58">
              <a:extLst>
                <a:ext uri="{FF2B5EF4-FFF2-40B4-BE49-F238E27FC236}">
                  <a16:creationId xmlns="" xmlns:a16="http://schemas.microsoft.com/office/drawing/2014/main" id="{9D321BD4-FDFB-2F4F-BFBE-0169EA2AE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38563"/>
              <a:ext cx="428625" cy="1587"/>
            </a:xfrm>
            <a:prstGeom prst="line">
              <a:avLst/>
            </a:prstGeom>
            <a:noFill/>
            <a:ln w="12700">
              <a:solidFill>
                <a:srgbClr val="1D0C0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59">
              <a:extLst>
                <a:ext uri="{FF2B5EF4-FFF2-40B4-BE49-F238E27FC236}">
                  <a16:creationId xmlns="" xmlns:a16="http://schemas.microsoft.com/office/drawing/2014/main" id="{7C04F3EE-B051-2846-B4CB-43E80905A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0150"/>
              <a:ext cx="428625" cy="0"/>
            </a:xfrm>
            <a:prstGeom prst="line">
              <a:avLst/>
            </a:prstGeom>
            <a:noFill/>
            <a:ln w="12700">
              <a:solidFill>
                <a:srgbClr val="1B0B0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60">
              <a:extLst>
                <a:ext uri="{FF2B5EF4-FFF2-40B4-BE49-F238E27FC236}">
                  <a16:creationId xmlns="" xmlns:a16="http://schemas.microsoft.com/office/drawing/2014/main" id="{12E7505E-D6F1-2546-8136-6793209D9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1738"/>
              <a:ext cx="428625" cy="0"/>
            </a:xfrm>
            <a:prstGeom prst="line">
              <a:avLst/>
            </a:prstGeom>
            <a:noFill/>
            <a:ln w="12700">
              <a:solidFill>
                <a:srgbClr val="1A090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Line 61">
              <a:extLst>
                <a:ext uri="{FF2B5EF4-FFF2-40B4-BE49-F238E27FC236}">
                  <a16:creationId xmlns="" xmlns:a16="http://schemas.microsoft.com/office/drawing/2014/main" id="{C4A00FFA-9FA3-334F-BBF6-DDDCA2DDA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3325"/>
              <a:ext cx="428625" cy="0"/>
            </a:xfrm>
            <a:prstGeom prst="line">
              <a:avLst/>
            </a:prstGeom>
            <a:noFill/>
            <a:ln w="12700">
              <a:solidFill>
                <a:srgbClr val="18080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Line 62">
              <a:extLst>
                <a:ext uri="{FF2B5EF4-FFF2-40B4-BE49-F238E27FC236}">
                  <a16:creationId xmlns="" xmlns:a16="http://schemas.microsoft.com/office/drawing/2014/main" id="{F0CE6904-4CBA-574D-BE2E-344815CB7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3325"/>
              <a:ext cx="428625" cy="1588"/>
            </a:xfrm>
            <a:prstGeom prst="line">
              <a:avLst/>
            </a:prstGeom>
            <a:noFill/>
            <a:ln w="12700">
              <a:solidFill>
                <a:srgbClr val="17060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63">
              <a:extLst>
                <a:ext uri="{FF2B5EF4-FFF2-40B4-BE49-F238E27FC236}">
                  <a16:creationId xmlns="" xmlns:a16="http://schemas.microsoft.com/office/drawing/2014/main" id="{A6C62CF7-8BEB-784F-A2A3-0AA987DDF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4913"/>
              <a:ext cx="428625" cy="1587"/>
            </a:xfrm>
            <a:prstGeom prst="line">
              <a:avLst/>
            </a:prstGeom>
            <a:noFill/>
            <a:ln w="12700">
              <a:solidFill>
                <a:srgbClr val="15040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64">
              <a:extLst>
                <a:ext uri="{FF2B5EF4-FFF2-40B4-BE49-F238E27FC236}">
                  <a16:creationId xmlns="" xmlns:a16="http://schemas.microsoft.com/office/drawing/2014/main" id="{95D9B4BD-29A7-D547-8862-4F34E3C66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6500"/>
              <a:ext cx="428625" cy="1588"/>
            </a:xfrm>
            <a:prstGeom prst="line">
              <a:avLst/>
            </a:prstGeom>
            <a:noFill/>
            <a:ln w="12700">
              <a:solidFill>
                <a:srgbClr val="1403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65">
              <a:extLst>
                <a:ext uri="{FF2B5EF4-FFF2-40B4-BE49-F238E27FC236}">
                  <a16:creationId xmlns="" xmlns:a16="http://schemas.microsoft.com/office/drawing/2014/main" id="{26EECA1F-135F-974D-8132-E2309511C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748088"/>
              <a:ext cx="428625" cy="1587"/>
            </a:xfrm>
            <a:prstGeom prst="line">
              <a:avLst/>
            </a:prstGeom>
            <a:noFill/>
            <a:ln w="12700">
              <a:solidFill>
                <a:srgbClr val="12010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Line 66">
              <a:extLst>
                <a:ext uri="{FF2B5EF4-FFF2-40B4-BE49-F238E27FC236}">
                  <a16:creationId xmlns="" xmlns:a16="http://schemas.microsoft.com/office/drawing/2014/main" id="{1ECE4165-76B9-AC40-BE5A-A850DEC9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4325" y="3413125"/>
              <a:ext cx="844550" cy="1238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Line 67">
              <a:extLst>
                <a:ext uri="{FF2B5EF4-FFF2-40B4-BE49-F238E27FC236}">
                  <a16:creationId xmlns="" xmlns:a16="http://schemas.microsoft.com/office/drawing/2014/main" id="{BB045B80-3F88-E446-8FD6-4AB63F51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5438" y="3538538"/>
              <a:ext cx="828675" cy="682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Line 68">
              <a:extLst>
                <a:ext uri="{FF2B5EF4-FFF2-40B4-BE49-F238E27FC236}">
                  <a16:creationId xmlns="" xmlns:a16="http://schemas.microsoft.com/office/drawing/2014/main" id="{3995DCF4-3399-F545-9230-42E070AAC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10200" y="3478213"/>
              <a:ext cx="830263" cy="61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Line 69">
              <a:extLst>
                <a:ext uri="{FF2B5EF4-FFF2-40B4-BE49-F238E27FC236}">
                  <a16:creationId xmlns="" xmlns:a16="http://schemas.microsoft.com/office/drawing/2014/main" id="{37C2364F-1DE7-9B49-9A6B-9BA52DC57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3705225"/>
              <a:ext cx="0" cy="762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rc 70">
              <a:extLst>
                <a:ext uri="{FF2B5EF4-FFF2-40B4-BE49-F238E27FC236}">
                  <a16:creationId xmlns="" xmlns:a16="http://schemas.microsoft.com/office/drawing/2014/main" id="{5C5C5880-5A86-C64A-B295-18D441BC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100388"/>
              <a:ext cx="217487" cy="865187"/>
            </a:xfrm>
            <a:custGeom>
              <a:avLst/>
              <a:gdLst>
                <a:gd name="T0" fmla="*/ 21488743 w 21600"/>
                <a:gd name="T1" fmla="*/ 347138832 h 43193"/>
                <a:gd name="T2" fmla="*/ 21969590 w 21600"/>
                <a:gd name="T3" fmla="*/ 0 h 43193"/>
                <a:gd name="T4" fmla="*/ 22049174 w 21600"/>
                <a:gd name="T5" fmla="*/ 173597699 h 431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3"/>
                <a:gd name="T11" fmla="*/ 21600 w 21600"/>
                <a:gd name="T12" fmla="*/ 43193 h 43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3" fill="none" extrusionOk="0">
                  <a:moveTo>
                    <a:pt x="21050" y="43193"/>
                  </a:moveTo>
                  <a:cubicBezTo>
                    <a:pt x="9339" y="42895"/>
                    <a:pt x="0" y="33315"/>
                    <a:pt x="0" y="21600"/>
                  </a:cubicBezTo>
                  <a:cubicBezTo>
                    <a:pt x="-1" y="9701"/>
                    <a:pt x="9623" y="43"/>
                    <a:pt x="21522" y="0"/>
                  </a:cubicBezTo>
                </a:path>
                <a:path w="21600" h="43193" stroke="0" extrusionOk="0">
                  <a:moveTo>
                    <a:pt x="21050" y="43193"/>
                  </a:moveTo>
                  <a:cubicBezTo>
                    <a:pt x="9339" y="42895"/>
                    <a:pt x="0" y="33315"/>
                    <a:pt x="0" y="21600"/>
                  </a:cubicBezTo>
                  <a:cubicBezTo>
                    <a:pt x="-1" y="9701"/>
                    <a:pt x="9623" y="43"/>
                    <a:pt x="21522" y="0"/>
                  </a:cubicBezTo>
                  <a:lnTo>
                    <a:pt x="21600" y="21600"/>
                  </a:lnTo>
                  <a:lnTo>
                    <a:pt x="21050" y="43193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71">
              <a:extLst>
                <a:ext uri="{FF2B5EF4-FFF2-40B4-BE49-F238E27FC236}">
                  <a16:creationId xmlns="" xmlns:a16="http://schemas.microsoft.com/office/drawing/2014/main" id="{AF751113-FE6D-1E4B-9B53-A6763D22A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7200" y="3098800"/>
              <a:ext cx="24209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72">
              <a:extLst>
                <a:ext uri="{FF2B5EF4-FFF2-40B4-BE49-F238E27FC236}">
                  <a16:creationId xmlns="" xmlns:a16="http://schemas.microsoft.com/office/drawing/2014/main" id="{303755BC-21C6-E243-85C8-88902BA8F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965575"/>
              <a:ext cx="24209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1" name="Group 73">
              <a:extLst>
                <a:ext uri="{FF2B5EF4-FFF2-40B4-BE49-F238E27FC236}">
                  <a16:creationId xmlns="" xmlns:a16="http://schemas.microsoft.com/office/drawing/2014/main" id="{5E487508-3274-6841-8BBE-93A654E7D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3163" y="2762250"/>
              <a:ext cx="227012" cy="711200"/>
              <a:chOff x="3824" y="1503"/>
              <a:chExt cx="287" cy="904"/>
            </a:xfrm>
          </p:grpSpPr>
          <p:sp>
            <p:nvSpPr>
              <p:cNvPr id="159" name="Arc 74">
                <a:extLst>
                  <a:ext uri="{FF2B5EF4-FFF2-40B4-BE49-F238E27FC236}">
                    <a16:creationId xmlns="" xmlns:a16="http://schemas.microsoft.com/office/drawing/2014/main" id="{773F9119-D802-1F41-AA4D-F2D33A7C0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503"/>
                <a:ext cx="87" cy="138"/>
              </a:xfrm>
              <a:custGeom>
                <a:avLst/>
                <a:gdLst>
                  <a:gd name="T0" fmla="*/ 0 w 13751"/>
                  <a:gd name="T1" fmla="*/ 0 h 21600"/>
                  <a:gd name="T2" fmla="*/ 0 w 13751"/>
                  <a:gd name="T3" fmla="*/ 0 h 21600"/>
                  <a:gd name="T4" fmla="*/ 0 w 137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3751"/>
                  <a:gd name="T10" fmla="*/ 0 h 21600"/>
                  <a:gd name="T11" fmla="*/ 13751 w 137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51" h="21600" fill="none" extrusionOk="0">
                    <a:moveTo>
                      <a:pt x="13751" y="21599"/>
                    </a:moveTo>
                    <a:cubicBezTo>
                      <a:pt x="13698" y="21599"/>
                      <a:pt x="13645" y="21599"/>
                      <a:pt x="13592" y="21600"/>
                    </a:cubicBezTo>
                    <a:cubicBezTo>
                      <a:pt x="8643" y="21600"/>
                      <a:pt x="3845" y="19901"/>
                      <a:pt x="0" y="16787"/>
                    </a:cubicBezTo>
                  </a:path>
                  <a:path w="13751" h="21600" stroke="0" extrusionOk="0">
                    <a:moveTo>
                      <a:pt x="13751" y="21599"/>
                    </a:moveTo>
                    <a:cubicBezTo>
                      <a:pt x="13698" y="21599"/>
                      <a:pt x="13645" y="21599"/>
                      <a:pt x="13592" y="21600"/>
                    </a:cubicBezTo>
                    <a:cubicBezTo>
                      <a:pt x="8643" y="21600"/>
                      <a:pt x="3845" y="19901"/>
                      <a:pt x="0" y="16787"/>
                    </a:cubicBezTo>
                    <a:lnTo>
                      <a:pt x="13592" y="0"/>
                    </a:lnTo>
                    <a:lnTo>
                      <a:pt x="13751" y="21599"/>
                    </a:lnTo>
                    <a:close/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Freeform 75">
                <a:extLst>
                  <a:ext uri="{FF2B5EF4-FFF2-40B4-BE49-F238E27FC236}">
                    <a16:creationId xmlns="" xmlns:a16="http://schemas.microsoft.com/office/drawing/2014/main" id="{4FC3E732-5308-CA4A-A2D7-E8AADCBD0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326"/>
                <a:ext cx="45" cy="81"/>
              </a:xfrm>
              <a:custGeom>
                <a:avLst/>
                <a:gdLst>
                  <a:gd name="T0" fmla="*/ 0 w 45"/>
                  <a:gd name="T1" fmla="*/ 75 h 81"/>
                  <a:gd name="T2" fmla="*/ 21 w 45"/>
                  <a:gd name="T3" fmla="*/ 0 h 81"/>
                  <a:gd name="T4" fmla="*/ 44 w 45"/>
                  <a:gd name="T5" fmla="*/ 8 h 81"/>
                  <a:gd name="T6" fmla="*/ 21 w 45"/>
                  <a:gd name="T7" fmla="*/ 80 h 81"/>
                  <a:gd name="T8" fmla="*/ 0 w 45"/>
                  <a:gd name="T9" fmla="*/ 75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1"/>
                  <a:gd name="T17" fmla="*/ 45 w 4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1">
                    <a:moveTo>
                      <a:pt x="0" y="75"/>
                    </a:moveTo>
                    <a:lnTo>
                      <a:pt x="21" y="0"/>
                    </a:lnTo>
                    <a:lnTo>
                      <a:pt x="44" y="8"/>
                    </a:lnTo>
                    <a:lnTo>
                      <a:pt x="21" y="80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76">
                <a:extLst>
                  <a:ext uri="{FF2B5EF4-FFF2-40B4-BE49-F238E27FC236}">
                    <a16:creationId xmlns="" xmlns:a16="http://schemas.microsoft.com/office/drawing/2014/main" id="{EBD23087-070F-0D46-8C72-90F0E620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225"/>
                <a:ext cx="45" cy="81"/>
              </a:xfrm>
              <a:custGeom>
                <a:avLst/>
                <a:gdLst>
                  <a:gd name="T0" fmla="*/ 0 w 45"/>
                  <a:gd name="T1" fmla="*/ 72 h 81"/>
                  <a:gd name="T2" fmla="*/ 21 w 45"/>
                  <a:gd name="T3" fmla="*/ 0 h 81"/>
                  <a:gd name="T4" fmla="*/ 44 w 45"/>
                  <a:gd name="T5" fmla="*/ 5 h 81"/>
                  <a:gd name="T6" fmla="*/ 21 w 45"/>
                  <a:gd name="T7" fmla="*/ 80 h 81"/>
                  <a:gd name="T8" fmla="*/ 0 w 45"/>
                  <a:gd name="T9" fmla="*/ 7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1"/>
                  <a:gd name="T17" fmla="*/ 45 w 4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1">
                    <a:moveTo>
                      <a:pt x="0" y="72"/>
                    </a:moveTo>
                    <a:lnTo>
                      <a:pt x="21" y="0"/>
                    </a:lnTo>
                    <a:lnTo>
                      <a:pt x="44" y="5"/>
                    </a:lnTo>
                    <a:lnTo>
                      <a:pt x="21" y="8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77">
                <a:extLst>
                  <a:ext uri="{FF2B5EF4-FFF2-40B4-BE49-F238E27FC236}">
                    <a16:creationId xmlns="" xmlns:a16="http://schemas.microsoft.com/office/drawing/2014/main" id="{CA69B3B1-AAF7-104D-9A4E-B4F5FF4D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2122"/>
                <a:ext cx="43" cy="81"/>
              </a:xfrm>
              <a:custGeom>
                <a:avLst/>
                <a:gdLst>
                  <a:gd name="T0" fmla="*/ 0 w 43"/>
                  <a:gd name="T1" fmla="*/ 72 h 81"/>
                  <a:gd name="T2" fmla="*/ 21 w 43"/>
                  <a:gd name="T3" fmla="*/ 0 h 81"/>
                  <a:gd name="T4" fmla="*/ 42 w 43"/>
                  <a:gd name="T5" fmla="*/ 5 h 81"/>
                  <a:gd name="T6" fmla="*/ 21 w 43"/>
                  <a:gd name="T7" fmla="*/ 80 h 81"/>
                  <a:gd name="T8" fmla="*/ 0 w 43"/>
                  <a:gd name="T9" fmla="*/ 7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1"/>
                  <a:gd name="T17" fmla="*/ 43 w 4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1">
                    <a:moveTo>
                      <a:pt x="0" y="72"/>
                    </a:moveTo>
                    <a:lnTo>
                      <a:pt x="21" y="0"/>
                    </a:lnTo>
                    <a:lnTo>
                      <a:pt x="42" y="5"/>
                    </a:lnTo>
                    <a:lnTo>
                      <a:pt x="21" y="8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78">
                <a:extLst>
                  <a:ext uri="{FF2B5EF4-FFF2-40B4-BE49-F238E27FC236}">
                    <a16:creationId xmlns="" xmlns:a16="http://schemas.microsoft.com/office/drawing/2014/main" id="{9280D90D-C1AA-4149-8E18-E20913645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2018"/>
                <a:ext cx="43" cy="82"/>
              </a:xfrm>
              <a:custGeom>
                <a:avLst/>
                <a:gdLst>
                  <a:gd name="T0" fmla="*/ 0 w 43"/>
                  <a:gd name="T1" fmla="*/ 75 h 82"/>
                  <a:gd name="T2" fmla="*/ 21 w 43"/>
                  <a:gd name="T3" fmla="*/ 0 h 82"/>
                  <a:gd name="T4" fmla="*/ 42 w 43"/>
                  <a:gd name="T5" fmla="*/ 8 h 82"/>
                  <a:gd name="T6" fmla="*/ 21 w 43"/>
                  <a:gd name="T7" fmla="*/ 81 h 82"/>
                  <a:gd name="T8" fmla="*/ 0 w 43"/>
                  <a:gd name="T9" fmla="*/ 75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2"/>
                  <a:gd name="T17" fmla="*/ 43 w 4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2">
                    <a:moveTo>
                      <a:pt x="0" y="75"/>
                    </a:moveTo>
                    <a:lnTo>
                      <a:pt x="21" y="0"/>
                    </a:lnTo>
                    <a:lnTo>
                      <a:pt x="42" y="8"/>
                    </a:lnTo>
                    <a:lnTo>
                      <a:pt x="21" y="81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79">
                <a:extLst>
                  <a:ext uri="{FF2B5EF4-FFF2-40B4-BE49-F238E27FC236}">
                    <a16:creationId xmlns="" xmlns:a16="http://schemas.microsoft.com/office/drawing/2014/main" id="{20D30F1E-E9C1-9F46-BDD8-561C01E5D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1917"/>
                <a:ext cx="45" cy="79"/>
              </a:xfrm>
              <a:custGeom>
                <a:avLst/>
                <a:gdLst>
                  <a:gd name="T0" fmla="*/ 0 w 45"/>
                  <a:gd name="T1" fmla="*/ 73 h 79"/>
                  <a:gd name="T2" fmla="*/ 23 w 45"/>
                  <a:gd name="T3" fmla="*/ 0 h 79"/>
                  <a:gd name="T4" fmla="*/ 44 w 45"/>
                  <a:gd name="T5" fmla="*/ 6 h 79"/>
                  <a:gd name="T6" fmla="*/ 23 w 45"/>
                  <a:gd name="T7" fmla="*/ 78 h 79"/>
                  <a:gd name="T8" fmla="*/ 0 w 45"/>
                  <a:gd name="T9" fmla="*/ 73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9"/>
                  <a:gd name="T17" fmla="*/ 45 w 4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9">
                    <a:moveTo>
                      <a:pt x="0" y="73"/>
                    </a:moveTo>
                    <a:lnTo>
                      <a:pt x="23" y="0"/>
                    </a:lnTo>
                    <a:lnTo>
                      <a:pt x="44" y="6"/>
                    </a:lnTo>
                    <a:lnTo>
                      <a:pt x="23" y="78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80">
                <a:extLst>
                  <a:ext uri="{FF2B5EF4-FFF2-40B4-BE49-F238E27FC236}">
                    <a16:creationId xmlns="" xmlns:a16="http://schemas.microsoft.com/office/drawing/2014/main" id="{B7781F44-8F4E-304E-BDAA-87AA73337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814"/>
                <a:ext cx="45" cy="81"/>
              </a:xfrm>
              <a:custGeom>
                <a:avLst/>
                <a:gdLst>
                  <a:gd name="T0" fmla="*/ 0 w 45"/>
                  <a:gd name="T1" fmla="*/ 73 h 81"/>
                  <a:gd name="T2" fmla="*/ 23 w 45"/>
                  <a:gd name="T3" fmla="*/ 0 h 81"/>
                  <a:gd name="T4" fmla="*/ 44 w 45"/>
                  <a:gd name="T5" fmla="*/ 6 h 81"/>
                  <a:gd name="T6" fmla="*/ 23 w 45"/>
                  <a:gd name="T7" fmla="*/ 80 h 81"/>
                  <a:gd name="T8" fmla="*/ 0 w 45"/>
                  <a:gd name="T9" fmla="*/ 7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1"/>
                  <a:gd name="T17" fmla="*/ 45 w 4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1">
                    <a:moveTo>
                      <a:pt x="0" y="73"/>
                    </a:moveTo>
                    <a:lnTo>
                      <a:pt x="23" y="0"/>
                    </a:lnTo>
                    <a:lnTo>
                      <a:pt x="44" y="6"/>
                    </a:lnTo>
                    <a:lnTo>
                      <a:pt x="23" y="8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81">
                <a:extLst>
                  <a:ext uri="{FF2B5EF4-FFF2-40B4-BE49-F238E27FC236}">
                    <a16:creationId xmlns="" xmlns:a16="http://schemas.microsoft.com/office/drawing/2014/main" id="{FF6E680F-2B87-7242-92B7-E7195A604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1711"/>
                <a:ext cx="45" cy="81"/>
              </a:xfrm>
              <a:custGeom>
                <a:avLst/>
                <a:gdLst>
                  <a:gd name="T0" fmla="*/ 0 w 45"/>
                  <a:gd name="T1" fmla="*/ 74 h 81"/>
                  <a:gd name="T2" fmla="*/ 23 w 45"/>
                  <a:gd name="T3" fmla="*/ 0 h 81"/>
                  <a:gd name="T4" fmla="*/ 44 w 45"/>
                  <a:gd name="T5" fmla="*/ 7 h 81"/>
                  <a:gd name="T6" fmla="*/ 23 w 45"/>
                  <a:gd name="T7" fmla="*/ 80 h 81"/>
                  <a:gd name="T8" fmla="*/ 0 w 45"/>
                  <a:gd name="T9" fmla="*/ 7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1"/>
                  <a:gd name="T17" fmla="*/ 45 w 4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1">
                    <a:moveTo>
                      <a:pt x="0" y="74"/>
                    </a:moveTo>
                    <a:lnTo>
                      <a:pt x="23" y="0"/>
                    </a:lnTo>
                    <a:lnTo>
                      <a:pt x="44" y="7"/>
                    </a:lnTo>
                    <a:lnTo>
                      <a:pt x="23" y="80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82">
                <a:extLst>
                  <a:ext uri="{FF2B5EF4-FFF2-40B4-BE49-F238E27FC236}">
                    <a16:creationId xmlns="" xmlns:a16="http://schemas.microsoft.com/office/drawing/2014/main" id="{41E437EA-4DEE-D44D-8B3F-C9802288B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1629"/>
                <a:ext cx="40" cy="60"/>
              </a:xfrm>
              <a:custGeom>
                <a:avLst/>
                <a:gdLst>
                  <a:gd name="T0" fmla="*/ 0 w 40"/>
                  <a:gd name="T1" fmla="*/ 53 h 60"/>
                  <a:gd name="T2" fmla="*/ 18 w 40"/>
                  <a:gd name="T3" fmla="*/ 0 h 60"/>
                  <a:gd name="T4" fmla="*/ 39 w 40"/>
                  <a:gd name="T5" fmla="*/ 5 h 60"/>
                  <a:gd name="T6" fmla="*/ 23 w 40"/>
                  <a:gd name="T7" fmla="*/ 59 h 60"/>
                  <a:gd name="T8" fmla="*/ 0 w 40"/>
                  <a:gd name="T9" fmla="*/ 53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0"/>
                  <a:gd name="T17" fmla="*/ 40 w 4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0">
                    <a:moveTo>
                      <a:pt x="0" y="53"/>
                    </a:moveTo>
                    <a:lnTo>
                      <a:pt x="18" y="0"/>
                    </a:lnTo>
                    <a:lnTo>
                      <a:pt x="39" y="5"/>
                    </a:lnTo>
                    <a:lnTo>
                      <a:pt x="23" y="59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" name="Rectangle 83">
              <a:extLst>
                <a:ext uri="{FF2B5EF4-FFF2-40B4-BE49-F238E27FC236}">
                  <a16:creationId xmlns="" xmlns:a16="http://schemas.microsoft.com/office/drawing/2014/main" id="{8C4C47C5-DF61-5C49-AD06-AF09A943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620963"/>
              <a:ext cx="183826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Ионный </a:t>
              </a:r>
              <a:r>
                <a: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источник</a:t>
              </a:r>
              <a:endParaRPr lang="en-US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Rectangle 84">
              <a:extLst>
                <a:ext uri="{FF2B5EF4-FFF2-40B4-BE49-F238E27FC236}">
                  <a16:creationId xmlns="" xmlns:a16="http://schemas.microsoft.com/office/drawing/2014/main" id="{FA288A39-94CB-E849-ADEE-AEC64E0B8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991299"/>
              <a:ext cx="258756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Высоковольтное питание</a:t>
              </a:r>
              <a:endParaRPr lang="en-US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Rectangle 85">
              <a:extLst>
                <a:ext uri="{FF2B5EF4-FFF2-40B4-BE49-F238E27FC236}">
                  <a16:creationId xmlns="" xmlns:a16="http://schemas.microsoft.com/office/drawing/2014/main" id="{44D283EA-6517-AB4B-9401-CE164B085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038600"/>
              <a:ext cx="66967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Цель</a:t>
              </a:r>
              <a:endParaRPr lang="en-US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Rectangle 87">
              <a:extLst>
                <a:ext uri="{FF2B5EF4-FFF2-40B4-BE49-F238E27FC236}">
                  <a16:creationId xmlns="" xmlns:a16="http://schemas.microsoft.com/office/drawing/2014/main" id="{67E3AE0F-0E9E-8A48-B2F6-E3E521D43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314700"/>
              <a:ext cx="439738" cy="436563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88">
              <a:extLst>
                <a:ext uri="{FF2B5EF4-FFF2-40B4-BE49-F238E27FC236}">
                  <a16:creationId xmlns="" xmlns:a16="http://schemas.microsoft.com/office/drawing/2014/main" id="{5C505841-7CBF-4C40-9966-531933E28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450" y="3316288"/>
              <a:ext cx="215900" cy="4318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07" name="Oval 89">
              <a:extLst>
                <a:ext uri="{FF2B5EF4-FFF2-40B4-BE49-F238E27FC236}">
                  <a16:creationId xmlns="" xmlns:a16="http://schemas.microsoft.com/office/drawing/2014/main" id="{F9C3ECA9-E95D-0D41-B711-079F27427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663" y="3316288"/>
              <a:ext cx="217487" cy="431800"/>
            </a:xfrm>
            <a:prstGeom prst="ellipse">
              <a:avLst/>
            </a:prstGeom>
            <a:gradFill rotWithShape="0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08" name="Oval 90">
              <a:extLst>
                <a:ext uri="{FF2B5EF4-FFF2-40B4-BE49-F238E27FC236}">
                  <a16:creationId xmlns="" xmlns:a16="http://schemas.microsoft.com/office/drawing/2014/main" id="{42163397-54CE-4640-83CE-84B4595D6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3502025"/>
              <a:ext cx="36512" cy="6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09" name="Line 91">
              <a:extLst>
                <a:ext uri="{FF2B5EF4-FFF2-40B4-BE49-F238E27FC236}">
                  <a16:creationId xmlns="" xmlns:a16="http://schemas.microsoft.com/office/drawing/2014/main" id="{5503FF78-183D-3841-A08E-CDFF549C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3963" y="3532188"/>
              <a:ext cx="409575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92">
              <a:extLst>
                <a:ext uri="{FF2B5EF4-FFF2-40B4-BE49-F238E27FC236}">
                  <a16:creationId xmlns="" xmlns:a16="http://schemas.microsoft.com/office/drawing/2014/main" id="{E78EE1E7-3750-1843-936E-F6289E908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3432175"/>
              <a:ext cx="1426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ru-RU" sz="1400" dirty="0">
                  <a:solidFill>
                    <a:schemeClr val="tx1"/>
                  </a:solidFill>
                  <a:latin typeface="Monotype Sorts" pitchFamily="2" charset="2"/>
                </a:rPr>
                <a:t>Y</a:t>
              </a:r>
            </a:p>
          </p:txBody>
        </p:sp>
        <p:sp>
          <p:nvSpPr>
            <p:cNvPr id="111" name="Oval 93">
              <a:extLst>
                <a:ext uri="{FF2B5EF4-FFF2-40B4-BE49-F238E27FC236}">
                  <a16:creationId xmlns="" xmlns:a16="http://schemas.microsoft.com/office/drawing/2014/main" id="{E8CEA01E-7972-A544-BC1D-36B3ECE01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0" y="2493963"/>
              <a:ext cx="220663" cy="2222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12" name="Line 94">
              <a:extLst>
                <a:ext uri="{FF2B5EF4-FFF2-40B4-BE49-F238E27FC236}">
                  <a16:creationId xmlns="" xmlns:a16="http://schemas.microsoft.com/office/drawing/2014/main" id="{C354D8C3-2802-3440-807D-97C7D2D7D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675" y="3538538"/>
              <a:ext cx="830263" cy="1349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95">
              <a:extLst>
                <a:ext uri="{FF2B5EF4-FFF2-40B4-BE49-F238E27FC236}">
                  <a16:creationId xmlns="" xmlns:a16="http://schemas.microsoft.com/office/drawing/2014/main" id="{7568868A-7985-9243-9780-3163EE7FD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7025" y="3538538"/>
              <a:ext cx="83343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Line 96">
              <a:extLst>
                <a:ext uri="{FF2B5EF4-FFF2-40B4-BE49-F238E27FC236}">
                  <a16:creationId xmlns="" xmlns:a16="http://schemas.microsoft.com/office/drawing/2014/main" id="{2A18D30E-A112-D741-ACAA-C4C0ABB94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5163" y="3536950"/>
              <a:ext cx="26987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" name="Group 97">
              <a:extLst>
                <a:ext uri="{FF2B5EF4-FFF2-40B4-BE49-F238E27FC236}">
                  <a16:creationId xmlns="" xmlns:a16="http://schemas.microsoft.com/office/drawing/2014/main" id="{362FADDB-A949-B145-9D3E-A63BAA6F6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2150" y="3473450"/>
              <a:ext cx="347663" cy="141288"/>
              <a:chOff x="1239" y="2406"/>
              <a:chExt cx="441" cy="180"/>
            </a:xfrm>
          </p:grpSpPr>
          <p:grpSp>
            <p:nvGrpSpPr>
              <p:cNvPr id="146" name="Group 98">
                <a:extLst>
                  <a:ext uri="{FF2B5EF4-FFF2-40B4-BE49-F238E27FC236}">
                    <a16:creationId xmlns="" xmlns:a16="http://schemas.microsoft.com/office/drawing/2014/main" id="{4B20EE18-AABE-B94C-BCC1-D2B53D360A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2408"/>
                <a:ext cx="364" cy="178"/>
                <a:chOff x="1239" y="2408"/>
                <a:chExt cx="364" cy="178"/>
              </a:xfrm>
            </p:grpSpPr>
            <p:grpSp>
              <p:nvGrpSpPr>
                <p:cNvPr id="148" name="Group 99">
                  <a:extLst>
                    <a:ext uri="{FF2B5EF4-FFF2-40B4-BE49-F238E27FC236}">
                      <a16:creationId xmlns="" xmlns:a16="http://schemas.microsoft.com/office/drawing/2014/main" id="{DE0AF10A-0DD2-DB4C-BE89-0B2BD71D2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4" y="2408"/>
                  <a:ext cx="209" cy="178"/>
                  <a:chOff x="1394" y="2408"/>
                  <a:chExt cx="209" cy="178"/>
                </a:xfrm>
              </p:grpSpPr>
              <p:grpSp>
                <p:nvGrpSpPr>
                  <p:cNvPr id="153" name="Group 100">
                    <a:extLst>
                      <a:ext uri="{FF2B5EF4-FFF2-40B4-BE49-F238E27FC236}">
                        <a16:creationId xmlns="" xmlns:a16="http://schemas.microsoft.com/office/drawing/2014/main" id="{68ADC910-28F0-7248-8806-5BC222C86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4" y="2408"/>
                    <a:ext cx="133" cy="178"/>
                    <a:chOff x="1394" y="2408"/>
                    <a:chExt cx="133" cy="178"/>
                  </a:xfrm>
                </p:grpSpPr>
                <p:sp>
                  <p:nvSpPr>
                    <p:cNvPr id="157" name="Arc 101">
                      <a:extLst>
                        <a:ext uri="{FF2B5EF4-FFF2-40B4-BE49-F238E27FC236}">
                          <a16:creationId xmlns="" xmlns:a16="http://schemas.microsoft.com/office/drawing/2014/main" id="{D5A90775-0F56-DC4F-A7D7-340092D9EB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94" y="2408"/>
                      <a:ext cx="133" cy="89"/>
                    </a:xfrm>
                    <a:custGeom>
                      <a:avLst/>
                      <a:gdLst>
                        <a:gd name="T0" fmla="*/ 0 w 43152"/>
                        <a:gd name="T1" fmla="*/ 0 h 21600"/>
                        <a:gd name="T2" fmla="*/ 0 w 43152"/>
                        <a:gd name="T3" fmla="*/ 0 h 21600"/>
                        <a:gd name="T4" fmla="*/ 0 w 4315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152"/>
                        <a:gd name="T10" fmla="*/ 0 h 21600"/>
                        <a:gd name="T11" fmla="*/ 43152 w 4315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152" h="21600" fill="none" extrusionOk="0">
                          <a:moveTo>
                            <a:pt x="0" y="20158"/>
                          </a:moveTo>
                          <a:cubicBezTo>
                            <a:pt x="759" y="8813"/>
                            <a:pt x="10182" y="-1"/>
                            <a:pt x="21552" y="0"/>
                          </a:cubicBezTo>
                          <a:cubicBezTo>
                            <a:pt x="33481" y="0"/>
                            <a:pt x="43152" y="9670"/>
                            <a:pt x="43152" y="21600"/>
                          </a:cubicBezTo>
                        </a:path>
                        <a:path w="43152" h="21600" stroke="0" extrusionOk="0">
                          <a:moveTo>
                            <a:pt x="0" y="20158"/>
                          </a:moveTo>
                          <a:cubicBezTo>
                            <a:pt x="759" y="8813"/>
                            <a:pt x="10182" y="-1"/>
                            <a:pt x="21552" y="0"/>
                          </a:cubicBezTo>
                          <a:cubicBezTo>
                            <a:pt x="33481" y="0"/>
                            <a:pt x="43152" y="9670"/>
                            <a:pt x="43152" y="21600"/>
                          </a:cubicBezTo>
                          <a:lnTo>
                            <a:pt x="21552" y="21600"/>
                          </a:lnTo>
                          <a:lnTo>
                            <a:pt x="0" y="20158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3399F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" name="Arc 102">
                      <a:extLst>
                        <a:ext uri="{FF2B5EF4-FFF2-40B4-BE49-F238E27FC236}">
                          <a16:creationId xmlns="" xmlns:a16="http://schemas.microsoft.com/office/drawing/2014/main" id="{D8C5F41E-D848-7341-9C55-7414145C44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70" y="2491"/>
                      <a:ext cx="57" cy="95"/>
                    </a:xfrm>
                    <a:custGeom>
                      <a:avLst/>
                      <a:gdLst>
                        <a:gd name="T0" fmla="*/ 0 w 43200"/>
                        <a:gd name="T1" fmla="*/ 0 h 23028"/>
                        <a:gd name="T2" fmla="*/ 0 w 43200"/>
                        <a:gd name="T3" fmla="*/ 0 h 23028"/>
                        <a:gd name="T4" fmla="*/ 0 w 43200"/>
                        <a:gd name="T5" fmla="*/ 0 h 23028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3028"/>
                        <a:gd name="T11" fmla="*/ 43200 w 43200"/>
                        <a:gd name="T12" fmla="*/ 23028 h 2302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3028" fill="none" extrusionOk="0">
                          <a:moveTo>
                            <a:pt x="43198" y="1171"/>
                          </a:moveTo>
                          <a:cubicBezTo>
                            <a:pt x="43199" y="1257"/>
                            <a:pt x="43200" y="1342"/>
                            <a:pt x="43200" y="1428"/>
                          </a:cubicBezTo>
                          <a:cubicBezTo>
                            <a:pt x="43200" y="13357"/>
                            <a:pt x="33529" y="23028"/>
                            <a:pt x="21600" y="23028"/>
                          </a:cubicBezTo>
                          <a:cubicBezTo>
                            <a:pt x="9670" y="23028"/>
                            <a:pt x="0" y="13357"/>
                            <a:pt x="0" y="1428"/>
                          </a:cubicBezTo>
                          <a:cubicBezTo>
                            <a:pt x="-1" y="951"/>
                            <a:pt x="15" y="475"/>
                            <a:pt x="47" y="0"/>
                          </a:cubicBezTo>
                        </a:path>
                        <a:path w="43200" h="23028" stroke="0" extrusionOk="0">
                          <a:moveTo>
                            <a:pt x="43198" y="1171"/>
                          </a:moveTo>
                          <a:cubicBezTo>
                            <a:pt x="43199" y="1257"/>
                            <a:pt x="43200" y="1342"/>
                            <a:pt x="43200" y="1428"/>
                          </a:cubicBezTo>
                          <a:cubicBezTo>
                            <a:pt x="43200" y="13357"/>
                            <a:pt x="33529" y="23028"/>
                            <a:pt x="21600" y="23028"/>
                          </a:cubicBezTo>
                          <a:cubicBezTo>
                            <a:pt x="9670" y="23028"/>
                            <a:pt x="0" y="13357"/>
                            <a:pt x="0" y="1428"/>
                          </a:cubicBezTo>
                          <a:cubicBezTo>
                            <a:pt x="-1" y="951"/>
                            <a:pt x="15" y="475"/>
                            <a:pt x="47" y="0"/>
                          </a:cubicBezTo>
                          <a:lnTo>
                            <a:pt x="21600" y="1428"/>
                          </a:lnTo>
                          <a:lnTo>
                            <a:pt x="43198" y="1171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3399F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4" name="Group 103">
                    <a:extLst>
                      <a:ext uri="{FF2B5EF4-FFF2-40B4-BE49-F238E27FC236}">
                        <a16:creationId xmlns="" xmlns:a16="http://schemas.microsoft.com/office/drawing/2014/main" id="{0CC3753E-1FBC-A34E-BC94-8E4CECBEAA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70" y="2408"/>
                    <a:ext cx="133" cy="177"/>
                    <a:chOff x="1470" y="2408"/>
                    <a:chExt cx="133" cy="177"/>
                  </a:xfrm>
                </p:grpSpPr>
                <p:sp>
                  <p:nvSpPr>
                    <p:cNvPr id="155" name="Arc 104">
                      <a:extLst>
                        <a:ext uri="{FF2B5EF4-FFF2-40B4-BE49-F238E27FC236}">
                          <a16:creationId xmlns="" xmlns:a16="http://schemas.microsoft.com/office/drawing/2014/main" id="{AB78F9B2-8279-614A-8435-9CD519B230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70" y="2408"/>
                      <a:ext cx="133" cy="89"/>
                    </a:xfrm>
                    <a:custGeom>
                      <a:avLst/>
                      <a:gdLst>
                        <a:gd name="T0" fmla="*/ 0 w 43152"/>
                        <a:gd name="T1" fmla="*/ 0 h 21600"/>
                        <a:gd name="T2" fmla="*/ 0 w 43152"/>
                        <a:gd name="T3" fmla="*/ 0 h 21600"/>
                        <a:gd name="T4" fmla="*/ 0 w 4315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152"/>
                        <a:gd name="T10" fmla="*/ 0 h 21600"/>
                        <a:gd name="T11" fmla="*/ 43152 w 4315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152" h="21600" fill="none" extrusionOk="0">
                          <a:moveTo>
                            <a:pt x="0" y="20158"/>
                          </a:moveTo>
                          <a:cubicBezTo>
                            <a:pt x="759" y="8813"/>
                            <a:pt x="10182" y="-1"/>
                            <a:pt x="21552" y="0"/>
                          </a:cubicBezTo>
                          <a:cubicBezTo>
                            <a:pt x="33481" y="0"/>
                            <a:pt x="43152" y="9670"/>
                            <a:pt x="43152" y="21600"/>
                          </a:cubicBezTo>
                        </a:path>
                        <a:path w="43152" h="21600" stroke="0" extrusionOk="0">
                          <a:moveTo>
                            <a:pt x="0" y="20158"/>
                          </a:moveTo>
                          <a:cubicBezTo>
                            <a:pt x="759" y="8813"/>
                            <a:pt x="10182" y="-1"/>
                            <a:pt x="21552" y="0"/>
                          </a:cubicBezTo>
                          <a:cubicBezTo>
                            <a:pt x="33481" y="0"/>
                            <a:pt x="43152" y="9670"/>
                            <a:pt x="43152" y="21600"/>
                          </a:cubicBezTo>
                          <a:lnTo>
                            <a:pt x="21552" y="21600"/>
                          </a:lnTo>
                          <a:lnTo>
                            <a:pt x="0" y="20158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3399F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" name="Arc 105">
                      <a:extLst>
                        <a:ext uri="{FF2B5EF4-FFF2-40B4-BE49-F238E27FC236}">
                          <a16:creationId xmlns="" xmlns:a16="http://schemas.microsoft.com/office/drawing/2014/main" id="{9965B707-3CCD-7842-AE10-B6A7B45CA4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47" y="2491"/>
                      <a:ext cx="56" cy="94"/>
                    </a:xfrm>
                    <a:custGeom>
                      <a:avLst/>
                      <a:gdLst>
                        <a:gd name="T0" fmla="*/ 0 w 43200"/>
                        <a:gd name="T1" fmla="*/ 0 h 23069"/>
                        <a:gd name="T2" fmla="*/ 0 w 43200"/>
                        <a:gd name="T3" fmla="*/ 0 h 23069"/>
                        <a:gd name="T4" fmla="*/ 0 w 43200"/>
                        <a:gd name="T5" fmla="*/ 0 h 2306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3069"/>
                        <a:gd name="T11" fmla="*/ 43200 w 43200"/>
                        <a:gd name="T12" fmla="*/ 23069 h 2306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3069" fill="none" extrusionOk="0">
                          <a:moveTo>
                            <a:pt x="43198" y="1214"/>
                          </a:moveTo>
                          <a:cubicBezTo>
                            <a:pt x="43199" y="1299"/>
                            <a:pt x="43200" y="1383"/>
                            <a:pt x="43200" y="1469"/>
                          </a:cubicBezTo>
                          <a:cubicBezTo>
                            <a:pt x="43200" y="13398"/>
                            <a:pt x="33529" y="23069"/>
                            <a:pt x="21600" y="23069"/>
                          </a:cubicBezTo>
                          <a:cubicBezTo>
                            <a:pt x="9670" y="23069"/>
                            <a:pt x="0" y="13398"/>
                            <a:pt x="0" y="1469"/>
                          </a:cubicBezTo>
                          <a:cubicBezTo>
                            <a:pt x="-1" y="978"/>
                            <a:pt x="16" y="488"/>
                            <a:pt x="50" y="0"/>
                          </a:cubicBezTo>
                        </a:path>
                        <a:path w="43200" h="23069" stroke="0" extrusionOk="0">
                          <a:moveTo>
                            <a:pt x="43198" y="1214"/>
                          </a:moveTo>
                          <a:cubicBezTo>
                            <a:pt x="43199" y="1299"/>
                            <a:pt x="43200" y="1383"/>
                            <a:pt x="43200" y="1469"/>
                          </a:cubicBezTo>
                          <a:cubicBezTo>
                            <a:pt x="43200" y="13398"/>
                            <a:pt x="33529" y="23069"/>
                            <a:pt x="21600" y="23069"/>
                          </a:cubicBezTo>
                          <a:cubicBezTo>
                            <a:pt x="9670" y="23069"/>
                            <a:pt x="0" y="13398"/>
                            <a:pt x="0" y="1469"/>
                          </a:cubicBezTo>
                          <a:cubicBezTo>
                            <a:pt x="-1" y="978"/>
                            <a:pt x="16" y="488"/>
                            <a:pt x="50" y="0"/>
                          </a:cubicBezTo>
                          <a:lnTo>
                            <a:pt x="21600" y="1469"/>
                          </a:lnTo>
                          <a:lnTo>
                            <a:pt x="43198" y="121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3399F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9" name="Arc 106">
                  <a:extLst>
                    <a:ext uri="{FF2B5EF4-FFF2-40B4-BE49-F238E27FC236}">
                      <a16:creationId xmlns="" xmlns:a16="http://schemas.microsoft.com/office/drawing/2014/main" id="{73215DC1-CF34-8C4D-B6A8-3BD11E33D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9" y="2408"/>
                  <a:ext cx="133" cy="89"/>
                </a:xfrm>
                <a:custGeom>
                  <a:avLst/>
                  <a:gdLst>
                    <a:gd name="T0" fmla="*/ 0 w 43152"/>
                    <a:gd name="T1" fmla="*/ 0 h 21600"/>
                    <a:gd name="T2" fmla="*/ 0 w 43152"/>
                    <a:gd name="T3" fmla="*/ 0 h 21600"/>
                    <a:gd name="T4" fmla="*/ 0 w 431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52"/>
                    <a:gd name="T10" fmla="*/ 0 h 21600"/>
                    <a:gd name="T11" fmla="*/ 43152 w 431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52" h="21600" fill="none" extrusionOk="0">
                      <a:moveTo>
                        <a:pt x="0" y="20158"/>
                      </a:moveTo>
                      <a:cubicBezTo>
                        <a:pt x="759" y="8813"/>
                        <a:pt x="10182" y="-1"/>
                        <a:pt x="21552" y="0"/>
                      </a:cubicBezTo>
                      <a:cubicBezTo>
                        <a:pt x="33481" y="0"/>
                        <a:pt x="43152" y="9670"/>
                        <a:pt x="43152" y="21600"/>
                      </a:cubicBezTo>
                    </a:path>
                    <a:path w="43152" h="21600" stroke="0" extrusionOk="0">
                      <a:moveTo>
                        <a:pt x="0" y="20158"/>
                      </a:moveTo>
                      <a:cubicBezTo>
                        <a:pt x="759" y="8813"/>
                        <a:pt x="10182" y="-1"/>
                        <a:pt x="21552" y="0"/>
                      </a:cubicBezTo>
                      <a:cubicBezTo>
                        <a:pt x="33481" y="0"/>
                        <a:pt x="43152" y="9670"/>
                        <a:pt x="43152" y="21600"/>
                      </a:cubicBezTo>
                      <a:lnTo>
                        <a:pt x="21552" y="21600"/>
                      </a:lnTo>
                      <a:lnTo>
                        <a:pt x="0" y="20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99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0" name="Arc 107">
                  <a:extLst>
                    <a:ext uri="{FF2B5EF4-FFF2-40B4-BE49-F238E27FC236}">
                      <a16:creationId xmlns="" xmlns:a16="http://schemas.microsoft.com/office/drawing/2014/main" id="{A8F6A8A6-B367-004D-A8BD-9FA5A2A21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491"/>
                  <a:ext cx="57" cy="95"/>
                </a:xfrm>
                <a:custGeom>
                  <a:avLst/>
                  <a:gdLst>
                    <a:gd name="T0" fmla="*/ 0 w 43200"/>
                    <a:gd name="T1" fmla="*/ 0 h 23028"/>
                    <a:gd name="T2" fmla="*/ 0 w 43200"/>
                    <a:gd name="T3" fmla="*/ 0 h 23028"/>
                    <a:gd name="T4" fmla="*/ 0 w 43200"/>
                    <a:gd name="T5" fmla="*/ 0 h 2302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028"/>
                    <a:gd name="T11" fmla="*/ 43200 w 43200"/>
                    <a:gd name="T12" fmla="*/ 23028 h 230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028" fill="none" extrusionOk="0">
                      <a:moveTo>
                        <a:pt x="43198" y="1171"/>
                      </a:moveTo>
                      <a:cubicBezTo>
                        <a:pt x="43199" y="1257"/>
                        <a:pt x="43200" y="1342"/>
                        <a:pt x="43200" y="1428"/>
                      </a:cubicBezTo>
                      <a:cubicBezTo>
                        <a:pt x="43200" y="13357"/>
                        <a:pt x="33529" y="23028"/>
                        <a:pt x="21600" y="23028"/>
                      </a:cubicBezTo>
                      <a:cubicBezTo>
                        <a:pt x="9670" y="23028"/>
                        <a:pt x="0" y="13357"/>
                        <a:pt x="0" y="1428"/>
                      </a:cubicBezTo>
                      <a:cubicBezTo>
                        <a:pt x="-1" y="951"/>
                        <a:pt x="15" y="475"/>
                        <a:pt x="47" y="0"/>
                      </a:cubicBezTo>
                    </a:path>
                    <a:path w="43200" h="23028" stroke="0" extrusionOk="0">
                      <a:moveTo>
                        <a:pt x="43198" y="1171"/>
                      </a:moveTo>
                      <a:cubicBezTo>
                        <a:pt x="43199" y="1257"/>
                        <a:pt x="43200" y="1342"/>
                        <a:pt x="43200" y="1428"/>
                      </a:cubicBezTo>
                      <a:cubicBezTo>
                        <a:pt x="43200" y="13357"/>
                        <a:pt x="33529" y="23028"/>
                        <a:pt x="21600" y="23028"/>
                      </a:cubicBezTo>
                      <a:cubicBezTo>
                        <a:pt x="9670" y="23028"/>
                        <a:pt x="0" y="13357"/>
                        <a:pt x="0" y="1428"/>
                      </a:cubicBezTo>
                      <a:cubicBezTo>
                        <a:pt x="-1" y="951"/>
                        <a:pt x="15" y="475"/>
                        <a:pt x="47" y="0"/>
                      </a:cubicBezTo>
                      <a:lnTo>
                        <a:pt x="21600" y="1428"/>
                      </a:lnTo>
                      <a:lnTo>
                        <a:pt x="43198" y="117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99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1" name="Arc 108">
                  <a:extLst>
                    <a:ext uri="{FF2B5EF4-FFF2-40B4-BE49-F238E27FC236}">
                      <a16:creationId xmlns="" xmlns:a16="http://schemas.microsoft.com/office/drawing/2014/main" id="{08C4AC36-B6A8-084F-8750-E9F86A7F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408"/>
                  <a:ext cx="133" cy="89"/>
                </a:xfrm>
                <a:custGeom>
                  <a:avLst/>
                  <a:gdLst>
                    <a:gd name="T0" fmla="*/ 0 w 43152"/>
                    <a:gd name="T1" fmla="*/ 0 h 21600"/>
                    <a:gd name="T2" fmla="*/ 0 w 43152"/>
                    <a:gd name="T3" fmla="*/ 0 h 21600"/>
                    <a:gd name="T4" fmla="*/ 0 w 431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52"/>
                    <a:gd name="T10" fmla="*/ 0 h 21600"/>
                    <a:gd name="T11" fmla="*/ 43152 w 431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52" h="21600" fill="none" extrusionOk="0">
                      <a:moveTo>
                        <a:pt x="0" y="20158"/>
                      </a:moveTo>
                      <a:cubicBezTo>
                        <a:pt x="759" y="8813"/>
                        <a:pt x="10182" y="-1"/>
                        <a:pt x="21552" y="0"/>
                      </a:cubicBezTo>
                      <a:cubicBezTo>
                        <a:pt x="33481" y="0"/>
                        <a:pt x="43152" y="9670"/>
                        <a:pt x="43152" y="21600"/>
                      </a:cubicBezTo>
                    </a:path>
                    <a:path w="43152" h="21600" stroke="0" extrusionOk="0">
                      <a:moveTo>
                        <a:pt x="0" y="20158"/>
                      </a:moveTo>
                      <a:cubicBezTo>
                        <a:pt x="759" y="8813"/>
                        <a:pt x="10182" y="-1"/>
                        <a:pt x="21552" y="0"/>
                      </a:cubicBezTo>
                      <a:cubicBezTo>
                        <a:pt x="33481" y="0"/>
                        <a:pt x="43152" y="9670"/>
                        <a:pt x="43152" y="21600"/>
                      </a:cubicBezTo>
                      <a:lnTo>
                        <a:pt x="21552" y="21600"/>
                      </a:lnTo>
                      <a:lnTo>
                        <a:pt x="0" y="20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99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2" name="Arc 109">
                  <a:extLst>
                    <a:ext uri="{FF2B5EF4-FFF2-40B4-BE49-F238E27FC236}">
                      <a16:creationId xmlns="" xmlns:a16="http://schemas.microsoft.com/office/drawing/2014/main" id="{3B488D04-957A-E84B-8FF4-0C806F323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4" y="2491"/>
                  <a:ext cx="54" cy="94"/>
                </a:xfrm>
                <a:custGeom>
                  <a:avLst/>
                  <a:gdLst>
                    <a:gd name="T0" fmla="*/ 0 w 43200"/>
                    <a:gd name="T1" fmla="*/ 0 h 23069"/>
                    <a:gd name="T2" fmla="*/ 0 w 43200"/>
                    <a:gd name="T3" fmla="*/ 0 h 23069"/>
                    <a:gd name="T4" fmla="*/ 0 w 43200"/>
                    <a:gd name="T5" fmla="*/ 0 h 2306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069"/>
                    <a:gd name="T11" fmla="*/ 43200 w 43200"/>
                    <a:gd name="T12" fmla="*/ 23069 h 230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069" fill="none" extrusionOk="0">
                      <a:moveTo>
                        <a:pt x="43198" y="1213"/>
                      </a:moveTo>
                      <a:cubicBezTo>
                        <a:pt x="43199" y="1298"/>
                        <a:pt x="43200" y="1383"/>
                        <a:pt x="43200" y="1469"/>
                      </a:cubicBezTo>
                      <a:cubicBezTo>
                        <a:pt x="43200" y="13398"/>
                        <a:pt x="33529" y="23069"/>
                        <a:pt x="21600" y="23069"/>
                      </a:cubicBezTo>
                      <a:cubicBezTo>
                        <a:pt x="9670" y="23069"/>
                        <a:pt x="0" y="13398"/>
                        <a:pt x="0" y="1469"/>
                      </a:cubicBezTo>
                      <a:cubicBezTo>
                        <a:pt x="-1" y="978"/>
                        <a:pt x="16" y="488"/>
                        <a:pt x="50" y="0"/>
                      </a:cubicBezTo>
                    </a:path>
                    <a:path w="43200" h="23069" stroke="0" extrusionOk="0">
                      <a:moveTo>
                        <a:pt x="43198" y="1213"/>
                      </a:moveTo>
                      <a:cubicBezTo>
                        <a:pt x="43199" y="1298"/>
                        <a:pt x="43200" y="1383"/>
                        <a:pt x="43200" y="1469"/>
                      </a:cubicBezTo>
                      <a:cubicBezTo>
                        <a:pt x="43200" y="13398"/>
                        <a:pt x="33529" y="23069"/>
                        <a:pt x="21600" y="23069"/>
                      </a:cubicBezTo>
                      <a:cubicBezTo>
                        <a:pt x="9670" y="23069"/>
                        <a:pt x="0" y="13398"/>
                        <a:pt x="0" y="1469"/>
                      </a:cubicBezTo>
                      <a:cubicBezTo>
                        <a:pt x="-1" y="978"/>
                        <a:pt x="16" y="488"/>
                        <a:pt x="50" y="0"/>
                      </a:cubicBezTo>
                      <a:lnTo>
                        <a:pt x="21600" y="1469"/>
                      </a:lnTo>
                      <a:lnTo>
                        <a:pt x="43198" y="12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99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7" name="Arc 110">
                <a:extLst>
                  <a:ext uri="{FF2B5EF4-FFF2-40B4-BE49-F238E27FC236}">
                    <a16:creationId xmlns="" xmlns:a16="http://schemas.microsoft.com/office/drawing/2014/main" id="{80247819-9DED-0F45-B8FF-FC9B2CAD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" y="2406"/>
                <a:ext cx="133" cy="89"/>
              </a:xfrm>
              <a:custGeom>
                <a:avLst/>
                <a:gdLst>
                  <a:gd name="T0" fmla="*/ 0 w 43152"/>
                  <a:gd name="T1" fmla="*/ 0 h 21600"/>
                  <a:gd name="T2" fmla="*/ 0 w 43152"/>
                  <a:gd name="T3" fmla="*/ 0 h 21600"/>
                  <a:gd name="T4" fmla="*/ 0 w 43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52"/>
                  <a:gd name="T10" fmla="*/ 0 h 21600"/>
                  <a:gd name="T11" fmla="*/ 43152 w 43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2" h="21600" fill="none" extrusionOk="0">
                    <a:moveTo>
                      <a:pt x="0" y="20158"/>
                    </a:moveTo>
                    <a:cubicBezTo>
                      <a:pt x="759" y="8813"/>
                      <a:pt x="10182" y="-1"/>
                      <a:pt x="21552" y="0"/>
                    </a:cubicBezTo>
                    <a:cubicBezTo>
                      <a:pt x="33481" y="0"/>
                      <a:pt x="43152" y="9670"/>
                      <a:pt x="43152" y="21600"/>
                    </a:cubicBezTo>
                  </a:path>
                  <a:path w="43152" h="21600" stroke="0" extrusionOk="0">
                    <a:moveTo>
                      <a:pt x="0" y="20158"/>
                    </a:moveTo>
                    <a:cubicBezTo>
                      <a:pt x="759" y="8813"/>
                      <a:pt x="10182" y="-1"/>
                      <a:pt x="21552" y="0"/>
                    </a:cubicBezTo>
                    <a:cubicBezTo>
                      <a:pt x="33481" y="0"/>
                      <a:pt x="43152" y="9670"/>
                      <a:pt x="43152" y="21600"/>
                    </a:cubicBezTo>
                    <a:lnTo>
                      <a:pt x="21552" y="21600"/>
                    </a:lnTo>
                    <a:lnTo>
                      <a:pt x="0" y="20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6" name="Line 111">
              <a:extLst>
                <a:ext uri="{FF2B5EF4-FFF2-40B4-BE49-F238E27FC236}">
                  <a16:creationId xmlns="" xmlns:a16="http://schemas.microsoft.com/office/drawing/2014/main" id="{BF996A25-ED7E-9E43-BB74-3B68A9DFA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813" y="3536950"/>
              <a:ext cx="0" cy="130175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Oval 112">
              <a:extLst>
                <a:ext uri="{FF2B5EF4-FFF2-40B4-BE49-F238E27FC236}">
                  <a16:creationId xmlns="" xmlns:a16="http://schemas.microsoft.com/office/drawing/2014/main" id="{2514BF5E-D725-B74C-9C6F-10E9A8A38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775" y="3100388"/>
              <a:ext cx="431800" cy="8651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18" name="Oval 113">
              <a:extLst>
                <a:ext uri="{FF2B5EF4-FFF2-40B4-BE49-F238E27FC236}">
                  <a16:creationId xmlns="" xmlns:a16="http://schemas.microsoft.com/office/drawing/2014/main" id="{C0EB0FE1-59FA-4445-AF0A-D4EF8E41A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975" y="3508375"/>
              <a:ext cx="26988" cy="539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19" name="Line 114">
              <a:extLst>
                <a:ext uri="{FF2B5EF4-FFF2-40B4-BE49-F238E27FC236}">
                  <a16:creationId xmlns="" xmlns:a16="http://schemas.microsoft.com/office/drawing/2014/main" id="{DB52A387-E1F4-8A41-A121-2526DDF9AA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7725" y="3475038"/>
              <a:ext cx="0" cy="38735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AutoShape 115">
              <a:extLst>
                <a:ext uri="{FF2B5EF4-FFF2-40B4-BE49-F238E27FC236}">
                  <a16:creationId xmlns="" xmlns:a16="http://schemas.microsoft.com/office/drawing/2014/main" id="{934A5A21-43CC-054C-918D-62A79FEE3F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05650" y="3352800"/>
              <a:ext cx="1371600" cy="381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21" name="Line 116">
              <a:extLst>
                <a:ext uri="{FF2B5EF4-FFF2-40B4-BE49-F238E27FC236}">
                  <a16:creationId xmlns="" xmlns:a16="http://schemas.microsoft.com/office/drawing/2014/main" id="{5CFEBDFC-65DA-3C4F-9CBD-7A11E3243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457700"/>
              <a:ext cx="49530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Line 117">
              <a:extLst>
                <a:ext uri="{FF2B5EF4-FFF2-40B4-BE49-F238E27FC236}">
                  <a16:creationId xmlns="" xmlns:a16="http://schemas.microsoft.com/office/drawing/2014/main" id="{A7EC0035-0C54-5A4E-B668-6D112ECB8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88088" y="3671888"/>
              <a:ext cx="265112" cy="44291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Line 118">
              <a:extLst>
                <a:ext uri="{FF2B5EF4-FFF2-40B4-BE49-F238E27FC236}">
                  <a16:creationId xmlns="" xmlns:a16="http://schemas.microsoft.com/office/drawing/2014/main" id="{908FB495-002E-0B48-8AE0-933829254E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720975" y="4283075"/>
              <a:ext cx="0" cy="34925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Line 119">
              <a:extLst>
                <a:ext uri="{FF2B5EF4-FFF2-40B4-BE49-F238E27FC236}">
                  <a16:creationId xmlns="" xmlns:a16="http://schemas.microsoft.com/office/drawing/2014/main" id="{4E0EF7F3-B839-0345-BCF0-1C6F9AFD1C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002632" y="4202906"/>
              <a:ext cx="0" cy="50006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Line 120">
              <a:extLst>
                <a:ext uri="{FF2B5EF4-FFF2-40B4-BE49-F238E27FC236}">
                  <a16:creationId xmlns="" xmlns:a16="http://schemas.microsoft.com/office/drawing/2014/main" id="{4F7CFF5D-DD97-A340-9BBA-138EC7BEEE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3743560" flipV="1">
              <a:off x="2349500" y="4240213"/>
              <a:ext cx="1587" cy="268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Oval 121">
              <a:extLst>
                <a:ext uri="{FF2B5EF4-FFF2-40B4-BE49-F238E27FC236}">
                  <a16:creationId xmlns="" xmlns:a16="http://schemas.microsoft.com/office/drawing/2014/main" id="{1C9DD299-92C3-9140-86E6-22B052893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200" y="4419600"/>
              <a:ext cx="74613" cy="746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27" name="Oval 122">
              <a:extLst>
                <a:ext uri="{FF2B5EF4-FFF2-40B4-BE49-F238E27FC236}">
                  <a16:creationId xmlns="" xmlns:a16="http://schemas.microsoft.com/office/drawing/2014/main" id="{1A2FF1C3-53BC-F84C-8316-F6269F15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4422775"/>
              <a:ext cx="74613" cy="746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28" name="AutoShape 123">
              <a:extLst>
                <a:ext uri="{FF2B5EF4-FFF2-40B4-BE49-F238E27FC236}">
                  <a16:creationId xmlns="" xmlns:a16="http://schemas.microsoft.com/office/drawing/2014/main" id="{2AF0357D-A6D2-4548-9677-E663CB220D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43000" y="4219575"/>
              <a:ext cx="714375" cy="366713"/>
            </a:xfrm>
            <a:prstGeom prst="cube">
              <a:avLst>
                <a:gd name="adj" fmla="val 25000"/>
              </a:avLst>
            </a:prstGeom>
            <a:solidFill>
              <a:srgbClr val="B2B2B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="" xmlns:a16="http://schemas.microsoft.com/office/drawing/2014/main" id="{A85714C6-6913-DF46-BE94-64855D471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91" y="2458445"/>
              <a:ext cx="2362956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Пульсатор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и </a:t>
              </a:r>
            </a:p>
            <a:p>
              <a:pPr algn="ctr">
                <a:lnSpc>
                  <a:spcPct val="100000"/>
                </a:lnSpc>
              </a:pP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Элементы </a:t>
              </a:r>
              <a:r>
                <a: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Управления</a:t>
              </a:r>
              <a:endParaRPr lang="en-US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Line 125">
              <a:extLst>
                <a:ext uri="{FF2B5EF4-FFF2-40B4-BE49-F238E27FC236}">
                  <a16:creationId xmlns="" xmlns:a16="http://schemas.microsoft.com/office/drawing/2014/main" id="{C031B171-89ED-274F-B120-34CC73383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8800" y="3200400"/>
              <a:ext cx="523875" cy="109378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Line 126">
              <a:extLst>
                <a:ext uri="{FF2B5EF4-FFF2-40B4-BE49-F238E27FC236}">
                  <a16:creationId xmlns="" xmlns:a16="http://schemas.microsoft.com/office/drawing/2014/main" id="{7292B070-205B-3840-829F-E5ECB72B1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3300" y="2894013"/>
              <a:ext cx="276225" cy="63341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Line 127">
              <a:extLst>
                <a:ext uri="{FF2B5EF4-FFF2-40B4-BE49-F238E27FC236}">
                  <a16:creationId xmlns="" xmlns:a16="http://schemas.microsoft.com/office/drawing/2014/main" id="{E93AE6B5-5F4B-A14B-9F88-5D54FCD38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3848100"/>
              <a:ext cx="0" cy="609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="" xmlns:a16="http://schemas.microsoft.com/office/drawing/2014/main" id="{CCF139A2-0F41-224C-B1F9-BF56CB99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73" y="2770589"/>
              <a:ext cx="1640130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Контрольный 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переключатель</a:t>
              </a:r>
              <a:endParaRPr lang="en-US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Line 129">
              <a:extLst>
                <a:ext uri="{FF2B5EF4-FFF2-40B4-BE49-F238E27FC236}">
                  <a16:creationId xmlns="" xmlns:a16="http://schemas.microsoft.com/office/drawing/2014/main" id="{B722428B-7028-8C45-974C-9158AC45B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396332" y="4352131"/>
              <a:ext cx="0" cy="2079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Oval 131">
              <a:extLst>
                <a:ext uri="{FF2B5EF4-FFF2-40B4-BE49-F238E27FC236}">
                  <a16:creationId xmlns="" xmlns:a16="http://schemas.microsoft.com/office/drawing/2014/main" id="{3BBBCD0F-B901-6C4F-8EDD-7BB63B6E2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975" y="3641725"/>
              <a:ext cx="26988" cy="539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36" name="Line 132">
              <a:extLst>
                <a:ext uri="{FF2B5EF4-FFF2-40B4-BE49-F238E27FC236}">
                  <a16:creationId xmlns="" xmlns:a16="http://schemas.microsoft.com/office/drawing/2014/main" id="{4BDDE8D8-DD45-EA4F-992F-65601C8567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00588" y="3546475"/>
              <a:ext cx="0" cy="542925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Line 133">
              <a:extLst>
                <a:ext uri="{FF2B5EF4-FFF2-40B4-BE49-F238E27FC236}">
                  <a16:creationId xmlns="" xmlns:a16="http://schemas.microsoft.com/office/drawing/2014/main" id="{34B5D2D7-ACD2-7841-AF70-FA50B932A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3800" y="3668713"/>
              <a:ext cx="5413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Oval 134">
              <a:extLst>
                <a:ext uri="{FF2B5EF4-FFF2-40B4-BE49-F238E27FC236}">
                  <a16:creationId xmlns="" xmlns:a16="http://schemas.microsoft.com/office/drawing/2014/main" id="{3DF07B63-F81F-DB4E-8B70-557FAC925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975" y="3790950"/>
              <a:ext cx="26988" cy="539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39" name="Line 135">
              <a:extLst>
                <a:ext uri="{FF2B5EF4-FFF2-40B4-BE49-F238E27FC236}">
                  <a16:creationId xmlns="" xmlns:a16="http://schemas.microsoft.com/office/drawing/2014/main" id="{B2C885EC-521C-874B-A7AE-4E7976684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3800" y="3817938"/>
              <a:ext cx="5476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136">
              <a:extLst>
                <a:ext uri="{FF2B5EF4-FFF2-40B4-BE49-F238E27FC236}">
                  <a16:creationId xmlns="" xmlns:a16="http://schemas.microsoft.com/office/drawing/2014/main" id="{B360282D-BF7B-7045-B9E7-50A42CC24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3752850"/>
              <a:ext cx="0" cy="7620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137">
              <a:extLst>
                <a:ext uri="{FF2B5EF4-FFF2-40B4-BE49-F238E27FC236}">
                  <a16:creationId xmlns="" xmlns:a16="http://schemas.microsoft.com/office/drawing/2014/main" id="{98BDD2B2-DD88-C344-9E39-0731442F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275" y="3532188"/>
              <a:ext cx="263525" cy="3175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Line 138">
              <a:extLst>
                <a:ext uri="{FF2B5EF4-FFF2-40B4-BE49-F238E27FC236}">
                  <a16:creationId xmlns="" xmlns:a16="http://schemas.microsoft.com/office/drawing/2014/main" id="{D2A3DB3E-E747-B04A-8F1D-8756AEBEC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4275" y="3538538"/>
              <a:ext cx="5413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AutoShape 139">
              <a:extLst>
                <a:ext uri="{FF2B5EF4-FFF2-40B4-BE49-F238E27FC236}">
                  <a16:creationId xmlns="" xmlns:a16="http://schemas.microsoft.com/office/drawing/2014/main" id="{8DB9F14A-1323-F349-A5B2-34B9921681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19400" y="3162300"/>
              <a:ext cx="933450" cy="762000"/>
            </a:xfrm>
            <a:prstGeom prst="cube">
              <a:avLst>
                <a:gd name="adj" fmla="val 25000"/>
              </a:avLst>
            </a:prstGeom>
            <a:solidFill>
              <a:srgbClr val="B2B2B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endParaRPr lang="ru-RU" altLang="ru-RU">
                <a:solidFill>
                  <a:schemeClr val="tx1"/>
                </a:solidFill>
              </a:endParaRPr>
            </a:p>
          </p:txBody>
        </p:sp>
        <p:sp>
          <p:nvSpPr>
            <p:cNvPr id="144" name="Rectangle 140">
              <a:extLst>
                <a:ext uri="{FF2B5EF4-FFF2-40B4-BE49-F238E27FC236}">
                  <a16:creationId xmlns="" xmlns:a16="http://schemas.microsoft.com/office/drawing/2014/main" id="{8A6A37A1-17AF-C94F-ABC3-B3F8B0ACE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4543425"/>
              <a:ext cx="4680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ru-RU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On</a:t>
              </a:r>
            </a:p>
          </p:txBody>
        </p:sp>
        <p:sp>
          <p:nvSpPr>
            <p:cNvPr id="145" name="Rectangle 141">
              <a:extLst>
                <a:ext uri="{FF2B5EF4-FFF2-40B4-BE49-F238E27FC236}">
                  <a16:creationId xmlns="" xmlns:a16="http://schemas.microsoft.com/office/drawing/2014/main" id="{502E869B-ABDE-7946-A158-71CF25251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8" y="3886200"/>
              <a:ext cx="48090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Univers 57 Condensed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ru-RU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Off</a:t>
              </a:r>
            </a:p>
          </p:txBody>
        </p:sp>
      </p:grpSp>
      <p:pic>
        <p:nvPicPr>
          <p:cNvPr id="168" name="Рисунок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" y="139618"/>
            <a:ext cx="555171" cy="555171"/>
          </a:xfrm>
          <a:prstGeom prst="rect">
            <a:avLst/>
          </a:prstGeom>
        </p:spPr>
      </p:pic>
      <p:sp>
        <p:nvSpPr>
          <p:cNvPr id="169" name="Text Box 142">
            <a:extLst>
              <a:ext uri="{FF2B5EF4-FFF2-40B4-BE49-F238E27FC236}">
                <a16:creationId xmlns="" xmlns:a16="http://schemas.microsoft.com/office/drawing/2014/main" id="{356BC1E1-CBC4-F642-809B-AC910A974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46" y="4704268"/>
            <a:ext cx="5041550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Univers 57 Condensed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ru-RU" dirty="0" err="1">
                <a:solidFill>
                  <a:schemeClr val="accent5"/>
                </a:solidFill>
                <a:latin typeface="+mn-lt"/>
              </a:rPr>
              <a:t>N</a:t>
            </a:r>
            <a:r>
              <a:rPr lang="en-US" altLang="ru-RU" dirty="0" err="1" smtClean="0">
                <a:solidFill>
                  <a:schemeClr val="accent5"/>
                </a:solidFill>
                <a:latin typeface="+mn-lt"/>
              </a:rPr>
              <a:t>eoTron</a:t>
            </a:r>
            <a:r>
              <a:rPr lang="ru-RU" altLang="ru-RU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chemeClr val="accent5"/>
                </a:solidFill>
                <a:latin typeface="+mn-lt"/>
              </a:rPr>
              <a:t>производит в </a:t>
            </a:r>
            <a:r>
              <a:rPr lang="ru-RU" altLang="ru-RU" sz="2400" b="1" dirty="0">
                <a:solidFill>
                  <a:schemeClr val="accent5"/>
                </a:solidFill>
                <a:latin typeface="+mn-lt"/>
              </a:rPr>
              <a:t>10 раз </a:t>
            </a:r>
            <a:r>
              <a:rPr lang="ru-RU" altLang="ru-RU" dirty="0">
                <a:solidFill>
                  <a:schemeClr val="accent5"/>
                </a:solidFill>
                <a:latin typeface="+mn-lt"/>
              </a:rPr>
              <a:t>больше нейтронов при втрое большей энергии химического источника!</a:t>
            </a:r>
            <a:endParaRPr lang="en-US" alt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70" name="Rectangle 3">
            <a:extLst>
              <a:ext uri="{FF2B5EF4-FFF2-40B4-BE49-F238E27FC236}">
                <a16:creationId xmlns="" xmlns:a16="http://schemas.microsoft.com/office/drawing/2014/main" id="{1FBEDECD-149E-FF45-98D1-FCCC1FA823CE}"/>
              </a:ext>
            </a:extLst>
          </p:cNvPr>
          <p:cNvSpPr txBox="1">
            <a:spLocks noChangeArrowheads="1"/>
          </p:cNvSpPr>
          <p:nvPr/>
        </p:nvSpPr>
        <p:spPr>
          <a:xfrm>
            <a:off x="6123772" y="4698453"/>
            <a:ext cx="5651908" cy="208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/>
            <a:r>
              <a:rPr lang="ru-RU" altLang="ru-RU" sz="2000" dirty="0" smtClean="0">
                <a:solidFill>
                  <a:schemeClr val="accent5"/>
                </a:solidFill>
              </a:rPr>
              <a:t>Герметичный корпус высокого </a:t>
            </a:r>
            <a:r>
              <a:rPr lang="ru-RU" altLang="ru-RU" sz="2000" dirty="0">
                <a:solidFill>
                  <a:schemeClr val="accent5"/>
                </a:solidFill>
              </a:rPr>
              <a:t>давления </a:t>
            </a:r>
            <a:r>
              <a:rPr lang="ru-RU" altLang="ru-RU" sz="2000" dirty="0" smtClean="0">
                <a:solidFill>
                  <a:schemeClr val="accent5"/>
                </a:solidFill>
              </a:rPr>
              <a:t>содержит </a:t>
            </a:r>
            <a:r>
              <a:rPr lang="ru-RU" altLang="ru-RU" sz="2000" dirty="0">
                <a:solidFill>
                  <a:schemeClr val="accent5"/>
                </a:solidFill>
              </a:rPr>
              <a:t>55 ГБК трития (3ч</a:t>
            </a:r>
            <a:r>
              <a:rPr lang="ru-RU" altLang="ru-RU" sz="2000" dirty="0" smtClean="0">
                <a:solidFill>
                  <a:schemeClr val="accent5"/>
                </a:solidFill>
              </a:rPr>
              <a:t>)</a:t>
            </a:r>
          </a:p>
          <a:p>
            <a:pPr marL="400050" indent="-400050" algn="just"/>
            <a:r>
              <a:rPr lang="ru-RU" altLang="ru-RU" sz="2000" dirty="0">
                <a:solidFill>
                  <a:schemeClr val="accent5"/>
                </a:solidFill>
              </a:rPr>
              <a:t>Под давлением газа SF6 для предотвращения образования высоковольтной </a:t>
            </a:r>
            <a:r>
              <a:rPr lang="ru-RU" altLang="ru-RU" sz="2000" dirty="0" smtClean="0">
                <a:solidFill>
                  <a:schemeClr val="accent5"/>
                </a:solidFill>
              </a:rPr>
              <a:t>дуги</a:t>
            </a:r>
          </a:p>
          <a:p>
            <a:pPr marL="400050" indent="-400050" algn="just"/>
            <a:r>
              <a:rPr lang="ru-RU" altLang="ru-RU" sz="2000" dirty="0">
                <a:solidFill>
                  <a:schemeClr val="accent5"/>
                </a:solidFill>
              </a:rPr>
              <a:t>Генерирует ~108 нейтронов при ~ 14 МэВ</a:t>
            </a:r>
            <a:endParaRPr lang="en-US" altLang="ru-RU" sz="2000" dirty="0">
              <a:solidFill>
                <a:schemeClr val="accent5"/>
              </a:solidFill>
            </a:endParaRPr>
          </a:p>
        </p:txBody>
      </p:sp>
      <p:cxnSp>
        <p:nvCxnSpPr>
          <p:cNvPr id="171" name="Straight Connector 3"/>
          <p:cNvCxnSpPr/>
          <p:nvPr/>
        </p:nvCxnSpPr>
        <p:spPr>
          <a:xfrm flipH="1">
            <a:off x="6090914" y="4210050"/>
            <a:ext cx="10172" cy="253188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3"/>
          <p:cNvCxnSpPr/>
          <p:nvPr/>
        </p:nvCxnSpPr>
        <p:spPr>
          <a:xfrm flipH="1">
            <a:off x="642698" y="4210050"/>
            <a:ext cx="1099685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3"/>
          <p:cNvCxnSpPr/>
          <p:nvPr/>
        </p:nvCxnSpPr>
        <p:spPr>
          <a:xfrm flipH="1">
            <a:off x="546950" y="6716712"/>
            <a:ext cx="1099685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reeform 91"/>
          <p:cNvSpPr>
            <a:spLocks noEditPoints="1"/>
          </p:cNvSpPr>
          <p:nvPr/>
        </p:nvSpPr>
        <p:spPr bwMode="auto">
          <a:xfrm>
            <a:off x="220276" y="4242175"/>
            <a:ext cx="541045" cy="456278"/>
          </a:xfrm>
          <a:custGeom>
            <a:avLst/>
            <a:gdLst/>
            <a:ahLst/>
            <a:cxnLst>
              <a:cxn ang="0">
                <a:pos x="181" y="100"/>
              </a:cxn>
              <a:cxn ang="0">
                <a:pos x="142" y="92"/>
              </a:cxn>
              <a:cxn ang="0">
                <a:pos x="162" y="52"/>
              </a:cxn>
              <a:cxn ang="0">
                <a:pos x="192" y="19"/>
              </a:cxn>
              <a:cxn ang="0">
                <a:pos x="148" y="39"/>
              </a:cxn>
              <a:cxn ang="0">
                <a:pos x="130" y="79"/>
              </a:cxn>
              <a:cxn ang="0">
                <a:pos x="99" y="47"/>
              </a:cxn>
              <a:cxn ang="0">
                <a:pos x="76" y="5"/>
              </a:cxn>
              <a:cxn ang="0">
                <a:pos x="91" y="51"/>
              </a:cxn>
              <a:cxn ang="0">
                <a:pos x="96" y="95"/>
              </a:cxn>
              <a:cxn ang="0">
                <a:pos x="49" y="82"/>
              </a:cxn>
              <a:cxn ang="0">
                <a:pos x="5" y="102"/>
              </a:cxn>
              <a:cxn ang="0">
                <a:pos x="50" y="100"/>
              </a:cxn>
              <a:cxn ang="0">
                <a:pos x="97" y="113"/>
              </a:cxn>
              <a:cxn ang="0">
                <a:pos x="74" y="148"/>
              </a:cxn>
              <a:cxn ang="0">
                <a:pos x="42" y="180"/>
              </a:cxn>
              <a:cxn ang="0">
                <a:pos x="85" y="160"/>
              </a:cxn>
              <a:cxn ang="0">
                <a:pos x="105" y="123"/>
              </a:cxn>
              <a:cxn ang="0">
                <a:pos x="138" y="151"/>
              </a:cxn>
              <a:cxn ang="0">
                <a:pos x="161" y="193"/>
              </a:cxn>
              <a:cxn ang="0">
                <a:pos x="145" y="148"/>
              </a:cxn>
              <a:cxn ang="0">
                <a:pos x="144" y="106"/>
              </a:cxn>
              <a:cxn ang="0">
                <a:pos x="182" y="118"/>
              </a:cxn>
              <a:cxn ang="0">
                <a:pos x="226" y="98"/>
              </a:cxn>
              <a:cxn ang="0">
                <a:pos x="163" y="15"/>
              </a:cxn>
              <a:cxn ang="0">
                <a:pos x="177" y="44"/>
              </a:cxn>
              <a:cxn ang="0">
                <a:pos x="163" y="15"/>
              </a:cxn>
              <a:cxn ang="0">
                <a:pos x="13" y="99"/>
              </a:cxn>
              <a:cxn ang="0">
                <a:pos x="42" y="85"/>
              </a:cxn>
              <a:cxn ang="0">
                <a:pos x="70" y="184"/>
              </a:cxn>
              <a:cxn ang="0">
                <a:pos x="57" y="156"/>
              </a:cxn>
              <a:cxn ang="0">
                <a:pos x="70" y="184"/>
              </a:cxn>
              <a:cxn ang="0">
                <a:pos x="79" y="13"/>
              </a:cxn>
              <a:cxn ang="0">
                <a:pos x="93" y="41"/>
              </a:cxn>
              <a:cxn ang="0">
                <a:pos x="166" y="164"/>
              </a:cxn>
              <a:cxn ang="0">
                <a:pos x="137" y="178"/>
              </a:cxn>
              <a:cxn ang="0">
                <a:pos x="166" y="164"/>
              </a:cxn>
              <a:cxn ang="0">
                <a:pos x="189" y="114"/>
              </a:cxn>
              <a:cxn ang="0">
                <a:pos x="218" y="101"/>
              </a:cxn>
            </a:cxnLst>
            <a:rect l="0" t="0" r="r" b="b"/>
            <a:pathLst>
              <a:path w="231" h="199">
                <a:moveTo>
                  <a:pt x="194" y="86"/>
                </a:moveTo>
                <a:cubicBezTo>
                  <a:pt x="188" y="89"/>
                  <a:pt x="183" y="94"/>
                  <a:pt x="181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4" y="96"/>
                  <a:pt x="143" y="94"/>
                  <a:pt x="142" y="92"/>
                </a:cubicBezTo>
                <a:cubicBezTo>
                  <a:pt x="141" y="89"/>
                  <a:pt x="139" y="86"/>
                  <a:pt x="136" y="84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8" y="54"/>
                  <a:pt x="174" y="54"/>
                  <a:pt x="180" y="51"/>
                </a:cubicBezTo>
                <a:cubicBezTo>
                  <a:pt x="192" y="46"/>
                  <a:pt x="197" y="31"/>
                  <a:pt x="192" y="19"/>
                </a:cubicBezTo>
                <a:cubicBezTo>
                  <a:pt x="186" y="7"/>
                  <a:pt x="172" y="2"/>
                  <a:pt x="160" y="8"/>
                </a:cubicBezTo>
                <a:cubicBezTo>
                  <a:pt x="148" y="13"/>
                  <a:pt x="143" y="27"/>
                  <a:pt x="148" y="39"/>
                </a:cubicBezTo>
                <a:cubicBezTo>
                  <a:pt x="150" y="43"/>
                  <a:pt x="152" y="46"/>
                  <a:pt x="155" y="48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24" y="77"/>
                  <a:pt x="119" y="77"/>
                  <a:pt x="113" y="78"/>
                </a:cubicBezTo>
                <a:cubicBezTo>
                  <a:pt x="99" y="47"/>
                  <a:pt x="99" y="47"/>
                  <a:pt x="99" y="47"/>
                </a:cubicBezTo>
                <a:cubicBezTo>
                  <a:pt x="109" y="41"/>
                  <a:pt x="113" y="28"/>
                  <a:pt x="108" y="17"/>
                </a:cubicBezTo>
                <a:cubicBezTo>
                  <a:pt x="102" y="5"/>
                  <a:pt x="88" y="0"/>
                  <a:pt x="76" y="5"/>
                </a:cubicBezTo>
                <a:cubicBezTo>
                  <a:pt x="64" y="11"/>
                  <a:pt x="59" y="25"/>
                  <a:pt x="64" y="37"/>
                </a:cubicBezTo>
                <a:cubicBezTo>
                  <a:pt x="69" y="48"/>
                  <a:pt x="80" y="53"/>
                  <a:pt x="91" y="51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1" y="85"/>
                  <a:pt x="97" y="89"/>
                  <a:pt x="96" y="95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89"/>
                  <a:pt x="51" y="85"/>
                  <a:pt x="49" y="82"/>
                </a:cubicBezTo>
                <a:cubicBezTo>
                  <a:pt x="44" y="70"/>
                  <a:pt x="29" y="65"/>
                  <a:pt x="17" y="70"/>
                </a:cubicBezTo>
                <a:cubicBezTo>
                  <a:pt x="5" y="76"/>
                  <a:pt x="0" y="90"/>
                  <a:pt x="5" y="102"/>
                </a:cubicBezTo>
                <a:cubicBezTo>
                  <a:pt x="11" y="114"/>
                  <a:pt x="25" y="119"/>
                  <a:pt x="37" y="114"/>
                </a:cubicBezTo>
                <a:cubicBezTo>
                  <a:pt x="44" y="111"/>
                  <a:pt x="48" y="106"/>
                  <a:pt x="50" y="100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5" y="106"/>
                  <a:pt x="95" y="110"/>
                  <a:pt x="97" y="113"/>
                </a:cubicBezTo>
                <a:cubicBezTo>
                  <a:pt x="97" y="114"/>
                  <a:pt x="98" y="116"/>
                  <a:pt x="99" y="117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68" y="145"/>
                  <a:pt x="60" y="145"/>
                  <a:pt x="53" y="148"/>
                </a:cubicBezTo>
                <a:cubicBezTo>
                  <a:pt x="41" y="154"/>
                  <a:pt x="36" y="168"/>
                  <a:pt x="42" y="180"/>
                </a:cubicBezTo>
                <a:cubicBezTo>
                  <a:pt x="47" y="192"/>
                  <a:pt x="61" y="197"/>
                  <a:pt x="73" y="192"/>
                </a:cubicBezTo>
                <a:cubicBezTo>
                  <a:pt x="86" y="186"/>
                  <a:pt x="91" y="172"/>
                  <a:pt x="85" y="160"/>
                </a:cubicBezTo>
                <a:cubicBezTo>
                  <a:pt x="84" y="157"/>
                  <a:pt x="83" y="155"/>
                  <a:pt x="81" y="153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11" y="127"/>
                  <a:pt x="119" y="128"/>
                  <a:pt x="126" y="126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28" y="158"/>
                  <a:pt x="124" y="170"/>
                  <a:pt x="129" y="181"/>
                </a:cubicBezTo>
                <a:cubicBezTo>
                  <a:pt x="135" y="193"/>
                  <a:pt x="149" y="199"/>
                  <a:pt x="161" y="193"/>
                </a:cubicBezTo>
                <a:cubicBezTo>
                  <a:pt x="173" y="187"/>
                  <a:pt x="179" y="173"/>
                  <a:pt x="173" y="161"/>
                </a:cubicBezTo>
                <a:cubicBezTo>
                  <a:pt x="168" y="150"/>
                  <a:pt x="156" y="145"/>
                  <a:pt x="145" y="148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39" y="119"/>
                  <a:pt x="143" y="113"/>
                  <a:pt x="144" y="106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0" y="111"/>
                  <a:pt x="180" y="115"/>
                  <a:pt x="182" y="118"/>
                </a:cubicBezTo>
                <a:cubicBezTo>
                  <a:pt x="188" y="130"/>
                  <a:pt x="202" y="135"/>
                  <a:pt x="214" y="130"/>
                </a:cubicBezTo>
                <a:cubicBezTo>
                  <a:pt x="226" y="124"/>
                  <a:pt x="231" y="110"/>
                  <a:pt x="226" y="98"/>
                </a:cubicBezTo>
                <a:cubicBezTo>
                  <a:pt x="220" y="86"/>
                  <a:pt x="206" y="80"/>
                  <a:pt x="194" y="86"/>
                </a:cubicBezTo>
                <a:close/>
                <a:moveTo>
                  <a:pt x="163" y="15"/>
                </a:moveTo>
                <a:cubicBezTo>
                  <a:pt x="171" y="11"/>
                  <a:pt x="181" y="15"/>
                  <a:pt x="184" y="23"/>
                </a:cubicBezTo>
                <a:cubicBezTo>
                  <a:pt x="188" y="31"/>
                  <a:pt x="185" y="40"/>
                  <a:pt x="177" y="44"/>
                </a:cubicBezTo>
                <a:cubicBezTo>
                  <a:pt x="169" y="47"/>
                  <a:pt x="159" y="44"/>
                  <a:pt x="156" y="36"/>
                </a:cubicBezTo>
                <a:cubicBezTo>
                  <a:pt x="152" y="28"/>
                  <a:pt x="156" y="19"/>
                  <a:pt x="163" y="15"/>
                </a:cubicBezTo>
                <a:close/>
                <a:moveTo>
                  <a:pt x="34" y="106"/>
                </a:moveTo>
                <a:cubicBezTo>
                  <a:pt x="26" y="110"/>
                  <a:pt x="17" y="107"/>
                  <a:pt x="13" y="99"/>
                </a:cubicBezTo>
                <a:cubicBezTo>
                  <a:pt x="9" y="91"/>
                  <a:pt x="13" y="81"/>
                  <a:pt x="21" y="78"/>
                </a:cubicBezTo>
                <a:cubicBezTo>
                  <a:pt x="29" y="74"/>
                  <a:pt x="38" y="77"/>
                  <a:pt x="42" y="85"/>
                </a:cubicBezTo>
                <a:cubicBezTo>
                  <a:pt x="45" y="93"/>
                  <a:pt x="42" y="103"/>
                  <a:pt x="34" y="106"/>
                </a:cubicBezTo>
                <a:close/>
                <a:moveTo>
                  <a:pt x="70" y="184"/>
                </a:moveTo>
                <a:cubicBezTo>
                  <a:pt x="62" y="188"/>
                  <a:pt x="53" y="184"/>
                  <a:pt x="49" y="176"/>
                </a:cubicBezTo>
                <a:cubicBezTo>
                  <a:pt x="45" y="169"/>
                  <a:pt x="49" y="159"/>
                  <a:pt x="57" y="156"/>
                </a:cubicBezTo>
                <a:cubicBezTo>
                  <a:pt x="65" y="152"/>
                  <a:pt x="74" y="155"/>
                  <a:pt x="78" y="163"/>
                </a:cubicBezTo>
                <a:cubicBezTo>
                  <a:pt x="81" y="171"/>
                  <a:pt x="78" y="181"/>
                  <a:pt x="70" y="184"/>
                </a:cubicBezTo>
                <a:close/>
                <a:moveTo>
                  <a:pt x="72" y="34"/>
                </a:moveTo>
                <a:cubicBezTo>
                  <a:pt x="68" y="26"/>
                  <a:pt x="71" y="16"/>
                  <a:pt x="79" y="13"/>
                </a:cubicBezTo>
                <a:cubicBezTo>
                  <a:pt x="87" y="9"/>
                  <a:pt x="97" y="13"/>
                  <a:pt x="100" y="20"/>
                </a:cubicBezTo>
                <a:cubicBezTo>
                  <a:pt x="104" y="28"/>
                  <a:pt x="100" y="38"/>
                  <a:pt x="93" y="41"/>
                </a:cubicBezTo>
                <a:cubicBezTo>
                  <a:pt x="85" y="45"/>
                  <a:pt x="75" y="42"/>
                  <a:pt x="72" y="34"/>
                </a:cubicBezTo>
                <a:close/>
                <a:moveTo>
                  <a:pt x="166" y="164"/>
                </a:moveTo>
                <a:cubicBezTo>
                  <a:pt x="169" y="172"/>
                  <a:pt x="166" y="182"/>
                  <a:pt x="158" y="185"/>
                </a:cubicBezTo>
                <a:cubicBezTo>
                  <a:pt x="150" y="189"/>
                  <a:pt x="141" y="186"/>
                  <a:pt x="137" y="178"/>
                </a:cubicBezTo>
                <a:cubicBezTo>
                  <a:pt x="133" y="170"/>
                  <a:pt x="137" y="160"/>
                  <a:pt x="145" y="157"/>
                </a:cubicBezTo>
                <a:cubicBezTo>
                  <a:pt x="153" y="153"/>
                  <a:pt x="162" y="157"/>
                  <a:pt x="166" y="164"/>
                </a:cubicBezTo>
                <a:close/>
                <a:moveTo>
                  <a:pt x="210" y="122"/>
                </a:moveTo>
                <a:cubicBezTo>
                  <a:pt x="203" y="126"/>
                  <a:pt x="193" y="122"/>
                  <a:pt x="189" y="114"/>
                </a:cubicBezTo>
                <a:cubicBezTo>
                  <a:pt x="186" y="107"/>
                  <a:pt x="189" y="97"/>
                  <a:pt x="197" y="94"/>
                </a:cubicBezTo>
                <a:cubicBezTo>
                  <a:pt x="205" y="90"/>
                  <a:pt x="214" y="93"/>
                  <a:pt x="218" y="101"/>
                </a:cubicBezTo>
                <a:cubicBezTo>
                  <a:pt x="222" y="109"/>
                  <a:pt x="218" y="118"/>
                  <a:pt x="210" y="1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76" name="Group 50"/>
          <p:cNvGrpSpPr/>
          <p:nvPr/>
        </p:nvGrpSpPr>
        <p:grpSpPr>
          <a:xfrm rot="8145684">
            <a:off x="11367471" y="4268629"/>
            <a:ext cx="618953" cy="432603"/>
            <a:chOff x="3374834" y="1646333"/>
            <a:chExt cx="464215" cy="324452"/>
          </a:xfrm>
          <a:solidFill>
            <a:schemeClr val="accent5"/>
          </a:solidFill>
        </p:grpSpPr>
        <p:sp>
          <p:nvSpPr>
            <p:cNvPr id="177" name="Freeform 57"/>
            <p:cNvSpPr>
              <a:spLocks noEditPoints="1"/>
            </p:cNvSpPr>
            <p:nvPr/>
          </p:nvSpPr>
          <p:spPr bwMode="auto">
            <a:xfrm>
              <a:off x="3374834" y="1646333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8" name="Freeform 58"/>
            <p:cNvSpPr>
              <a:spLocks noEditPoints="1"/>
            </p:cNvSpPr>
            <p:nvPr/>
          </p:nvSpPr>
          <p:spPr bwMode="auto">
            <a:xfrm>
              <a:off x="3684311" y="1811055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48626" y="34762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Am</a:t>
            </a:r>
            <a:r>
              <a:rPr lang="en-US" altLang="ru-RU" baseline="30000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baseline="30000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241</a:t>
            </a:r>
            <a:r>
              <a:rPr lang="ru-RU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=&gt;</a:t>
            </a:r>
            <a:r>
              <a:rPr lang="ru-RU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Np </a:t>
            </a:r>
            <a:r>
              <a:rPr lang="en-US" altLang="ru-RU" baseline="30000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237 </a:t>
            </a:r>
            <a:r>
              <a:rPr lang="en-US" altLang="ru-RU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 He </a:t>
            </a:r>
            <a:r>
              <a:rPr lang="en-US" altLang="ru-RU" baseline="30000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endParaRPr lang="ru-RU" altLang="ru-RU" baseline="30000" dirty="0" smtClean="0">
              <a:latin typeface="Univers 55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</a:t>
            </a:r>
            <a:r>
              <a:rPr lang="en-US" altLang="ru-RU" baseline="30000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baseline="30000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ru-RU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+  Be </a:t>
            </a:r>
            <a:r>
              <a:rPr lang="en-US" altLang="ru-RU" baseline="30000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r>
              <a:rPr lang="ru-RU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=&gt;</a:t>
            </a:r>
            <a:r>
              <a:rPr lang="ru-RU" altLang="ru-RU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dirty="0" smtClean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 </a:t>
            </a:r>
            <a:r>
              <a:rPr lang="en-US" altLang="ru-RU" baseline="30000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 </a:t>
            </a:r>
            <a:r>
              <a:rPr lang="en-US" altLang="ru-RU" dirty="0">
                <a:latin typeface="Univers 55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 n</a:t>
            </a:r>
          </a:p>
        </p:txBody>
      </p:sp>
    </p:spTree>
    <p:extLst>
      <p:ext uri="{BB962C8B-B14F-4D97-AF65-F5344CB8AC3E}">
        <p14:creationId xmlns:p14="http://schemas.microsoft.com/office/powerpoint/2010/main" val="38999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7151" y="186543"/>
            <a:ext cx="4536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Коммерциализация проекта</a:t>
            </a: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5" y="186543"/>
            <a:ext cx="557156" cy="493610"/>
          </a:xfrm>
          <a:prstGeom prst="rect">
            <a:avLst/>
          </a:prstGeom>
        </p:spPr>
      </p:pic>
      <p:sp>
        <p:nvSpPr>
          <p:cNvPr id="175" name="Прямоугольник с двумя учесеченными противолежащими углами 2">
            <a:extLst>
              <a:ext uri="{FF2B5EF4-FFF2-40B4-BE49-F238E27FC236}">
                <a16:creationId xmlns="" xmlns:a16="http://schemas.microsoft.com/office/drawing/2014/main" id="{86CE6F92-9BED-6746-8719-4D3A00993475}"/>
              </a:ext>
            </a:extLst>
          </p:cNvPr>
          <p:cNvSpPr/>
          <p:nvPr/>
        </p:nvSpPr>
        <p:spPr>
          <a:xfrm>
            <a:off x="6401653" y="4300032"/>
            <a:ext cx="5196642" cy="2237928"/>
          </a:xfrm>
          <a:prstGeom prst="snip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6" name="Group 39"/>
          <p:cNvGrpSpPr/>
          <p:nvPr/>
        </p:nvGrpSpPr>
        <p:grpSpPr>
          <a:xfrm>
            <a:off x="593705" y="1872419"/>
            <a:ext cx="5400534" cy="3987007"/>
            <a:chOff x="3603064" y="2723497"/>
            <a:chExt cx="5400534" cy="3987007"/>
          </a:xfrm>
        </p:grpSpPr>
        <p:sp>
          <p:nvSpPr>
            <p:cNvPr id="177" name="Freeform 5"/>
            <p:cNvSpPr>
              <a:spLocks/>
            </p:cNvSpPr>
            <p:nvPr/>
          </p:nvSpPr>
          <p:spPr bwMode="auto">
            <a:xfrm>
              <a:off x="5998602" y="2723497"/>
              <a:ext cx="2347913" cy="1890713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3603064" y="2723497"/>
              <a:ext cx="2347913" cy="1890713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9"/>
            <p:cNvSpPr>
              <a:spLocks/>
            </p:cNvSpPr>
            <p:nvPr/>
          </p:nvSpPr>
          <p:spPr bwMode="auto">
            <a:xfrm>
              <a:off x="3603064" y="4326872"/>
              <a:ext cx="2347913" cy="188912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6042910" y="4327666"/>
              <a:ext cx="2960688" cy="2382838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1" name="Content Placeholder 2"/>
          <p:cNvSpPr txBox="1">
            <a:spLocks/>
          </p:cNvSpPr>
          <p:nvPr/>
        </p:nvSpPr>
        <p:spPr>
          <a:xfrm>
            <a:off x="687151" y="2084918"/>
            <a:ext cx="2047661" cy="9154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Поиск партнера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вузе/НИИ/компании, специализирующихся на ядерной физике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>
          <a:xfrm>
            <a:off x="3229636" y="2277585"/>
            <a:ext cx="1853089" cy="9154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</a:rPr>
              <a:t>Испытания на базе партнера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83" name="Group 49"/>
          <p:cNvGrpSpPr/>
          <p:nvPr/>
        </p:nvGrpSpPr>
        <p:grpSpPr>
          <a:xfrm>
            <a:off x="590867" y="3672416"/>
            <a:ext cx="2328974" cy="1041630"/>
            <a:chOff x="8769596" y="3289298"/>
            <a:chExt cx="3025471" cy="606448"/>
          </a:xfrm>
        </p:grpSpPr>
        <p:sp>
          <p:nvSpPr>
            <p:cNvPr id="184" name="Rectangle 1436"/>
            <p:cNvSpPr>
              <a:spLocks noChangeArrowheads="1"/>
            </p:cNvSpPr>
            <p:nvPr/>
          </p:nvSpPr>
          <p:spPr bwMode="auto">
            <a:xfrm>
              <a:off x="9682889" y="3292349"/>
              <a:ext cx="1439557" cy="14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5" name="Content Placeholder 2"/>
            <p:cNvSpPr txBox="1">
              <a:spLocks/>
            </p:cNvSpPr>
            <p:nvPr/>
          </p:nvSpPr>
          <p:spPr>
            <a:xfrm>
              <a:off x="8769596" y="3289298"/>
              <a:ext cx="3025471" cy="606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>
                  <a:solidFill>
                    <a:schemeClr val="bg1"/>
                  </a:solidFill>
                </a:rPr>
                <a:t>Создание прототипа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86" name="Прямоугольник 185">
            <a:extLst>
              <a:ext uri="{FF2B5EF4-FFF2-40B4-BE49-F238E27FC236}">
                <a16:creationId xmlns="" xmlns:a16="http://schemas.microsoft.com/office/drawing/2014/main" id="{76709825-0CC2-41AF-A451-C198FF315918}"/>
              </a:ext>
            </a:extLst>
          </p:cNvPr>
          <p:cNvSpPr/>
          <p:nvPr/>
        </p:nvSpPr>
        <p:spPr>
          <a:xfrm>
            <a:off x="3150159" y="4080825"/>
            <a:ext cx="284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Охват 5-8% рынка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Услуга </a:t>
            </a:r>
            <a:r>
              <a:rPr lang="ru-RU" b="1" dirty="0" smtClean="0">
                <a:solidFill>
                  <a:schemeClr val="bg1"/>
                </a:solidFill>
              </a:rPr>
              <a:t>800 </a:t>
            </a:r>
            <a:r>
              <a:rPr lang="ru-RU" b="1" dirty="0" err="1">
                <a:solidFill>
                  <a:schemeClr val="bg1"/>
                </a:solidFill>
              </a:rPr>
              <a:t>т.р</a:t>
            </a:r>
            <a:r>
              <a:rPr lang="ru-RU" b="1" dirty="0" smtClean="0">
                <a:solidFill>
                  <a:schemeClr val="bg1"/>
                </a:solidFill>
              </a:rPr>
              <a:t>./день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7AF526C8-07E3-0B45-A334-17C434AC605A}"/>
              </a:ext>
            </a:extLst>
          </p:cNvPr>
          <p:cNvSpPr/>
          <p:nvPr/>
        </p:nvSpPr>
        <p:spPr>
          <a:xfrm>
            <a:off x="8066458" y="1182152"/>
            <a:ext cx="244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Экономика и финансы:</a:t>
            </a:r>
          </a:p>
        </p:txBody>
      </p:sp>
      <p:grpSp>
        <p:nvGrpSpPr>
          <p:cNvPr id="188" name="Группа 187">
            <a:extLst>
              <a:ext uri="{FF2B5EF4-FFF2-40B4-BE49-F238E27FC236}">
                <a16:creationId xmlns="" xmlns:a16="http://schemas.microsoft.com/office/drawing/2014/main" id="{05B134D4-47AD-6941-A579-674AC85ED38B}"/>
              </a:ext>
            </a:extLst>
          </p:cNvPr>
          <p:cNvGrpSpPr/>
          <p:nvPr/>
        </p:nvGrpSpPr>
        <p:grpSpPr>
          <a:xfrm>
            <a:off x="6876700" y="1872419"/>
            <a:ext cx="1635124" cy="1635124"/>
            <a:chOff x="3246437" y="534"/>
            <a:chExt cx="1635124" cy="1635124"/>
          </a:xfrm>
          <a:gradFill flip="none" rotWithShape="1">
            <a:gsLst>
              <a:gs pos="44000">
                <a:srgbClr val="00B260"/>
              </a:gs>
              <a:gs pos="82000">
                <a:schemeClr val="accent3">
                  <a:lumMod val="89000"/>
                </a:schemeClr>
              </a:gs>
              <a:gs pos="86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89" name="Овал 188">
              <a:extLst>
                <a:ext uri="{FF2B5EF4-FFF2-40B4-BE49-F238E27FC236}">
                  <a16:creationId xmlns="" xmlns:a16="http://schemas.microsoft.com/office/drawing/2014/main" id="{DEA5CA3E-5D8D-764F-A30F-A7C1016BB5F8}"/>
                </a:ext>
              </a:extLst>
            </p:cNvPr>
            <p:cNvSpPr/>
            <p:nvPr/>
          </p:nvSpPr>
          <p:spPr>
            <a:xfrm>
              <a:off x="3246437" y="534"/>
              <a:ext cx="1635124" cy="16351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0" name="Овал 4">
              <a:extLst>
                <a:ext uri="{FF2B5EF4-FFF2-40B4-BE49-F238E27FC236}">
                  <a16:creationId xmlns="" xmlns:a16="http://schemas.microsoft.com/office/drawing/2014/main" id="{D8252804-68D3-5E4E-800E-505E9C9CB756}"/>
                </a:ext>
              </a:extLst>
            </p:cNvPr>
            <p:cNvSpPr txBox="1"/>
            <p:nvPr/>
          </p:nvSpPr>
          <p:spPr>
            <a:xfrm>
              <a:off x="3485895" y="239992"/>
              <a:ext cx="1156208" cy="1156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6500" kern="1200"/>
                <a:t> </a:t>
              </a:r>
              <a:endParaRPr lang="en-US" sz="6500" kern="1200"/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="" xmlns:a16="http://schemas.microsoft.com/office/drawing/2014/main" id="{11572B41-C257-1543-9353-37EE3C9ABD0D}"/>
              </a:ext>
            </a:extLst>
          </p:cNvPr>
          <p:cNvGrpSpPr/>
          <p:nvPr/>
        </p:nvGrpSpPr>
        <p:grpSpPr>
          <a:xfrm>
            <a:off x="7116158" y="2351335"/>
            <a:ext cx="1156208" cy="1156208"/>
            <a:chOff x="5235001" y="1445310"/>
            <a:chExt cx="1635124" cy="1635124"/>
          </a:xfrm>
        </p:grpSpPr>
        <p:sp>
          <p:nvSpPr>
            <p:cNvPr id="192" name="Овал 191">
              <a:extLst>
                <a:ext uri="{FF2B5EF4-FFF2-40B4-BE49-F238E27FC236}">
                  <a16:creationId xmlns="" xmlns:a16="http://schemas.microsoft.com/office/drawing/2014/main" id="{965A6E80-53BE-0744-A049-F6133F192A0A}"/>
                </a:ext>
              </a:extLst>
            </p:cNvPr>
            <p:cNvSpPr/>
            <p:nvPr/>
          </p:nvSpPr>
          <p:spPr>
            <a:xfrm>
              <a:off x="5235001" y="1445310"/>
              <a:ext cx="1635124" cy="1635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3" name="Овал 4">
              <a:extLst>
                <a:ext uri="{FF2B5EF4-FFF2-40B4-BE49-F238E27FC236}">
                  <a16:creationId xmlns="" xmlns:a16="http://schemas.microsoft.com/office/drawing/2014/main" id="{FA5654D0-054B-7246-ADA1-E9C7DE198427}"/>
                </a:ext>
              </a:extLst>
            </p:cNvPr>
            <p:cNvSpPr txBox="1"/>
            <p:nvPr/>
          </p:nvSpPr>
          <p:spPr>
            <a:xfrm>
              <a:off x="5474459" y="1684768"/>
              <a:ext cx="1156208" cy="1156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6500" kern="1200"/>
                <a:t> </a:t>
              </a:r>
              <a:endParaRPr lang="en-US" sz="6500" kern="1200"/>
            </a:p>
          </p:txBody>
        </p:sp>
      </p:grpSp>
      <p:sp>
        <p:nvSpPr>
          <p:cNvPr id="194" name="Прямоугольник 193">
            <a:extLst>
              <a:ext uri="{FF2B5EF4-FFF2-40B4-BE49-F238E27FC236}">
                <a16:creationId xmlns="" xmlns:a16="http://schemas.microsoft.com/office/drawing/2014/main" id="{2CF40185-2916-FA43-B3B0-29D37AED8FD5}"/>
              </a:ext>
            </a:extLst>
          </p:cNvPr>
          <p:cNvSpPr/>
          <p:nvPr/>
        </p:nvSpPr>
        <p:spPr>
          <a:xfrm>
            <a:off x="7378116" y="1971833"/>
            <a:ext cx="63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SAM</a:t>
            </a:r>
            <a:endParaRPr lang="ru-RU" dirty="0"/>
          </a:p>
        </p:txBody>
      </p:sp>
      <p:sp>
        <p:nvSpPr>
          <p:cNvPr id="195" name="Прямоугольник 194">
            <a:extLst>
              <a:ext uri="{FF2B5EF4-FFF2-40B4-BE49-F238E27FC236}">
                <a16:creationId xmlns="" xmlns:a16="http://schemas.microsoft.com/office/drawing/2014/main" id="{FCCE7973-0038-E54B-B65D-C6C21D0C3876}"/>
              </a:ext>
            </a:extLst>
          </p:cNvPr>
          <p:cNvSpPr/>
          <p:nvPr/>
        </p:nvSpPr>
        <p:spPr>
          <a:xfrm>
            <a:off x="7378116" y="2749155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SOM</a:t>
            </a:r>
            <a:endParaRPr lang="ru-RU" dirty="0"/>
          </a:p>
        </p:txBody>
      </p:sp>
      <p:sp>
        <p:nvSpPr>
          <p:cNvPr id="196" name="Прямоугольник 195">
            <a:extLst>
              <a:ext uri="{FF2B5EF4-FFF2-40B4-BE49-F238E27FC236}">
                <a16:creationId xmlns="" xmlns:a16="http://schemas.microsoft.com/office/drawing/2014/main" id="{7351D162-9549-6C43-8F14-5A281C22AE8D}"/>
              </a:ext>
            </a:extLst>
          </p:cNvPr>
          <p:cNvSpPr/>
          <p:nvPr/>
        </p:nvSpPr>
        <p:spPr>
          <a:xfrm>
            <a:off x="8441689" y="1912374"/>
            <a:ext cx="34455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>
                <a:solidFill>
                  <a:srgbClr val="F2F2F2">
                    <a:lumMod val="10000"/>
                  </a:srgbClr>
                </a:solidFill>
              </a:rPr>
              <a:t>250 млн. </a:t>
            </a:r>
            <a:r>
              <a:rPr lang="ru-RU" b="1" dirty="0" err="1">
                <a:solidFill>
                  <a:srgbClr val="F2F2F2">
                    <a:lumMod val="10000"/>
                  </a:srgbClr>
                </a:solidFill>
              </a:rPr>
              <a:t>руб</a:t>
            </a:r>
            <a:r>
              <a:rPr lang="ru-RU" b="1" dirty="0">
                <a:solidFill>
                  <a:srgbClr val="F2F2F2">
                    <a:lumMod val="10000"/>
                  </a:srgb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5000 скважин/год 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по данным «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Deloitte.com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»)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- 21 млн.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руб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350 скважин/год (учитывая риски и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первоначальный охват рынка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="" xmlns:a16="http://schemas.microsoft.com/office/drawing/2014/main" id="{85ABF831-07A6-AC49-8F04-591BF935B5EE}"/>
              </a:ext>
            </a:extLst>
          </p:cNvPr>
          <p:cNvSpPr/>
          <p:nvPr/>
        </p:nvSpPr>
        <p:spPr>
          <a:xfrm>
            <a:off x="6498771" y="4486357"/>
            <a:ext cx="50995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Прибыль складывается из расчёта оказания услуги стоимостью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800000 р 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одно месторождение со средним количеством скважин – 10 штук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Стоимость складывается из зарплаты сотрудников           (140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т.р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./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месяц).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Затраты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на разработку включают в себя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стоимость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MVP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(1,08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млн.руб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 + полевые испытания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2,5 млн. рублей)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8520" y="915922"/>
            <a:ext cx="395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Разработка схемы и способов компоновки прибора в скважинных условиях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28" name="Group 20"/>
          <p:cNvGrpSpPr/>
          <p:nvPr/>
        </p:nvGrpSpPr>
        <p:grpSpPr>
          <a:xfrm>
            <a:off x="183452" y="4800335"/>
            <a:ext cx="1110457" cy="1995647"/>
            <a:chOff x="6506875" y="3380456"/>
            <a:chExt cx="1474828" cy="2932795"/>
          </a:xfrm>
        </p:grpSpPr>
        <p:sp>
          <p:nvSpPr>
            <p:cNvPr id="29" name="Freeform 254"/>
            <p:cNvSpPr>
              <a:spLocks/>
            </p:cNvSpPr>
            <p:nvPr/>
          </p:nvSpPr>
          <p:spPr bwMode="auto">
            <a:xfrm>
              <a:off x="6676107" y="3380456"/>
              <a:ext cx="735013" cy="352425"/>
            </a:xfrm>
            <a:custGeom>
              <a:avLst/>
              <a:gdLst>
                <a:gd name="T0" fmla="*/ 630 w 651"/>
                <a:gd name="T1" fmla="*/ 273 h 313"/>
                <a:gd name="T2" fmla="*/ 589 w 651"/>
                <a:gd name="T3" fmla="*/ 273 h 313"/>
                <a:gd name="T4" fmla="*/ 304 w 651"/>
                <a:gd name="T5" fmla="*/ 0 h 313"/>
                <a:gd name="T6" fmla="*/ 19 w 651"/>
                <a:gd name="T7" fmla="*/ 271 h 313"/>
                <a:gd name="T8" fmla="*/ 0 w 651"/>
                <a:gd name="T9" fmla="*/ 292 h 313"/>
                <a:gd name="T10" fmla="*/ 21 w 651"/>
                <a:gd name="T11" fmla="*/ 313 h 313"/>
                <a:gd name="T12" fmla="*/ 630 w 651"/>
                <a:gd name="T13" fmla="*/ 313 h 313"/>
                <a:gd name="T14" fmla="*/ 651 w 651"/>
                <a:gd name="T15" fmla="*/ 293 h 313"/>
                <a:gd name="T16" fmla="*/ 630 w 651"/>
                <a:gd name="T17" fmla="*/ 27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55"/>
            <p:cNvSpPr>
              <a:spLocks/>
            </p:cNvSpPr>
            <p:nvPr/>
          </p:nvSpPr>
          <p:spPr bwMode="auto">
            <a:xfrm>
              <a:off x="6506875" y="3486150"/>
              <a:ext cx="1474828" cy="2827101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56"/>
            <p:cNvSpPr>
              <a:spLocks/>
            </p:cNvSpPr>
            <p:nvPr/>
          </p:nvSpPr>
          <p:spPr bwMode="auto">
            <a:xfrm>
              <a:off x="6723732" y="3801144"/>
              <a:ext cx="604838" cy="327025"/>
            </a:xfrm>
            <a:custGeom>
              <a:avLst/>
              <a:gdLst>
                <a:gd name="T0" fmla="*/ 1 w 535"/>
                <a:gd name="T1" fmla="*/ 0 h 290"/>
                <a:gd name="T2" fmla="*/ 0 w 535"/>
                <a:gd name="T3" fmla="*/ 22 h 290"/>
                <a:gd name="T4" fmla="*/ 267 w 535"/>
                <a:gd name="T5" fmla="*/ 290 h 290"/>
                <a:gd name="T6" fmla="*/ 535 w 535"/>
                <a:gd name="T7" fmla="*/ 22 h 290"/>
                <a:gd name="T8" fmla="*/ 534 w 535"/>
                <a:gd name="T9" fmla="*/ 0 h 290"/>
                <a:gd name="T10" fmla="*/ 1 w 53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347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7151" y="186543"/>
            <a:ext cx="2023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Конкуренты</a:t>
            </a: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2" y="91582"/>
            <a:ext cx="561209" cy="618181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96754"/>
              </p:ext>
            </p:extLst>
          </p:nvPr>
        </p:nvGraphicFramePr>
        <p:xfrm>
          <a:off x="981131" y="1055448"/>
          <a:ext cx="9953172" cy="514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293">
                  <a:extLst>
                    <a:ext uri="{9D8B030D-6E8A-4147-A177-3AD203B41FA5}">
                      <a16:colId xmlns="" xmlns:a16="http://schemas.microsoft.com/office/drawing/2014/main" val="143023314"/>
                    </a:ext>
                  </a:extLst>
                </a:gridCol>
                <a:gridCol w="2488293">
                  <a:extLst>
                    <a:ext uri="{9D8B030D-6E8A-4147-A177-3AD203B41FA5}">
                      <a16:colId xmlns="" xmlns:a16="http://schemas.microsoft.com/office/drawing/2014/main" val="3191259485"/>
                    </a:ext>
                  </a:extLst>
                </a:gridCol>
                <a:gridCol w="2488293">
                  <a:extLst>
                    <a:ext uri="{9D8B030D-6E8A-4147-A177-3AD203B41FA5}">
                      <a16:colId xmlns="" xmlns:a16="http://schemas.microsoft.com/office/drawing/2014/main" val="3125623630"/>
                    </a:ext>
                  </a:extLst>
                </a:gridCol>
                <a:gridCol w="2488293">
                  <a:extLst>
                    <a:ext uri="{9D8B030D-6E8A-4147-A177-3AD203B41FA5}">
                      <a16:colId xmlns="" xmlns:a16="http://schemas.microsoft.com/office/drawing/2014/main" val="1481932815"/>
                    </a:ext>
                  </a:extLst>
                </a:gridCol>
              </a:tblGrid>
              <a:tr h="8924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Характеристики продукта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Своя разработка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Schlumberger</a:t>
                      </a:r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VISION Density Neutron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«НПП Энергия»</a:t>
                      </a:r>
                    </a:p>
                    <a:p>
                      <a:pPr algn="ctr"/>
                      <a:r>
                        <a:rPr lang="ru-RU" dirty="0" smtClean="0"/>
                        <a:t>МФНГ-701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7623062"/>
                  </a:ext>
                </a:extLst>
              </a:tr>
              <a:tr h="828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Нейтронный источник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033438"/>
                  </a:ext>
                </a:extLst>
              </a:tr>
              <a:tr h="907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Возможность</a:t>
                      </a:r>
                      <a:r>
                        <a:rPr lang="ru-RU" sz="1800" i="1" baseline="0" dirty="0" smtClean="0"/>
                        <a:t> вылавливания</a:t>
                      </a:r>
                      <a:endParaRPr lang="ru-RU" sz="1800" i="1" dirty="0" smtClean="0"/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850607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Наличие</a:t>
                      </a:r>
                      <a:r>
                        <a:rPr lang="ru-RU" sz="1800" i="1" baseline="0" dirty="0" smtClean="0"/>
                        <a:t> выключателя</a:t>
                      </a:r>
                      <a:endParaRPr lang="ru-RU" sz="1800" i="1" dirty="0" smtClean="0"/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8861941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Химический источник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301798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Электрический источник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005456"/>
                  </a:ext>
                </a:extLst>
              </a:tr>
            </a:tbl>
          </a:graphicData>
        </a:graphic>
      </p:graphicFrame>
      <p:sp>
        <p:nvSpPr>
          <p:cNvPr id="170" name="Oval 93"/>
          <p:cNvSpPr/>
          <p:nvPr/>
        </p:nvSpPr>
        <p:spPr>
          <a:xfrm>
            <a:off x="4561210" y="2163698"/>
            <a:ext cx="288476" cy="282390"/>
          </a:xfrm>
          <a:prstGeom prst="ellipse">
            <a:avLst/>
          </a:prstGeom>
          <a:solidFill>
            <a:schemeClr val="accent6"/>
          </a:solidFill>
          <a:ln>
            <a:solidFill>
              <a:srgbClr val="3B6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" name="Freeform 26"/>
          <p:cNvSpPr>
            <a:spLocks/>
          </p:cNvSpPr>
          <p:nvPr/>
        </p:nvSpPr>
        <p:spPr bwMode="auto">
          <a:xfrm>
            <a:off x="4653278" y="2249380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72" name="Oval 93"/>
          <p:cNvSpPr/>
          <p:nvPr/>
        </p:nvSpPr>
        <p:spPr>
          <a:xfrm>
            <a:off x="7064925" y="2164324"/>
            <a:ext cx="288476" cy="2823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" name="Freeform 26"/>
          <p:cNvSpPr>
            <a:spLocks/>
          </p:cNvSpPr>
          <p:nvPr/>
        </p:nvSpPr>
        <p:spPr bwMode="auto">
          <a:xfrm>
            <a:off x="7156993" y="2250006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74" name="Oval 93"/>
          <p:cNvSpPr/>
          <p:nvPr/>
        </p:nvSpPr>
        <p:spPr>
          <a:xfrm>
            <a:off x="9568640" y="2163698"/>
            <a:ext cx="288476" cy="282390"/>
          </a:xfrm>
          <a:prstGeom prst="ellipse">
            <a:avLst/>
          </a:prstGeom>
          <a:solidFill>
            <a:schemeClr val="accent6"/>
          </a:solidFill>
          <a:ln>
            <a:solidFill>
              <a:srgbClr val="3B6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" name="Freeform 26"/>
          <p:cNvSpPr>
            <a:spLocks/>
          </p:cNvSpPr>
          <p:nvPr/>
        </p:nvSpPr>
        <p:spPr bwMode="auto">
          <a:xfrm>
            <a:off x="9660708" y="2249380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76" name="Oval 93"/>
          <p:cNvSpPr/>
          <p:nvPr/>
        </p:nvSpPr>
        <p:spPr>
          <a:xfrm>
            <a:off x="7064925" y="3056328"/>
            <a:ext cx="288476" cy="2823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" name="Freeform 26"/>
          <p:cNvSpPr>
            <a:spLocks/>
          </p:cNvSpPr>
          <p:nvPr/>
        </p:nvSpPr>
        <p:spPr bwMode="auto">
          <a:xfrm>
            <a:off x="7156993" y="3142010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78" name="Oval 93"/>
          <p:cNvSpPr/>
          <p:nvPr/>
        </p:nvSpPr>
        <p:spPr>
          <a:xfrm>
            <a:off x="4561210" y="3950489"/>
            <a:ext cx="288476" cy="2823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" name="Freeform 26"/>
          <p:cNvSpPr>
            <a:spLocks/>
          </p:cNvSpPr>
          <p:nvPr/>
        </p:nvSpPr>
        <p:spPr bwMode="auto">
          <a:xfrm>
            <a:off x="4653278" y="4036171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82" name="Oval 89"/>
          <p:cNvSpPr/>
          <p:nvPr/>
        </p:nvSpPr>
        <p:spPr>
          <a:xfrm>
            <a:off x="7064925" y="3924898"/>
            <a:ext cx="288476" cy="282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" name="Freeform 105"/>
          <p:cNvSpPr>
            <a:spLocks/>
          </p:cNvSpPr>
          <p:nvPr/>
        </p:nvSpPr>
        <p:spPr bwMode="auto">
          <a:xfrm>
            <a:off x="7163566" y="4018756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4" name="Oval 89"/>
          <p:cNvSpPr/>
          <p:nvPr/>
        </p:nvSpPr>
        <p:spPr>
          <a:xfrm>
            <a:off x="9568640" y="3056328"/>
            <a:ext cx="288476" cy="282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" name="Freeform 105"/>
          <p:cNvSpPr>
            <a:spLocks/>
          </p:cNvSpPr>
          <p:nvPr/>
        </p:nvSpPr>
        <p:spPr bwMode="auto">
          <a:xfrm>
            <a:off x="9667281" y="3150186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6" name="Oval 89"/>
          <p:cNvSpPr/>
          <p:nvPr/>
        </p:nvSpPr>
        <p:spPr>
          <a:xfrm>
            <a:off x="9568640" y="3924898"/>
            <a:ext cx="288476" cy="282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" name="Freeform 105"/>
          <p:cNvSpPr>
            <a:spLocks/>
          </p:cNvSpPr>
          <p:nvPr/>
        </p:nvSpPr>
        <p:spPr bwMode="auto">
          <a:xfrm>
            <a:off x="9667281" y="4018756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8" name="Oval 85"/>
          <p:cNvSpPr/>
          <p:nvPr/>
        </p:nvSpPr>
        <p:spPr>
          <a:xfrm>
            <a:off x="7064925" y="4793468"/>
            <a:ext cx="288476" cy="282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" name="Freeform 26"/>
          <p:cNvSpPr>
            <a:spLocks/>
          </p:cNvSpPr>
          <p:nvPr/>
        </p:nvSpPr>
        <p:spPr bwMode="auto">
          <a:xfrm>
            <a:off x="7156993" y="4879150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190" name="Oval 85"/>
          <p:cNvSpPr/>
          <p:nvPr/>
        </p:nvSpPr>
        <p:spPr>
          <a:xfrm>
            <a:off x="9568640" y="4795750"/>
            <a:ext cx="288476" cy="282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" name="Freeform 26"/>
          <p:cNvSpPr>
            <a:spLocks/>
          </p:cNvSpPr>
          <p:nvPr/>
        </p:nvSpPr>
        <p:spPr bwMode="auto">
          <a:xfrm>
            <a:off x="9660708" y="4881432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0" name="Oval 93"/>
          <p:cNvSpPr/>
          <p:nvPr/>
        </p:nvSpPr>
        <p:spPr>
          <a:xfrm>
            <a:off x="4581216" y="5616332"/>
            <a:ext cx="288476" cy="2823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4673284" y="5702014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3" name="Oval 89"/>
          <p:cNvSpPr/>
          <p:nvPr/>
        </p:nvSpPr>
        <p:spPr>
          <a:xfrm>
            <a:off x="7064925" y="5616332"/>
            <a:ext cx="288476" cy="282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Freeform 105"/>
          <p:cNvSpPr>
            <a:spLocks/>
          </p:cNvSpPr>
          <p:nvPr/>
        </p:nvSpPr>
        <p:spPr bwMode="auto">
          <a:xfrm>
            <a:off x="7163566" y="5710190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5" name="Oval 89"/>
          <p:cNvSpPr/>
          <p:nvPr/>
        </p:nvSpPr>
        <p:spPr>
          <a:xfrm>
            <a:off x="9568088" y="5614272"/>
            <a:ext cx="288476" cy="28239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Freeform 105"/>
          <p:cNvSpPr>
            <a:spLocks/>
          </p:cNvSpPr>
          <p:nvPr/>
        </p:nvSpPr>
        <p:spPr bwMode="auto">
          <a:xfrm>
            <a:off x="9666729" y="5708130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7" name="Oval 89"/>
          <p:cNvSpPr/>
          <p:nvPr/>
        </p:nvSpPr>
        <p:spPr>
          <a:xfrm>
            <a:off x="4572082" y="4744246"/>
            <a:ext cx="288476" cy="2823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Freeform 105"/>
          <p:cNvSpPr>
            <a:spLocks/>
          </p:cNvSpPr>
          <p:nvPr/>
        </p:nvSpPr>
        <p:spPr bwMode="auto">
          <a:xfrm>
            <a:off x="4663811" y="4845472"/>
            <a:ext cx="105018" cy="102802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1" name="Oval 93"/>
          <p:cNvSpPr/>
          <p:nvPr/>
        </p:nvSpPr>
        <p:spPr>
          <a:xfrm>
            <a:off x="4561210" y="3062055"/>
            <a:ext cx="288476" cy="2823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Freeform 26"/>
          <p:cNvSpPr>
            <a:spLocks/>
          </p:cNvSpPr>
          <p:nvPr/>
        </p:nvSpPr>
        <p:spPr bwMode="auto">
          <a:xfrm>
            <a:off x="4653278" y="3147737"/>
            <a:ext cx="114518" cy="11626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19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Группа 226"/>
          <p:cNvGrpSpPr/>
          <p:nvPr/>
        </p:nvGrpSpPr>
        <p:grpSpPr>
          <a:xfrm>
            <a:off x="7649183" y="2987681"/>
            <a:ext cx="2654563" cy="2658844"/>
            <a:chOff x="2673087" y="2876769"/>
            <a:chExt cx="2654563" cy="2658844"/>
          </a:xfrm>
        </p:grpSpPr>
        <p:grpSp>
          <p:nvGrpSpPr>
            <p:cNvPr id="229" name="Group 33"/>
            <p:cNvGrpSpPr>
              <a:grpSpLocks/>
            </p:cNvGrpSpPr>
            <p:nvPr/>
          </p:nvGrpSpPr>
          <p:grpSpPr bwMode="auto">
            <a:xfrm>
              <a:off x="2673087" y="3331869"/>
              <a:ext cx="2603501" cy="2203744"/>
              <a:chOff x="1496618" y="2949353"/>
              <a:chExt cx="1488670" cy="1258050"/>
            </a:xfrm>
          </p:grpSpPr>
          <p:sp>
            <p:nvSpPr>
              <p:cNvPr id="232" name="Content Placeholder 2"/>
              <p:cNvSpPr txBox="1">
                <a:spLocks/>
              </p:cNvSpPr>
              <p:nvPr/>
            </p:nvSpPr>
            <p:spPr>
              <a:xfrm>
                <a:off x="1496618" y="2949353"/>
                <a:ext cx="1488670" cy="189407"/>
              </a:xfrm>
              <a:prstGeom prst="rect">
                <a:avLst/>
              </a:prstGeom>
            </p:spPr>
            <p:txBody>
              <a:bodyPr lIns="121920" tIns="60960" rIns="121920" bIns="60960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ru-RU" sz="1333" i="1" dirty="0" smtClean="0"/>
                  <a:t>Руководитель проекта</a:t>
                </a:r>
              </a:p>
              <a:p>
                <a:pPr marL="0" indent="0" algn="ctr"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ru-RU" sz="1333" i="1" dirty="0" smtClean="0"/>
                  <a:t>Технический специалист</a:t>
                </a:r>
                <a:endParaRPr lang="en-US" sz="1333" i="1" dirty="0"/>
              </a:p>
            </p:txBody>
          </p:sp>
          <p:grpSp>
            <p:nvGrpSpPr>
              <p:cNvPr id="233" name="Group 7"/>
              <p:cNvGrpSpPr>
                <a:grpSpLocks/>
              </p:cNvGrpSpPr>
              <p:nvPr/>
            </p:nvGrpSpPr>
            <p:grpSpPr bwMode="auto">
              <a:xfrm>
                <a:off x="1867712" y="3891980"/>
                <a:ext cx="525124" cy="315423"/>
                <a:chOff x="1600200" y="4248150"/>
                <a:chExt cx="525124" cy="315423"/>
              </a:xfrm>
            </p:grpSpPr>
            <p:sp>
              <p:nvSpPr>
                <p:cNvPr id="234" name="Rectangle 8"/>
                <p:cNvSpPr/>
                <p:nvPr/>
              </p:nvSpPr>
              <p:spPr>
                <a:xfrm>
                  <a:off x="1600516" y="4248196"/>
                  <a:ext cx="137974" cy="3117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00" dirty="0">
                    <a:solidFill>
                      <a:schemeClr val="bg1">
                        <a:lumMod val="8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235" name="Rectangle 9"/>
                <p:cNvSpPr/>
                <p:nvPr/>
              </p:nvSpPr>
              <p:spPr>
                <a:xfrm>
                  <a:off x="1987207" y="4248196"/>
                  <a:ext cx="137974" cy="3153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33" dirty="0">
                    <a:solidFill>
                      <a:schemeClr val="bg1">
                        <a:lumMod val="75000"/>
                      </a:schemeClr>
                    </a:solidFill>
                    <a:latin typeface="FontAwesome" pitchFamily="2" charset="0"/>
                  </a:endParaRPr>
                </a:p>
              </p:txBody>
            </p:sp>
          </p:grpSp>
        </p:grpSp>
        <p:sp>
          <p:nvSpPr>
            <p:cNvPr id="231" name="TextBox 65"/>
            <p:cNvSpPr txBox="1">
              <a:spLocks noChangeArrowheads="1"/>
            </p:cNvSpPr>
            <p:nvPr/>
          </p:nvSpPr>
          <p:spPr bwMode="auto">
            <a:xfrm>
              <a:off x="3206750" y="2922865"/>
              <a:ext cx="2120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b="1" dirty="0" smtClean="0">
                  <a:solidFill>
                    <a:schemeClr val="bg1"/>
                  </a:solidFill>
                </a:rPr>
                <a:t>Бойко А.М.</a:t>
              </a:r>
              <a:endParaRPr lang="ru-RU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30" name="Content Placeholder 2"/>
            <p:cNvSpPr txBox="1">
              <a:spLocks/>
            </p:cNvSpPr>
            <p:nvPr/>
          </p:nvSpPr>
          <p:spPr>
            <a:xfrm>
              <a:off x="2992903" y="2876769"/>
              <a:ext cx="2040835" cy="474011"/>
            </a:xfrm>
            <a:prstGeom prst="roundRect">
              <a:avLst/>
            </a:prstGeom>
            <a:solidFill>
              <a:schemeClr val="tx2"/>
            </a:solidFill>
          </p:spPr>
          <p:txBody>
            <a:bodyPr lIns="121920" tIns="60960" rIns="121920" bIns="6096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1800" b="1" dirty="0" smtClean="0">
                  <a:solidFill>
                    <a:schemeClr val="bg1">
                      <a:lumMod val="95000"/>
                    </a:schemeClr>
                  </a:solidFill>
                  <a:ea typeface="Open Sans" pitchFamily="34" charset="0"/>
                  <a:cs typeface="Open Sans" pitchFamily="34" charset="0"/>
                </a:rPr>
                <a:t>Саидов С. С.</a:t>
              </a:r>
              <a:endParaRPr lang="en-US" sz="1800" b="1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90" y="1055496"/>
            <a:ext cx="2211844" cy="2021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687151" y="186543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Наша команда</a:t>
            </a:r>
          </a:p>
        </p:txBody>
      </p:sp>
      <p:pic>
        <p:nvPicPr>
          <p:cNvPr id="203" name="Рисунок 2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6" y="3260911"/>
            <a:ext cx="2736523" cy="2313324"/>
          </a:xfrm>
          <a:prstGeom prst="rect">
            <a:avLst/>
          </a:prstGeom>
        </p:spPr>
      </p:pic>
      <p:grpSp>
        <p:nvGrpSpPr>
          <p:cNvPr id="214" name="Group 30"/>
          <p:cNvGrpSpPr>
            <a:grpSpLocks/>
          </p:cNvGrpSpPr>
          <p:nvPr/>
        </p:nvGrpSpPr>
        <p:grpSpPr bwMode="auto">
          <a:xfrm>
            <a:off x="5029200" y="7031038"/>
            <a:ext cx="566738" cy="317500"/>
            <a:chOff x="1600200" y="4248150"/>
            <a:chExt cx="525124" cy="315423"/>
          </a:xfrm>
        </p:grpSpPr>
        <p:sp>
          <p:nvSpPr>
            <p:cNvPr id="215" name="Rectangle 29"/>
            <p:cNvSpPr/>
            <p:nvPr/>
          </p:nvSpPr>
          <p:spPr>
            <a:xfrm>
              <a:off x="1600200" y="4248150"/>
              <a:ext cx="138268" cy="312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216" name="Rectangle 30"/>
            <p:cNvSpPr/>
            <p:nvPr/>
          </p:nvSpPr>
          <p:spPr>
            <a:xfrm>
              <a:off x="1987056" y="4248150"/>
              <a:ext cx="13826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33" dirty="0">
                <a:solidFill>
                  <a:schemeClr val="bg1">
                    <a:lumMod val="75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219" name="Content Placeholder 2"/>
          <p:cNvSpPr txBox="1">
            <a:spLocks/>
          </p:cNvSpPr>
          <p:nvPr/>
        </p:nvSpPr>
        <p:spPr>
          <a:xfrm>
            <a:off x="4634697" y="5771466"/>
            <a:ext cx="2955925" cy="1093788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333" i="1" dirty="0" smtClean="0"/>
              <a:t>Преподаватель кафедры СТБС</a:t>
            </a:r>
            <a:endParaRPr lang="en-US" sz="1333" i="1" dirty="0"/>
          </a:p>
        </p:txBody>
      </p:sp>
      <p:grpSp>
        <p:nvGrpSpPr>
          <p:cNvPr id="220" name="Group 30"/>
          <p:cNvGrpSpPr>
            <a:grpSpLocks/>
          </p:cNvGrpSpPr>
          <p:nvPr/>
        </p:nvGrpSpPr>
        <p:grpSpPr bwMode="auto">
          <a:xfrm>
            <a:off x="6900863" y="7056438"/>
            <a:ext cx="566737" cy="315912"/>
            <a:chOff x="1600200" y="4248150"/>
            <a:chExt cx="525124" cy="315423"/>
          </a:xfrm>
        </p:grpSpPr>
        <p:sp>
          <p:nvSpPr>
            <p:cNvPr id="221" name="Rectangle 29"/>
            <p:cNvSpPr/>
            <p:nvPr/>
          </p:nvSpPr>
          <p:spPr>
            <a:xfrm>
              <a:off x="1600200" y="4248150"/>
              <a:ext cx="138268" cy="312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222" name="Rectangle 30"/>
            <p:cNvSpPr/>
            <p:nvPr/>
          </p:nvSpPr>
          <p:spPr>
            <a:xfrm>
              <a:off x="1987056" y="4248150"/>
              <a:ext cx="13826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33" dirty="0">
                <a:solidFill>
                  <a:schemeClr val="bg1">
                    <a:lumMod val="75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223" name="Content Placeholder 2"/>
          <p:cNvSpPr txBox="1">
            <a:spLocks/>
          </p:cNvSpPr>
          <p:nvPr/>
        </p:nvSpPr>
        <p:spPr>
          <a:xfrm>
            <a:off x="5264369" y="5300149"/>
            <a:ext cx="1696583" cy="43987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2162831" y="2985959"/>
            <a:ext cx="3451375" cy="2730498"/>
            <a:chOff x="8469581" y="3060542"/>
            <a:chExt cx="3451375" cy="2730498"/>
          </a:xfrm>
        </p:grpSpPr>
        <p:grpSp>
          <p:nvGrpSpPr>
            <p:cNvPr id="237" name="Group 33"/>
            <p:cNvGrpSpPr>
              <a:grpSpLocks/>
            </p:cNvGrpSpPr>
            <p:nvPr/>
          </p:nvGrpSpPr>
          <p:grpSpPr bwMode="auto">
            <a:xfrm>
              <a:off x="9317455" y="3751010"/>
              <a:ext cx="2603501" cy="2040030"/>
              <a:chOff x="1535800" y="3042812"/>
              <a:chExt cx="1488670" cy="1164591"/>
            </a:xfrm>
          </p:grpSpPr>
          <p:sp>
            <p:nvSpPr>
              <p:cNvPr id="242" name="Content Placeholder 2"/>
              <p:cNvSpPr txBox="1">
                <a:spLocks/>
              </p:cNvSpPr>
              <p:nvPr/>
            </p:nvSpPr>
            <p:spPr>
              <a:xfrm>
                <a:off x="1535800" y="3042812"/>
                <a:ext cx="1488670" cy="189407"/>
              </a:xfrm>
              <a:prstGeom prst="rect">
                <a:avLst/>
              </a:prstGeom>
            </p:spPr>
            <p:txBody>
              <a:bodyPr lIns="121920" tIns="60960" rIns="121920" bIns="60960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en-US" sz="1333" i="1" dirty="0"/>
              </a:p>
            </p:txBody>
          </p:sp>
          <p:grpSp>
            <p:nvGrpSpPr>
              <p:cNvPr id="243" name="Group 7"/>
              <p:cNvGrpSpPr>
                <a:grpSpLocks/>
              </p:cNvGrpSpPr>
              <p:nvPr/>
            </p:nvGrpSpPr>
            <p:grpSpPr bwMode="auto">
              <a:xfrm>
                <a:off x="1867712" y="3891980"/>
                <a:ext cx="525124" cy="315423"/>
                <a:chOff x="1600200" y="4248150"/>
                <a:chExt cx="525124" cy="315423"/>
              </a:xfrm>
            </p:grpSpPr>
            <p:sp>
              <p:nvSpPr>
                <p:cNvPr id="244" name="Rectangle 8"/>
                <p:cNvSpPr/>
                <p:nvPr/>
              </p:nvSpPr>
              <p:spPr>
                <a:xfrm>
                  <a:off x="1600516" y="4248196"/>
                  <a:ext cx="137974" cy="3117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00" dirty="0">
                    <a:solidFill>
                      <a:schemeClr val="bg1">
                        <a:lumMod val="8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245" name="Rectangle 9"/>
                <p:cNvSpPr/>
                <p:nvPr/>
              </p:nvSpPr>
              <p:spPr>
                <a:xfrm>
                  <a:off x="1987207" y="4248196"/>
                  <a:ext cx="137974" cy="3153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33" dirty="0">
                    <a:solidFill>
                      <a:schemeClr val="bg1">
                        <a:lumMod val="75000"/>
                      </a:schemeClr>
                    </a:solidFill>
                    <a:latin typeface="FontAwesome" pitchFamily="2" charset="0"/>
                  </a:endParaRPr>
                </a:p>
              </p:txBody>
            </p:sp>
          </p:grpSp>
        </p:grpSp>
        <p:sp>
          <p:nvSpPr>
            <p:cNvPr id="239" name="Content Placeholder 2"/>
            <p:cNvSpPr txBox="1">
              <a:spLocks/>
            </p:cNvSpPr>
            <p:nvPr/>
          </p:nvSpPr>
          <p:spPr>
            <a:xfrm>
              <a:off x="8469581" y="3060542"/>
              <a:ext cx="2040260" cy="447577"/>
            </a:xfrm>
            <a:prstGeom prst="roundRect">
              <a:avLst/>
            </a:prstGeom>
            <a:solidFill>
              <a:schemeClr val="tx2"/>
            </a:solidFill>
          </p:spPr>
          <p:txBody>
            <a:bodyPr lIns="121920" tIns="60960" rIns="121920" bIns="6096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40" name="TextBox 65"/>
            <p:cNvSpPr txBox="1">
              <a:spLocks noChangeArrowheads="1"/>
            </p:cNvSpPr>
            <p:nvPr/>
          </p:nvSpPr>
          <p:spPr bwMode="auto">
            <a:xfrm>
              <a:off x="8746723" y="3075567"/>
              <a:ext cx="2120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b="1" dirty="0" smtClean="0">
                  <a:solidFill>
                    <a:schemeClr val="bg1"/>
                  </a:solidFill>
                </a:rPr>
                <a:t>Овезов Б. А.</a:t>
              </a:r>
              <a:endParaRPr lang="ru-RU" alt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6" name="TextBox 66"/>
          <p:cNvSpPr txBox="1"/>
          <p:nvPr/>
        </p:nvSpPr>
        <p:spPr>
          <a:xfrm>
            <a:off x="9401906" y="5359081"/>
            <a:ext cx="18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Щербакова К.О.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7" name="TextBox 67"/>
          <p:cNvSpPr txBox="1">
            <a:spLocks noChangeArrowheads="1"/>
          </p:cNvSpPr>
          <p:nvPr/>
        </p:nvSpPr>
        <p:spPr bwMode="auto">
          <a:xfrm>
            <a:off x="5269198" y="5319319"/>
            <a:ext cx="2264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Щербакова К.О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9" name="Рисунок 2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" y="128618"/>
            <a:ext cx="634032" cy="581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78" y="948184"/>
            <a:ext cx="1943344" cy="1973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02756" y="3440938"/>
            <a:ext cx="2189485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30" i="1" dirty="0">
                <a:solidFill>
                  <a:schemeClr val="bg1">
                    <a:lumMod val="65000"/>
                  </a:schemeClr>
                </a:solidFill>
              </a:rPr>
              <a:t>Н</a:t>
            </a:r>
            <a:r>
              <a:rPr lang="ru-RU" sz="1330" i="1" dirty="0" smtClean="0">
                <a:solidFill>
                  <a:schemeClr val="bg1">
                    <a:lumMod val="65000"/>
                  </a:schemeClr>
                </a:solidFill>
              </a:rPr>
              <a:t>ачальник </a:t>
            </a:r>
            <a:r>
              <a:rPr lang="ru-RU" sz="1330" i="1" dirty="0">
                <a:solidFill>
                  <a:schemeClr val="bg1">
                    <a:lumMod val="65000"/>
                  </a:schemeClr>
                </a:solidFill>
              </a:rPr>
              <a:t>отдела организации научных мероприятий и молодежной </a:t>
            </a:r>
            <a:r>
              <a:rPr lang="ru-RU" sz="1330" i="1" dirty="0" smtClean="0">
                <a:solidFill>
                  <a:schemeClr val="bg1">
                    <a:lumMod val="65000"/>
                  </a:schemeClr>
                </a:solidFill>
              </a:rPr>
              <a:t>науки</a:t>
            </a:r>
            <a:endParaRPr lang="ru-RU" sz="133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3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2846" y="5357817"/>
            <a:ext cx="3566160" cy="44240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saidgoh03@gmai.com</a:t>
            </a:r>
            <a:endParaRPr lang="ru-RU" sz="1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7" y="5315754"/>
            <a:ext cx="432854" cy="43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7" y="5852305"/>
            <a:ext cx="432854" cy="43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171" y="5915827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+7(969)790-00-62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7" y="6389332"/>
            <a:ext cx="448914" cy="448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171" y="6452854"/>
            <a:ext cx="307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Москва, Миклухо-Маклая, 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543</Words>
  <Application>Microsoft Office PowerPoint</Application>
  <PresentationFormat>Широкоэкранный</PresentationFormat>
  <Paragraphs>132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 Unicode MS</vt:lpstr>
      <vt:lpstr>Arial</vt:lpstr>
      <vt:lpstr>Arial Narrow</vt:lpstr>
      <vt:lpstr>Calibri</vt:lpstr>
      <vt:lpstr>Calibri Light</vt:lpstr>
      <vt:lpstr>FontAwesome</vt:lpstr>
      <vt:lpstr>Lato</vt:lpstr>
      <vt:lpstr>Monotype Sorts</vt:lpstr>
      <vt:lpstr>Open Sans</vt:lpstr>
      <vt:lpstr>Oswald Regular</vt:lpstr>
      <vt:lpstr>Sosa</vt:lpstr>
      <vt:lpstr>Univers 55</vt:lpstr>
      <vt:lpstr>Univers 57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Саидов Саид</cp:lastModifiedBy>
  <cp:revision>272</cp:revision>
  <dcterms:created xsi:type="dcterms:W3CDTF">2020-11-04T11:17:06Z</dcterms:created>
  <dcterms:modified xsi:type="dcterms:W3CDTF">2022-10-04T18:48:45Z</dcterms:modified>
</cp:coreProperties>
</file>