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79132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митрий Седнев" initials="ДС" lastIdx="1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BE46"/>
    <a:srgbClr val="393939"/>
    <a:srgbClr val="686868"/>
    <a:srgbClr val="A2A1A1"/>
    <a:srgbClr val="6C6D6C"/>
    <a:srgbClr val="76B729"/>
    <a:srgbClr val="CC2E2A"/>
    <a:srgbClr val="808080"/>
    <a:srgbClr val="1E7DC2"/>
    <a:srgbClr val="006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977" autoAdjust="0"/>
  </p:normalViewPr>
  <p:slideViewPr>
    <p:cSldViewPr snapToGrid="0" showGuides="1">
      <p:cViewPr varScale="1">
        <p:scale>
          <a:sx n="80" d="100"/>
          <a:sy n="80" d="100"/>
        </p:scale>
        <p:origin x="97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3" d="100"/>
          <a:sy n="113" d="100"/>
        </p:scale>
        <p:origin x="337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49973-B2ED-47F8-8A78-D28DB888792A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FD72E-0A6E-4C0A-A8ED-F814144E9B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54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DC125-F1CB-421D-BF0C-479EBC807B8B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242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DB774-640C-411A-8718-DDB764B45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4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DB774-640C-411A-8718-DDB764B4530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Нефтегазоконденсатное месторождение N в административном отношении расположено в </a:t>
            </a:r>
            <a:r>
              <a:rPr lang="ru-RU" sz="1200" dirty="0" err="1" smtClean="0"/>
              <a:t>Ямальском</a:t>
            </a:r>
            <a:r>
              <a:rPr lang="ru-RU" sz="1200" dirty="0" smtClean="0"/>
              <a:t> районе Ямало-Ненецкого автономного округа Тюменской области Российской Федерации, в географическом отношении – в северной части Западно-Сибирской равнины на северо-востоке полуострова Ямал. В нефтегазовом отношении месторождение входит в </a:t>
            </a:r>
            <a:r>
              <a:rPr lang="ru-RU" sz="1200" dirty="0" err="1" smtClean="0"/>
              <a:t>Тамбейский</a:t>
            </a:r>
            <a:r>
              <a:rPr lang="ru-RU" sz="1200" dirty="0" smtClean="0"/>
              <a:t> кластер. Согласно нефтегазогеологическому районированию, месторождение относится к </a:t>
            </a:r>
            <a:r>
              <a:rPr lang="ru-RU" sz="1200" dirty="0" err="1" smtClean="0"/>
              <a:t>Тамбейскому</a:t>
            </a:r>
            <a:r>
              <a:rPr lang="ru-RU" sz="1200" dirty="0" smtClean="0"/>
              <a:t> нефтегазоносному району </a:t>
            </a:r>
            <a:r>
              <a:rPr lang="ru-RU" sz="1200" dirty="0" err="1" smtClean="0"/>
              <a:t>Ямальской</a:t>
            </a:r>
            <a:r>
              <a:rPr lang="ru-RU" sz="1200" dirty="0" smtClean="0"/>
              <a:t> нефтегазоносной области Западно-Сибирской нефтегазоносной провинции.</a:t>
            </a:r>
            <a:r>
              <a:rPr lang="ru-RU" sz="1200" baseline="0" dirty="0" smtClean="0"/>
              <a:t> В геологическом строении месторождения N принимают участие породы палеозойского складчатого фундамента и терригенные песчано-глинистые отложения платформенного мезозойско-кайнозойского осадочного чехла. Доказанная продуктивность месторождения связана с меловыми и юрскими отложениями. Пласт ХМ2 согласно стратиграфическому делению, относится к </a:t>
            </a:r>
            <a:r>
              <a:rPr lang="ru-RU" sz="1200" baseline="0" dirty="0" err="1" smtClean="0"/>
              <a:t>яронгской</a:t>
            </a:r>
            <a:r>
              <a:rPr lang="ru-RU" sz="1200" baseline="0" dirty="0" smtClean="0"/>
              <a:t> свите </a:t>
            </a:r>
            <a:r>
              <a:rPr lang="ru-RU" sz="1200" baseline="0" dirty="0" err="1" smtClean="0"/>
              <a:t>альбского</a:t>
            </a:r>
            <a:r>
              <a:rPr lang="ru-RU" sz="1200" baseline="0" dirty="0" smtClean="0"/>
              <a:t> яруса.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DB774-640C-411A-8718-DDB764B4530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8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определения условий осадконакопления была использована методика В.С. Муромцева. Согласно этой методике, с помощью интерпретации кривой ПС можно определить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палеогидродинамику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среды седиментации. Согласно исследованиям В.С. Муромцева, выделяются 5 гидродинамических режимов: очень высокий, высокий, средний, низкий, очень низкий. Каждый из этих уровней характеризуется набором первоначальных признаков, отражающих динамическую активность среды седиментации.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DB774-640C-411A-8718-DDB764B4530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результатам интерпретации ГИС, осадки накапливались при изменчивой динамике водной среды в прибрежно-морских в условиях. Динамика среды седиментации определялась по максимальному значению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αПС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кривой самопроизвольной поляризации и, согласно типизации гидродинамической активности среды седиментации В.С. Муромцева, менялась от очень высокой, высокой и средней, способствовавшей накоплению песчаных осадков, до низкой и очень низкой, при которой накапливались соответственно алевритовые и глинистые осадки.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DB774-640C-411A-8718-DDB764B4530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ходе интерпретации комплекса геофизических исследований скважин были выделены литологические особенности и построены литологические колонки в пределах пласта ХМ</a:t>
            </a:r>
            <a:r>
              <a:rPr lang="ru-RU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Согласно этим данным, были построены карты литологического состава, объемной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глинистистости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эффективных толщин, а также схема корреляции. Рельеф пласта ХМ2 неравномерен. Пласт имеет две возвышенности в центральной части территории. Значения абсолютных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отметок изменяется в интервале от -1668,9 м до 1605,18 м. Из карты общих толщин видно, что пласт характеризуется невыдержанной общей толщиной, увеличивающийся с запада на восток. Толщина пласта изменяется в интервале 36-48,9 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DB774-640C-411A-8718-DDB764B4530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204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</a:t>
            </a:r>
            <a:r>
              <a:rPr lang="ru-RU" baseline="0" dirty="0" smtClean="0"/>
              <a:t> схемы корреляции пласта видно,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наиболее мощные песчаники приурочены к южной и северной частям территории, здесь содержание глин минимально, а карбонатизированные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пропластки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редки и имеют незначительную толщину.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мере продвижения к центральной части месторождения в разрезе толщина песчаных отложений значительно снижается, а карбонатных и глинистых прослоев возрастает.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DB774-640C-411A-8718-DDB764B4530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113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</a:t>
            </a:r>
            <a:r>
              <a:rPr lang="ru-RU" baseline="0" dirty="0" smtClean="0"/>
              <a:t> подтверждается на картах эффективных толщин и коэффициента песчанистости. Максимальная толщина коллекторов достигает 30,8 метров на юге и 37 метров на севере территории месторождения, а коэффициенты песчанистости 0,74 и 0,91 д. ед. соответственно. 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центральной части мощность песчаных отложений снижается и накапливается более мелкозернистый алевритовый материал. </a:t>
            </a:r>
            <a:r>
              <a:rPr lang="ru-RU" baseline="0" dirty="0" smtClean="0"/>
              <a:t>Анализируя карту средних значений объемной глинистости пласта ХМ2 месторождения N, в центральной части территории располагаются зоны, где преимущественно образовывались глинистые осадки. Значительное увеличение средней объемной глинистости происходит в районе скважин №14, №205 и №26, где наблюдалась низкая гидродинамическая активность водной среды.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DB774-640C-411A-8718-DDB764B4530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048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Затем по данным ГИС и коэффициенту пористости по керну была получена зависимость коэффициента пористости от αПС. По этой зависимости был рассчитан коэффициент пористости по каждой скважине в пределах пласта ХМ2. Аналогичным образом была построена зависимость проницаемости от коэффициента пористости и произведен расчет проницаемости по каждой скважине. </a:t>
            </a:r>
          </a:p>
          <a:p>
            <a:r>
              <a:rPr lang="ru-RU" dirty="0" smtClean="0"/>
              <a:t>Песчаники, распространенные на севере, северо-западе, юге и юго-западе месторождения, характеризуются хорошими фильтрационно-емкостными свойствами: по данным ГИС, коэффициент пористости в них более 0,28 </a:t>
            </a:r>
            <a:r>
              <a:rPr lang="ru-RU" dirty="0" err="1" smtClean="0"/>
              <a:t>д.е</a:t>
            </a:r>
            <a:r>
              <a:rPr lang="ru-RU" dirty="0" smtClean="0"/>
              <a:t>., а проницаемость достигает значений от 400 до 700·10-3 мкм2. Минимальные значения пористости (</a:t>
            </a:r>
            <a:r>
              <a:rPr lang="ru-RU" dirty="0" err="1" smtClean="0"/>
              <a:t>Кп</a:t>
            </a:r>
            <a:r>
              <a:rPr lang="ru-RU" dirty="0" smtClean="0"/>
              <a:t> = 0,25 </a:t>
            </a:r>
            <a:r>
              <a:rPr lang="ru-RU" dirty="0" err="1" smtClean="0"/>
              <a:t>д.е</a:t>
            </a:r>
            <a:r>
              <a:rPr lang="ru-RU" dirty="0" smtClean="0"/>
              <a:t>.) и проницаемости (</a:t>
            </a:r>
            <a:r>
              <a:rPr lang="ru-RU" dirty="0" err="1" smtClean="0"/>
              <a:t>Кпр</a:t>
            </a:r>
            <a:r>
              <a:rPr lang="ru-RU" dirty="0" smtClean="0"/>
              <a:t> = 126·10-3 мкм2) наблюдаются в центральной части территории.</a:t>
            </a:r>
          </a:p>
          <a:p>
            <a:r>
              <a:rPr lang="ru-RU" dirty="0" smtClean="0"/>
              <a:t>По классификации А.А. Ханина, пласт ХМ2 сложен хорошо проницаемыми песчаниками, относящимися к коллекторам III-II класса.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DB774-640C-411A-8718-DDB764B4530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774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DB774-640C-411A-8718-DDB764B4530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437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5521" b="15899"/>
          <a:stretch/>
        </p:blipFill>
        <p:spPr>
          <a:xfrm>
            <a:off x="0" y="-1"/>
            <a:ext cx="42037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970455" y="1894702"/>
            <a:ext cx="6760226" cy="2165607"/>
          </a:xfrm>
        </p:spPr>
        <p:txBody>
          <a:bodyPr anchor="b">
            <a:normAutofit/>
          </a:bodyPr>
          <a:lstStyle>
            <a:lvl1pPr algn="l">
              <a:defRPr sz="3400" cap="all" spc="300" baseline="0"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970454" y="4060310"/>
            <a:ext cx="6760226" cy="832965"/>
          </a:xfrm>
        </p:spPr>
        <p:txBody>
          <a:bodyPr/>
          <a:lstStyle>
            <a:lvl1pPr marL="0" indent="0" algn="l">
              <a:buNone/>
              <a:defRPr sz="2400" spc="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Дополнительное название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4233793" cy="686307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037704" y="4893275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37138" y="6482492"/>
            <a:ext cx="1949450" cy="28901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4970590" y="4979008"/>
            <a:ext cx="4890102" cy="8080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ФИО выступающего,</a:t>
            </a:r>
          </a:p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138" y="1199256"/>
            <a:ext cx="1946933" cy="50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3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бумаг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-1" b="15745"/>
          <a:stretch/>
        </p:blipFill>
        <p:spPr>
          <a:xfrm>
            <a:off x="-12700" y="-1"/>
            <a:ext cx="122047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794934" y="3386239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232" y="1545491"/>
            <a:ext cx="6757088" cy="1472143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3124" y="3282805"/>
            <a:ext cx="8929127" cy="289415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873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873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517" y="562598"/>
            <a:ext cx="1946933" cy="500405"/>
          </a:xfrm>
          <a:prstGeom prst="rect">
            <a:avLst/>
          </a:prstGeom>
        </p:spPr>
      </p:pic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DDEBBEBF-DE5A-4E65-9071-8E72B47CD978}" type="datetime1">
              <a:rPr lang="ru-RU" smtClean="0"/>
              <a:t>20.03.2023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604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28356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F290D18-2B97-4C88-9C74-62C1669B9E9F}" type="datetime1">
              <a:rPr lang="ru-RU" smtClean="0"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680711"/>
            <a:ext cx="1621902" cy="4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4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Только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2F2B152-5286-4F0A-B773-AA25FDEA846A}" type="datetime1">
              <a:rPr lang="ru-RU" smtClean="0"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680711"/>
            <a:ext cx="1621902" cy="4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4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A2610A9-3546-4E98-AB14-9FF90C6D5FFA}" type="datetime1">
              <a:rPr lang="ru-RU" smtClean="0"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44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943070" y="6499653"/>
            <a:ext cx="1939182" cy="358347"/>
          </a:xfr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0" y="-1"/>
            <a:ext cx="12192000" cy="2540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983756" y="2951692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9997"/>
            <a:ext cx="8432800" cy="1579005"/>
          </a:xfrm>
        </p:spPr>
        <p:txBody>
          <a:bodyPr>
            <a:normAutofit/>
          </a:bodyPr>
          <a:lstStyle>
            <a:lvl1pPr>
              <a:defRPr sz="32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1983756" y="3246438"/>
            <a:ext cx="7287244" cy="32532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98" y="829296"/>
            <a:ext cx="1946933" cy="500405"/>
          </a:xfrm>
          <a:prstGeom prst="rect">
            <a:avLst/>
          </a:prstGeom>
        </p:spPr>
      </p:pic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81200" y="649965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Дата 2"/>
          <p:cNvSpPr>
            <a:spLocks noGrp="1"/>
          </p:cNvSpPr>
          <p:nvPr>
            <p:ph type="dt" sz="half" idx="13"/>
          </p:nvPr>
        </p:nvSpPr>
        <p:spPr>
          <a:xfrm>
            <a:off x="149857" y="6499653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E3626CD-BED1-4BE9-91A6-F73E3B8B2E5F}" type="datetime1">
              <a:rPr lang="ru-RU" smtClean="0"/>
              <a:t>20.03.2023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4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спис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943070" y="6499653"/>
            <a:ext cx="1939182" cy="358347"/>
          </a:xfr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0" y="-1"/>
            <a:ext cx="12192000" cy="2540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9997"/>
            <a:ext cx="8432800" cy="1579005"/>
          </a:xfrm>
        </p:spPr>
        <p:txBody>
          <a:bodyPr>
            <a:normAutofit/>
          </a:bodyPr>
          <a:lstStyle>
            <a:lvl1pPr>
              <a:defRPr sz="32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1983756" y="3827633"/>
            <a:ext cx="4754795" cy="26720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862763" y="3827558"/>
            <a:ext cx="4785540" cy="26716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983756" y="3742113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1983756" y="2959147"/>
            <a:ext cx="5108575" cy="43656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ru-RU" dirty="0"/>
              <a:t>Дополнительная информация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98" y="829296"/>
            <a:ext cx="1946933" cy="500405"/>
          </a:xfrm>
          <a:prstGeom prst="rect">
            <a:avLst/>
          </a:prstGeom>
        </p:spPr>
      </p:pic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83756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Дата 2"/>
          <p:cNvSpPr>
            <a:spLocks noGrp="1"/>
          </p:cNvSpPr>
          <p:nvPr>
            <p:ph type="dt" sz="half" idx="15"/>
          </p:nvPr>
        </p:nvSpPr>
        <p:spPr>
          <a:xfrm>
            <a:off x="254499" y="6492874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66AFEFA-6C3A-4538-A161-8D621B545D00}" type="datetime1">
              <a:rPr lang="ru-RU" smtClean="0"/>
              <a:t>20.03.2023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10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.информ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5521" b="15899"/>
          <a:stretch/>
        </p:blipFill>
        <p:spPr>
          <a:xfrm>
            <a:off x="-1" y="-1"/>
            <a:ext cx="4942703" cy="6858001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4983892" cy="686307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199" y="680908"/>
            <a:ext cx="4061942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535612" y="6450227"/>
            <a:ext cx="4324825" cy="32951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86680" y="6450227"/>
            <a:ext cx="1795572" cy="329514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734658" y="2199349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5535613" y="2085975"/>
            <a:ext cx="6088062" cy="4270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1655763" y="2085975"/>
            <a:ext cx="2990850" cy="4270375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Дополнительная информация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98" y="829296"/>
            <a:ext cx="1946933" cy="500405"/>
          </a:xfrm>
          <a:prstGeom prst="rect">
            <a:avLst/>
          </a:prstGeom>
        </p:spPr>
      </p:pic>
      <p:sp>
        <p:nvSpPr>
          <p:cNvPr id="14" name="Дата 2"/>
          <p:cNvSpPr>
            <a:spLocks noGrp="1"/>
          </p:cNvSpPr>
          <p:nvPr>
            <p:ph type="dt" sz="half" idx="10"/>
          </p:nvPr>
        </p:nvSpPr>
        <p:spPr>
          <a:xfrm>
            <a:off x="1655763" y="6453496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F8ABE1B0-9FE3-42DB-82E7-474F23548F90}" type="datetime1">
              <a:rPr lang="ru-RU" smtClean="0"/>
              <a:t>20.03.2023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22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 бумаг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11" y="755267"/>
            <a:ext cx="1150741" cy="2677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9" t="-1" b="15745"/>
          <a:stretch/>
        </p:blipFill>
        <p:spPr>
          <a:xfrm>
            <a:off x="4597400" y="-1"/>
            <a:ext cx="75946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4597400" y="0"/>
            <a:ext cx="75946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128656" y="1854714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8656" y="197708"/>
            <a:ext cx="5131694" cy="1627916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8656" y="2203955"/>
            <a:ext cx="6585470" cy="397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28656" y="6440684"/>
            <a:ext cx="4882610" cy="33905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011266" y="6440684"/>
            <a:ext cx="1870986" cy="339057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680711"/>
            <a:ext cx="1621902" cy="416865"/>
          </a:xfrm>
          <a:prstGeom prst="rect">
            <a:avLst/>
          </a:prstGeom>
        </p:spPr>
      </p:pic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3E0B9BA9-91A4-4395-A90E-FAF0834015A8}" type="datetime1">
              <a:rPr lang="ru-RU" smtClean="0"/>
              <a:t>20.03.2023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07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Узки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92"/>
          <a:stretch/>
        </p:blipFill>
        <p:spPr>
          <a:xfrm>
            <a:off x="0" y="-1"/>
            <a:ext cx="12192000" cy="141690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147457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38199" y="1728062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6674"/>
            <a:ext cx="8462319" cy="823785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044052" cy="454720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049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0492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98" y="558363"/>
            <a:ext cx="1946933" cy="500405"/>
          </a:xfrm>
          <a:prstGeom prst="rect">
            <a:avLst/>
          </a:prstGeom>
        </p:spPr>
      </p:pic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838199" y="6430492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E73FA5F-43DB-43F6-9B1B-738108FAA38B}" type="datetime1">
              <a:rPr lang="ru-RU" smtClean="0"/>
              <a:t>20.03.2023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7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Безбумаж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59529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E4319FF-2084-40AE-A4E4-64A00A749402}" type="datetime1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680711"/>
            <a:ext cx="1621902" cy="4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7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на б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5674"/>
          <a:stretch/>
        </p:blipFill>
        <p:spPr>
          <a:xfrm>
            <a:off x="0" y="-1"/>
            <a:ext cx="12192000" cy="2794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8829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4971854" y="1046344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2140550" y="2698275"/>
            <a:ext cx="4398550" cy="1048039"/>
          </a:xfrm>
        </p:spPr>
        <p:txBody>
          <a:bodyPr>
            <a:normAutofit/>
          </a:bodyPr>
          <a:lstStyle>
            <a:lvl1pPr>
              <a:defRPr sz="35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6394" y="1491963"/>
            <a:ext cx="5925858" cy="468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5520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55206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5956301" y="936625"/>
            <a:ext cx="4695224" cy="338138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Дополнительная информация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430860"/>
            <a:ext cx="1621902" cy="416865"/>
          </a:xfrm>
          <a:prstGeom prst="rect">
            <a:avLst/>
          </a:prstGeom>
        </p:spPr>
      </p:pic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66485" y="6455206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3A8BF133-C609-43BF-B5A3-30E3DC740E5D}" type="datetime1">
              <a:rPr lang="ru-RU" smtClean="0"/>
              <a:t>20.03.2023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83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-6350" y="4562475"/>
            <a:ext cx="12192000" cy="2295525"/>
          </a:xfrm>
          <a:prstGeom prst="rect">
            <a:avLst/>
          </a:prstGeom>
        </p:spPr>
      </p:pic>
      <p:sp>
        <p:nvSpPr>
          <p:cNvPr id="14" name="Прямоугольник 13"/>
          <p:cNvSpPr/>
          <p:nvPr userDrawn="1"/>
        </p:nvSpPr>
        <p:spPr>
          <a:xfrm>
            <a:off x="-6350" y="4562474"/>
            <a:ext cx="12192000" cy="229552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517" y="562598"/>
            <a:ext cx="1946933" cy="500405"/>
          </a:xfrm>
          <a:prstGeom prst="rect">
            <a:avLst/>
          </a:prstGeom>
        </p:spPr>
      </p:pic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>
          <a:xfrm>
            <a:off x="831850" y="6356349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2C85AD9-3ABD-4DF3-8B53-CB1C9768CACA}" type="datetime1">
              <a:rPr lang="ru-RU" smtClean="0"/>
              <a:t>20.03.2023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55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49488" cy="1048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0440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</a:t>
            </a:r>
          </a:p>
          <a:p>
            <a:pPr lvl="4"/>
            <a:r>
              <a:rPr lang="ru-RU" dirty="0"/>
              <a:t>Пятый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901880" y="6455135"/>
            <a:ext cx="1980371" cy="268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EAEAE"/>
                </a:solidFill>
              </a:defRPr>
            </a:lvl1pPr>
          </a:lstStyle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62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6" r:id="rId6"/>
    <p:sldLayoutId id="2147483665" r:id="rId7"/>
    <p:sldLayoutId id="2147483650" r:id="rId8"/>
    <p:sldLayoutId id="2147483651" r:id="rId9"/>
    <p:sldLayoutId id="2147483664" r:id="rId10"/>
    <p:sldLayoutId id="2147483654" r:id="rId11"/>
    <p:sldLayoutId id="2147483655" r:id="rId12"/>
    <p:sldLayoutId id="2147483667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78693" y="1977081"/>
            <a:ext cx="6760226" cy="2100649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ГЕОЛОГИЧЕСКАЯ ИНТЕРПРЕТАЦИЯ ГЕОФИЗИЧЕСКИХ ДАННЫХ ДЛЯ ВЫЯВЛЕНИЯ СТРОЕНИЯ, ЛИТОЛОГИЧЕСКИХ ОСОБЕННОСТЕЙ И УСЛОВИЙ ФОРМИРОВАНИЯ ПОРОД-КОЛЛЕКТОРОВ ПЛАСТА ХМ</a:t>
            </a:r>
            <a:r>
              <a:rPr lang="ru-RU" sz="1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МЕСТОРОЖДЕНИЯ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(ЯНАО)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</a:t>
            </a:r>
            <a:r>
              <a:rPr lang="ru-RU" dirty="0" smtClean="0"/>
              <a:t>2.03.2023 г.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6890006" y="4987245"/>
            <a:ext cx="4890102" cy="968712"/>
          </a:xfrm>
        </p:spPr>
        <p:txBody>
          <a:bodyPr>
            <a:noAutofit/>
          </a:bodyPr>
          <a:lstStyle/>
          <a:p>
            <a:pPr algn="r">
              <a:lnSpc>
                <a:spcPct val="110000"/>
              </a:lnSpc>
            </a:pPr>
            <a:r>
              <a:rPr lang="ru-RU" sz="1400" b="1" i="1" dirty="0" smtClean="0">
                <a:solidFill>
                  <a:schemeClr val="bg2">
                    <a:lumMod val="50000"/>
                  </a:schemeClr>
                </a:solidFill>
              </a:rPr>
              <a:t>Выполнил:</a:t>
            </a:r>
          </a:p>
          <a:p>
            <a:pPr algn="r">
              <a:lnSpc>
                <a:spcPct val="110000"/>
              </a:lnSpc>
            </a:pPr>
            <a:r>
              <a:rPr lang="ru-RU" sz="1400" i="1" dirty="0" smtClean="0">
                <a:solidFill>
                  <a:schemeClr val="bg2">
                    <a:lumMod val="50000"/>
                  </a:schemeClr>
                </a:solidFill>
              </a:rPr>
              <a:t>магистрант гр. 2ЛМ12 Ходоров И.С.</a:t>
            </a:r>
          </a:p>
          <a:p>
            <a:pPr algn="r">
              <a:lnSpc>
                <a:spcPct val="110000"/>
              </a:lnSpc>
            </a:pPr>
            <a:r>
              <a:rPr lang="ru-RU" sz="1400" b="1" i="1" dirty="0" smtClean="0">
                <a:solidFill>
                  <a:schemeClr val="bg2">
                    <a:lumMod val="50000"/>
                  </a:schemeClr>
                </a:solidFill>
              </a:rPr>
              <a:t>Научный руководитель:</a:t>
            </a:r>
          </a:p>
          <a:p>
            <a:pPr algn="r">
              <a:lnSpc>
                <a:spcPct val="110000"/>
              </a:lnSpc>
            </a:pPr>
            <a:r>
              <a:rPr lang="ru-RU" sz="1400" i="1" dirty="0" err="1" smtClean="0">
                <a:solidFill>
                  <a:schemeClr val="bg2">
                    <a:lumMod val="50000"/>
                  </a:schemeClr>
                </a:solidFill>
              </a:rPr>
              <a:t>к.г-м.н</a:t>
            </a:r>
            <a:r>
              <a:rPr lang="ru-RU" sz="1400" i="1" dirty="0" smtClean="0">
                <a:solidFill>
                  <a:schemeClr val="bg2">
                    <a:lumMod val="50000"/>
                  </a:schemeClr>
                </a:solidFill>
              </a:rPr>
              <a:t>. ,доцент </a:t>
            </a:r>
            <a:r>
              <a:rPr lang="ru-RU" sz="1400" i="1" dirty="0" err="1" smtClean="0">
                <a:solidFill>
                  <a:schemeClr val="bg2">
                    <a:lumMod val="50000"/>
                  </a:schemeClr>
                </a:solidFill>
              </a:rPr>
              <a:t>Недоливко</a:t>
            </a:r>
            <a:r>
              <a:rPr lang="ru-RU" sz="1400" i="1" dirty="0" smtClean="0">
                <a:solidFill>
                  <a:schemeClr val="bg2">
                    <a:lumMod val="50000"/>
                  </a:schemeClr>
                </a:solidFill>
              </a:rPr>
              <a:t> Н.М.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01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i="1" dirty="0"/>
              <a:t>По комплексу данных геофизических исследований, изучения </a:t>
            </a:r>
            <a:r>
              <a:rPr lang="ru-RU" i="1" dirty="0" smtClean="0"/>
              <a:t>керна и построению карт распределения свойств пласта ХМ</a:t>
            </a:r>
            <a:r>
              <a:rPr lang="ru-RU" i="1" baseline="-25000" dirty="0" smtClean="0"/>
              <a:t>2</a:t>
            </a:r>
            <a:r>
              <a:rPr lang="ru-RU" i="1" dirty="0" smtClean="0"/>
              <a:t> по площади месторождения </a:t>
            </a:r>
            <a:r>
              <a:rPr lang="en-US" i="1" dirty="0" smtClean="0"/>
              <a:t>N</a:t>
            </a:r>
            <a:r>
              <a:rPr lang="ru-RU" i="1" dirty="0" smtClean="0"/>
              <a:t> можно сделать следующие выводы</a:t>
            </a:r>
            <a:r>
              <a:rPr lang="ru-RU" dirty="0" smtClean="0"/>
              <a:t>: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dirty="0" smtClean="0"/>
          </a:p>
          <a:p>
            <a:pPr algn="just">
              <a:lnSpc>
                <a:spcPct val="100000"/>
              </a:lnSpc>
            </a:pPr>
            <a:r>
              <a:rPr lang="ru-RU" dirty="0"/>
              <a:t>пласт ХМ</a:t>
            </a:r>
            <a:r>
              <a:rPr lang="ru-RU" baseline="-25000" dirty="0"/>
              <a:t>2</a:t>
            </a:r>
            <a:r>
              <a:rPr lang="ru-RU" dirty="0"/>
              <a:t> сформирован в </a:t>
            </a:r>
            <a:r>
              <a:rPr lang="ru-RU" i="1" dirty="0"/>
              <a:t>прибрежной полосе моря</a:t>
            </a:r>
            <a:r>
              <a:rPr lang="ru-RU" dirty="0"/>
              <a:t> в условиях меняющейся гидродинамической активности, что обусловило вертикальную и латеральную фациальную изменчивость;</a:t>
            </a:r>
          </a:p>
          <a:p>
            <a:pPr algn="just">
              <a:lnSpc>
                <a:spcPct val="100000"/>
              </a:lnSpc>
            </a:pPr>
            <a:r>
              <a:rPr lang="ru-RU" dirty="0" smtClean="0"/>
              <a:t>песчаные </a:t>
            </a:r>
            <a:r>
              <a:rPr lang="ru-RU" dirty="0"/>
              <a:t>отложения широко распространены на территории месторождения и имеют значительные толщины;</a:t>
            </a:r>
          </a:p>
          <a:p>
            <a:pPr algn="just">
              <a:lnSpc>
                <a:spcPct val="100000"/>
              </a:lnSpc>
            </a:pPr>
            <a:r>
              <a:rPr lang="ru-RU" dirty="0" smtClean="0"/>
              <a:t>породы-коллекторы </a:t>
            </a:r>
            <a:r>
              <a:rPr lang="ru-RU" dirty="0"/>
              <a:t>характеризуются средними и высокими фильтрационно-емкостными свойствами.</a:t>
            </a:r>
          </a:p>
          <a:p>
            <a:pPr>
              <a:lnSpc>
                <a:spcPct val="100000"/>
              </a:lnSpc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239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1822" y="2904981"/>
            <a:ext cx="9328356" cy="1048039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208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Цель и задачи исследования</a:t>
            </a:r>
            <a:endParaRPr lang="ru-RU" sz="2800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838200" y="1565189"/>
            <a:ext cx="11044052" cy="4611774"/>
          </a:xfrm>
        </p:spPr>
        <p:txBody>
          <a:bodyPr>
            <a:normAutofit/>
          </a:bodyPr>
          <a:lstStyle/>
          <a:p>
            <a:r>
              <a:rPr lang="ru-RU" sz="1600" b="1" i="1" dirty="0" smtClean="0"/>
              <a:t>Цель исследования </a:t>
            </a:r>
            <a:r>
              <a:rPr lang="ru-RU" sz="1600" dirty="0" smtClean="0"/>
              <a:t>:</a:t>
            </a:r>
          </a:p>
          <a:p>
            <a:pPr indent="0" algn="just">
              <a:lnSpc>
                <a:spcPct val="110000"/>
              </a:lnSpc>
              <a:buNone/>
            </a:pPr>
            <a:r>
              <a:rPr lang="ru-RU" sz="1600" dirty="0" smtClean="0"/>
              <a:t>Определение закономерностей пространственного распространения пород-коллекторов пласта ХМ</a:t>
            </a:r>
            <a:r>
              <a:rPr lang="ru-RU" sz="1600" baseline="-25000" dirty="0" smtClean="0"/>
              <a:t>2</a:t>
            </a:r>
            <a:r>
              <a:rPr lang="ru-RU" sz="1600" dirty="0" smtClean="0"/>
              <a:t> нефтегазоконденсатного месторождения N по результатам интерпретации керновых данных и геофизических исследований скважин: </a:t>
            </a:r>
            <a:r>
              <a:rPr lang="ru-RU" sz="1600" dirty="0" err="1" smtClean="0"/>
              <a:t>электрокаротажа</a:t>
            </a:r>
            <a:r>
              <a:rPr lang="ru-RU" sz="1600" dirty="0" smtClean="0"/>
              <a:t> (КС – кажущееся сопротивление и ПС – потенциал самопроизвольной поляризации), индукционного каротажа (ИК), радиоактивного каротажа (ГК – гамма-каротаж и НГК – нейтронный гамма-каротаж).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Задачи исследования:</a:t>
            </a:r>
          </a:p>
          <a:p>
            <a:endParaRPr lang="ru-RU" sz="1600" b="1" dirty="0" smtClean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1600" i="1" dirty="0" smtClean="0"/>
              <a:t>Определение условий осадконакопления пласта ХМ</a:t>
            </a:r>
            <a:r>
              <a:rPr lang="ru-RU" sz="1600" i="1" baseline="-25000" dirty="0" smtClean="0"/>
              <a:t>2</a:t>
            </a:r>
            <a:r>
              <a:rPr lang="ru-RU" sz="1600" i="1" dirty="0" smtClean="0"/>
              <a:t> по методике В.С. Муромцева;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1600" i="1" dirty="0" smtClean="0"/>
              <a:t>Анализ условий залегания в разрезе и геологического строения отложений пласта ХМ</a:t>
            </a:r>
            <a:r>
              <a:rPr lang="ru-RU" sz="1600" i="1" baseline="-25000" dirty="0" smtClean="0"/>
              <a:t>2</a:t>
            </a:r>
            <a:r>
              <a:rPr lang="ru-RU" sz="1600" i="1" dirty="0" smtClean="0"/>
              <a:t>;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1600" i="1" dirty="0" smtClean="0"/>
              <a:t>Выявление закономерностей распределения  пород-коллекторов и их фильтрационно-емкостных свойств по площади месторождения.</a:t>
            </a:r>
          </a:p>
          <a:p>
            <a:pPr marL="342900" indent="-342900">
              <a:buFont typeface="+mj-lt"/>
              <a:buAutoNum type="arabicPeriod"/>
            </a:pPr>
            <a:endParaRPr lang="ru-RU" sz="1600" i="1" dirty="0" smtClean="0"/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Основные сведения о месторождении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3" name="Фигура3" descr="image60"/>
          <p:cNvPicPr>
            <a:picLocks noGrp="1"/>
          </p:cNvPicPr>
          <p:nvPr>
            <p:ph idx="1"/>
          </p:nvPr>
        </p:nvPicPr>
        <p:blipFill>
          <a:blip r:embed="rId3" cstate="print"/>
          <a:srcRect r="1887" b="848"/>
          <a:stretch>
            <a:fillRect/>
          </a:stretch>
        </p:blipFill>
        <p:spPr bwMode="auto">
          <a:xfrm>
            <a:off x="6471166" y="1252151"/>
            <a:ext cx="4542823" cy="504979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065618" y="6350315"/>
            <a:ext cx="5335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Стратиграфическая схема Мезозойско-Кайнозойских отложений</a:t>
            </a:r>
            <a:endParaRPr lang="ru-RU" sz="1200" dirty="0"/>
          </a:p>
        </p:txBody>
      </p:sp>
      <p:pic>
        <p:nvPicPr>
          <p:cNvPr id="15" name="Рисунок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31" y="1351004"/>
            <a:ext cx="3599937" cy="494270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36821" y="6343135"/>
            <a:ext cx="3547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Обзорная карта района месторождения </a:t>
            </a:r>
            <a:r>
              <a:rPr lang="en-US" sz="1200" dirty="0" smtClean="0"/>
              <a:t>N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>Определение условий осадконакопления по методике В.С. </a:t>
            </a:r>
            <a:r>
              <a:rPr lang="ru-RU" sz="2000" dirty="0" err="1" smtClean="0"/>
              <a:t>муромцева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271" y="1529063"/>
            <a:ext cx="2573242" cy="442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141827" y="-103488"/>
            <a:ext cx="4429125" cy="765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dirty="0" smtClean="0"/>
              <a:t>Литологическая характеристика, генетические признаки и условия формирования отложений пласта ХМ</a:t>
            </a:r>
            <a:r>
              <a:rPr lang="ru-RU" sz="1600" baseline="-25000" dirty="0" smtClean="0"/>
              <a:t>2</a:t>
            </a:r>
            <a:endParaRPr lang="ru-RU" sz="1600" baseline="-25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175874"/>
              </p:ext>
            </p:extLst>
          </p:nvPr>
        </p:nvGraphicFramePr>
        <p:xfrm>
          <a:off x="1134075" y="1351004"/>
          <a:ext cx="10003482" cy="5142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6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7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8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38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>
                          <a:solidFill>
                            <a:schemeClr val="tx1"/>
                          </a:solidFill>
                        </a:rPr>
                        <a:t>Литотипы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Динамика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Характерные особенности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Образцы керна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Условия образования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5763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Песчаники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Высокая, Очень высокая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b="1" i="1" dirty="0" smtClean="0">
                          <a:solidFill>
                            <a:srgbClr val="FF0000"/>
                          </a:solidFill>
                        </a:rPr>
                        <a:t>Текстура первичная: </a:t>
                      </a:r>
                      <a:r>
                        <a:rPr lang="ru-RU" sz="900" dirty="0" smtClean="0"/>
                        <a:t>Однородные и слоистые.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Тип слоистости: неравномерная, косоволнистая и косая разнонаправленная, слабо срезанная, участками горизонтальная. Растительные остатки 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900" b="0" i="0" baseline="0" dirty="0" err="1" smtClean="0">
                          <a:solidFill>
                            <a:schemeClr val="tx1"/>
                          </a:solidFill>
                        </a:rPr>
                        <a:t>аттрит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</a:rPr>
                        <a:t>, мелкий детрит).</a:t>
                      </a:r>
                      <a:endParaRPr lang="ru-RU" sz="900" dirty="0" smtClean="0"/>
                    </a:p>
                    <a:p>
                      <a:pPr algn="just"/>
                      <a:r>
                        <a:rPr lang="ru-RU" sz="900" b="1" i="1" dirty="0" smtClean="0">
                          <a:solidFill>
                            <a:srgbClr val="FF0000"/>
                          </a:solidFill>
                        </a:rPr>
                        <a:t>Вторичные изменения</a:t>
                      </a:r>
                      <a:r>
                        <a:rPr lang="ru-RU" sz="900" b="1" i="1" dirty="0" smtClean="0"/>
                        <a:t>:</a:t>
                      </a:r>
                      <a:r>
                        <a:rPr lang="ru-RU" sz="900" dirty="0" smtClean="0"/>
                        <a:t> взмучивание, </a:t>
                      </a:r>
                      <a:r>
                        <a:rPr lang="ru-RU" sz="900" dirty="0" err="1" smtClean="0"/>
                        <a:t>биотурбация</a:t>
                      </a:r>
                      <a:r>
                        <a:rPr lang="ru-RU" sz="900" dirty="0" smtClean="0"/>
                        <a:t>, размыв, </a:t>
                      </a:r>
                      <a:r>
                        <a:rPr lang="ru-RU" sz="900" dirty="0" err="1" smtClean="0"/>
                        <a:t>сидеритизация</a:t>
                      </a:r>
                      <a:r>
                        <a:rPr lang="ru-RU" sz="900" dirty="0" smtClean="0"/>
                        <a:t> </a:t>
                      </a:r>
                    </a:p>
                    <a:p>
                      <a:pPr algn="just"/>
                      <a:r>
                        <a:rPr lang="ru-RU" sz="900" b="1" i="1" dirty="0" err="1" smtClean="0">
                          <a:solidFill>
                            <a:srgbClr val="FF0000"/>
                          </a:solidFill>
                        </a:rPr>
                        <a:t>Ихнофоссилии</a:t>
                      </a:r>
                      <a:r>
                        <a:rPr lang="ru-RU" sz="900" b="1" i="1" dirty="0" smtClean="0">
                          <a:solidFill>
                            <a:srgbClr val="FF0000"/>
                          </a:solidFill>
                        </a:rPr>
                        <a:t>:</a:t>
                      </a:r>
                      <a:r>
                        <a:rPr lang="ru-RU" sz="900" b="1" i="1" dirty="0" smtClean="0"/>
                        <a:t> </a:t>
                      </a:r>
                      <a:r>
                        <a:rPr lang="ru-RU" sz="900" i="1" dirty="0" err="1" smtClean="0"/>
                        <a:t>Planolites</a:t>
                      </a:r>
                      <a:r>
                        <a:rPr lang="ru-RU" sz="900" i="1" dirty="0" smtClean="0"/>
                        <a:t>, </a:t>
                      </a:r>
                      <a:r>
                        <a:rPr lang="ru-RU" sz="900" i="1" dirty="0" err="1" smtClean="0"/>
                        <a:t>Teichichnus</a:t>
                      </a:r>
                      <a:r>
                        <a:rPr lang="ru-RU" sz="900" dirty="0" smtClean="0"/>
                        <a:t>. </a:t>
                      </a:r>
                    </a:p>
                    <a:p>
                      <a:pPr algn="just"/>
                      <a:r>
                        <a:rPr lang="ru-RU" sz="900" b="1" i="1" dirty="0" smtClean="0">
                          <a:solidFill>
                            <a:srgbClr val="FF0000"/>
                          </a:solidFill>
                        </a:rPr>
                        <a:t>Раковины:</a:t>
                      </a:r>
                      <a:r>
                        <a:rPr lang="ru-RU" sz="900" dirty="0" smtClean="0"/>
                        <a:t> двустворчатых моллюсков и их детрит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Прибрежная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 полоса моря зона активного волнового движения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5763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Алевролиты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Средняя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b="1" i="1" dirty="0" smtClean="0">
                          <a:solidFill>
                            <a:srgbClr val="FF0000"/>
                          </a:solidFill>
                        </a:rPr>
                        <a:t>Текстура первичная: </a:t>
                      </a:r>
                      <a:r>
                        <a:rPr lang="ru-RU" sz="900" b="0" i="0" dirty="0" smtClean="0">
                          <a:solidFill>
                            <a:schemeClr val="tx1"/>
                          </a:solidFill>
                        </a:rPr>
                        <a:t>однородная, чаще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b="0" i="0" dirty="0" smtClean="0">
                          <a:solidFill>
                            <a:schemeClr val="tx1"/>
                          </a:solidFill>
                        </a:rPr>
                        <a:t>слоистая: тонкая горизонтально-полосчатая, линзовидно-пологоволнистая, косоволнистая разнонаправленная.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b="0" i="0" baseline="0" dirty="0" err="1" smtClean="0">
                          <a:solidFill>
                            <a:schemeClr val="tx1"/>
                          </a:solidFill>
                        </a:rPr>
                        <a:t>Углефицированные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</a:rPr>
                        <a:t> растительные остатки (</a:t>
                      </a:r>
                      <a:r>
                        <a:rPr lang="ru-RU" sz="900" b="0" i="0" baseline="0" dirty="0" err="1" smtClean="0">
                          <a:solidFill>
                            <a:schemeClr val="tx1"/>
                          </a:solidFill>
                        </a:rPr>
                        <a:t>аттрит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</a:rPr>
                        <a:t>, мелкий детрит).</a:t>
                      </a:r>
                      <a:endParaRPr lang="ru-RU" sz="90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r>
                        <a:rPr lang="ru-RU" sz="900" b="1" i="1" dirty="0" smtClean="0">
                          <a:solidFill>
                            <a:srgbClr val="FF0000"/>
                          </a:solidFill>
                        </a:rPr>
                        <a:t>Вторичные изменения: </a:t>
                      </a:r>
                      <a:r>
                        <a:rPr lang="ru-RU" sz="900" b="0" i="0" dirty="0" smtClean="0">
                          <a:solidFill>
                            <a:schemeClr val="tx1"/>
                          </a:solidFill>
                        </a:rPr>
                        <a:t>взмучивание,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</a:rPr>
                        <a:t> нагрузка и оседание осадка, </a:t>
                      </a:r>
                      <a:r>
                        <a:rPr lang="ru-RU" sz="900" b="0" i="0" baseline="0" dirty="0" err="1" smtClean="0">
                          <a:solidFill>
                            <a:schemeClr val="tx1"/>
                          </a:solidFill>
                        </a:rPr>
                        <a:t>биотурбация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900" b="0" i="0" baseline="0" dirty="0" err="1" smtClean="0">
                          <a:solidFill>
                            <a:schemeClr val="tx1"/>
                          </a:solidFill>
                        </a:rPr>
                        <a:t>сидеритизация</a:t>
                      </a:r>
                      <a:endParaRPr lang="ru-RU" sz="900" b="1" i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just"/>
                      <a:r>
                        <a:rPr lang="ru-RU" sz="900" b="1" i="1" dirty="0" err="1" smtClean="0">
                          <a:solidFill>
                            <a:srgbClr val="FF0000"/>
                          </a:solidFill>
                        </a:rPr>
                        <a:t>Ихнофоссилии</a:t>
                      </a:r>
                      <a:r>
                        <a:rPr lang="ru-RU" sz="900" b="1" i="1" dirty="0" smtClean="0">
                          <a:solidFill>
                            <a:srgbClr val="FF0000"/>
                          </a:solidFill>
                        </a:rPr>
                        <a:t>:  </a:t>
                      </a:r>
                      <a:r>
                        <a:rPr lang="en-US" sz="900" b="0" i="1" dirty="0" err="1" smtClean="0">
                          <a:solidFill>
                            <a:schemeClr val="tx1"/>
                          </a:solidFill>
                        </a:rPr>
                        <a:t>Phycosiphon</a:t>
                      </a:r>
                      <a:r>
                        <a:rPr lang="en-US" sz="900" b="0" i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900" b="0" i="1" dirty="0" err="1" smtClean="0">
                          <a:solidFill>
                            <a:schemeClr val="tx1"/>
                          </a:solidFill>
                        </a:rPr>
                        <a:t>Zoophycos</a:t>
                      </a:r>
                      <a:r>
                        <a:rPr lang="en-US" sz="900" b="0" i="1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ru-RU" sz="9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Прибрежная полоса моря, зона волнения мелководного шельфа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799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Глины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Очень низкая, </a:t>
                      </a: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Низкая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Текстура первичная: 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слоистая. Слоистость тонкая: пологоволнистая, горизонтальная и линзовидная.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Углефицированные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растительные остатки: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аттрит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мелкий детрит. 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Вторичные изменения: 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оползание, взмучивание,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биотурбация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пиритизация, псевдоморфозы пирита по органическим остаткам.</a:t>
                      </a:r>
                    </a:p>
                    <a:p>
                      <a:pPr algn="just"/>
                      <a:r>
                        <a:rPr kumimoji="0" lang="ru-RU" sz="9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Ихнофоссилии</a:t>
                      </a:r>
                      <a:r>
                        <a:rPr kumimoji="0" lang="ru-RU" sz="9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900" i="1" dirty="0" smtClean="0"/>
                        <a:t>Chondrites, </a:t>
                      </a:r>
                      <a:r>
                        <a:rPr lang="en-US" sz="900" i="1" dirty="0" err="1" smtClean="0"/>
                        <a:t>Phycosiphon</a:t>
                      </a:r>
                      <a:r>
                        <a:rPr lang="en-US" sz="900" i="1" dirty="0" smtClean="0"/>
                        <a:t>, </a:t>
                      </a:r>
                      <a:r>
                        <a:rPr lang="en-US" sz="900" i="1" dirty="0" err="1" smtClean="0"/>
                        <a:t>Schaubcylindrichnus</a:t>
                      </a:r>
                      <a:r>
                        <a:rPr lang="ru-RU" sz="900" dirty="0" smtClean="0"/>
                        <a:t>, </a:t>
                      </a:r>
                      <a:r>
                        <a:rPr lang="en-US" sz="900" i="1" dirty="0" smtClean="0"/>
                        <a:t>Plan</a:t>
                      </a:r>
                      <a:r>
                        <a:rPr lang="ru-RU" sz="900" i="1" dirty="0" smtClean="0"/>
                        <a:t>о</a:t>
                      </a:r>
                      <a:r>
                        <a:rPr lang="en-US" sz="900" i="1" dirty="0" err="1" smtClean="0"/>
                        <a:t>lites</a:t>
                      </a:r>
                      <a:r>
                        <a:rPr lang="en-US" sz="900" i="1" dirty="0" smtClean="0"/>
                        <a:t>, </a:t>
                      </a:r>
                      <a:r>
                        <a:rPr lang="en-US" sz="900" i="1" dirty="0" err="1" smtClean="0"/>
                        <a:t>Teichichnus</a:t>
                      </a:r>
                      <a:r>
                        <a:rPr lang="en-US" sz="900" i="1" dirty="0" smtClean="0"/>
                        <a:t>, </a:t>
                      </a:r>
                      <a:r>
                        <a:rPr lang="en-US" sz="900" i="1" dirty="0" err="1" smtClean="0"/>
                        <a:t>Zoophycos</a:t>
                      </a:r>
                      <a:r>
                        <a:rPr lang="ru-RU" sz="900" i="1" dirty="0" smtClean="0"/>
                        <a:t>.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Прибрежная полоса моря, углубленные участки морского дна со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 слабыми колебательными движениями и спокойными вод 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Рисунок 8" descr="C:\Users\nedolivko\Desktop\2_ОТЧЕТ_Ч_II\2_ОТЧЕТ\1_Северо-Тамбейское_скважины\201\Северо-Тамбейское_201_Фото_керн\Северо-Тамбейское_201_Фото_керн_ДС_ТНГГ\1647-1665\_002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 rot="5400000">
            <a:off x="6876104" y="2134713"/>
            <a:ext cx="1314447" cy="6974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nedolivko\Desktop\2_ОТЧЕТ_Ч_II\2_ОТЧЕТ\1_Северо-Тамбейское_скважины\201\Северо-Тамбейское_201_Фото_керн\Северо-Тамбейское_201_Фото_керн_ДС_ТНГГ\1631,7-1647\_001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7734099" y="2117072"/>
            <a:ext cx="1288992" cy="7073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90308" y="4947909"/>
            <a:ext cx="714770" cy="14900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4723" y="3344678"/>
            <a:ext cx="702413" cy="14616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21081" y="3343812"/>
            <a:ext cx="685799" cy="14834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5350" y="4932769"/>
            <a:ext cx="721527" cy="1482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Особенности геологического строения пласта ХМ</a:t>
            </a:r>
            <a:r>
              <a:rPr lang="ru-RU" sz="2400" baseline="-25000" dirty="0" smtClean="0"/>
              <a:t>2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49" y="1810688"/>
            <a:ext cx="3373340" cy="4351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7768" y="6286345"/>
            <a:ext cx="2552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Карта кровли пласта ХМ</a:t>
            </a:r>
            <a:r>
              <a:rPr lang="ru-RU" sz="1400" baseline="-25000" dirty="0" smtClean="0"/>
              <a:t>2</a:t>
            </a:r>
            <a:endParaRPr lang="ru-RU" sz="1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794" y="1810688"/>
            <a:ext cx="3263858" cy="435133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246794" y="6286344"/>
            <a:ext cx="3251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Карта общих толщин пласта ХМ</a:t>
            </a:r>
            <a:r>
              <a:rPr lang="ru-RU" sz="1400" baseline="-25000" dirty="0" smtClean="0"/>
              <a:t>2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Корреляционная схема пласта ХМ</a:t>
            </a:r>
            <a:r>
              <a:rPr lang="ru-RU" sz="2400" baseline="-25000" dirty="0" smtClean="0"/>
              <a:t>2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06" y="1761067"/>
            <a:ext cx="11001989" cy="388337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776021" y="5815731"/>
            <a:ext cx="6639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Схема корреляции пласта ХМ</a:t>
            </a:r>
            <a:r>
              <a:rPr lang="ru-RU" sz="1400" baseline="-25000" dirty="0"/>
              <a:t>2</a:t>
            </a:r>
            <a:r>
              <a:rPr lang="ru-RU" sz="1400" dirty="0"/>
              <a:t> по линии скважин 10-20-15-16-14-25</a:t>
            </a:r>
          </a:p>
        </p:txBody>
      </p:sp>
    </p:spTree>
    <p:extLst>
      <p:ext uri="{BB962C8B-B14F-4D97-AF65-F5344CB8AC3E}">
        <p14:creationId xmlns:p14="http://schemas.microsoft.com/office/powerpoint/2010/main" val="359081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/>
              <a:t>Закономерности распространения пород-коллекторов пласта </a:t>
            </a:r>
            <a:r>
              <a:rPr lang="ru-RU" sz="1800" dirty="0" smtClean="0"/>
              <a:t>ХМ</a:t>
            </a:r>
            <a:r>
              <a:rPr lang="ru-RU" sz="1800" baseline="-25000" dirty="0" smtClean="0"/>
              <a:t>2</a:t>
            </a:r>
            <a:r>
              <a:rPr lang="ru-RU" sz="1800" dirty="0" smtClean="0"/>
              <a:t> по площади месторождения </a:t>
            </a:r>
            <a:r>
              <a:rPr lang="en-US" sz="1800" dirty="0" smtClean="0"/>
              <a:t>N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65981"/>
            <a:ext cx="3280475" cy="435133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969" y="1565981"/>
            <a:ext cx="3310606" cy="43513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283" y="1565981"/>
            <a:ext cx="3274604" cy="43513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70527" y="6063961"/>
            <a:ext cx="4068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К</a:t>
            </a:r>
            <a:r>
              <a:rPr lang="ru-RU" sz="1200" dirty="0" smtClean="0"/>
              <a:t>арта средних </a:t>
            </a:r>
            <a:r>
              <a:rPr lang="ru-RU" sz="1200" dirty="0"/>
              <a:t>значений объемной глинистости </a:t>
            </a:r>
            <a:endParaRPr lang="ru-RU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1003175" y="6063961"/>
            <a:ext cx="24625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Карта эффективных толщин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04969" y="6063961"/>
            <a:ext cx="31037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Карта коэффициента песчанистости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53272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ru-RU" b="1" kern="1200" cap="al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Закономерности распространения фильтрационно-емкостных свойств пород-коллекторов пласта ХМ</a:t>
            </a:r>
            <a:r>
              <a:rPr lang="ru-RU" b="1" kern="1200" cap="all" baseline="-25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2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03" y="1551743"/>
            <a:ext cx="3575270" cy="466603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908" y="1551743"/>
            <a:ext cx="3542422" cy="466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151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ПУ2022">
      <a:dk1>
        <a:sysClr val="windowText" lastClr="000000"/>
      </a:dk1>
      <a:lt1>
        <a:sysClr val="window" lastClr="FFFFFF"/>
      </a:lt1>
      <a:dk2>
        <a:srgbClr val="6C6D6C"/>
      </a:dk2>
      <a:lt2>
        <a:srgbClr val="E7E6E6"/>
      </a:lt2>
      <a:accent1>
        <a:srgbClr val="6B6C6B"/>
      </a:accent1>
      <a:accent2>
        <a:srgbClr val="28BE46"/>
      </a:accent2>
      <a:accent3>
        <a:srgbClr val="FF4460"/>
      </a:accent3>
      <a:accent4>
        <a:srgbClr val="FFB600"/>
      </a:accent4>
      <a:accent5>
        <a:srgbClr val="6573FF"/>
      </a:accent5>
      <a:accent6>
        <a:srgbClr val="76B729"/>
      </a:accent6>
      <a:hlink>
        <a:srgbClr val="00B0F0"/>
      </a:hlink>
      <a:folHlink>
        <a:srgbClr val="0082B0"/>
      </a:folHlink>
    </a:clrScheme>
    <a:fontScheme name="ТПУ202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ПУ Бумага 2022" id="{55A60C95-F522-4BAC-9770-FCA24AF08DF3}" vid="{57619226-B091-43B9-B026-5A27E7D46D1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ШАБЛОН_ТПУ_бумага_2022</Template>
  <TotalTime>262</TotalTime>
  <Words>1133</Words>
  <Application>Microsoft Office PowerPoint</Application>
  <PresentationFormat>Широкоэкранный</PresentationFormat>
  <Paragraphs>90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Verdana</vt:lpstr>
      <vt:lpstr>Wingdings</vt:lpstr>
      <vt:lpstr>Тема Office</vt:lpstr>
      <vt:lpstr>ГЕОЛОГИЧЕСКАЯ ИНТЕРПРЕТАЦИЯ ГЕОФИЗИЧЕСКИХ ДАННЫХ ДЛЯ ВЫЯВЛЕНИЯ СТРОЕНИЯ, ЛИТОЛОГИЧЕСКИХ ОСОБЕННОСТЕЙ И УСЛОВИЙ ФОРМИРОВАНИЯ ПОРОД-КОЛЛЕКТОРОВ ПЛАСТА ХМ2 МЕСТОРОЖДЕНИЯ N (ЯНАО)</vt:lpstr>
      <vt:lpstr>Цель и задачи исследования</vt:lpstr>
      <vt:lpstr>Основные сведения о месторождении</vt:lpstr>
      <vt:lpstr>Определение условий осадконакопления по методике В.С. муромцева</vt:lpstr>
      <vt:lpstr>Литологическая характеристика, генетические признаки и условия формирования отложений пласта ХМ2</vt:lpstr>
      <vt:lpstr>Особенности геологического строения пласта ХМ2</vt:lpstr>
      <vt:lpstr>Корреляционная схема пласта ХМ2</vt:lpstr>
      <vt:lpstr>Закономерности распространения пород-коллекторов пласта ХМ2 по площади месторождения N</vt:lpstr>
      <vt:lpstr>Закономерности распространения фильтрационно-емкостных свойств пород-коллекторов пласта ХМ2</vt:lpstr>
      <vt:lpstr>Выводы</vt:lpstr>
      <vt:lpstr>Спасибо за внимание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Сычевская Ольга Витальевна</dc:creator>
  <cp:lastModifiedBy>Иван Ходоров</cp:lastModifiedBy>
  <cp:revision>25</cp:revision>
  <cp:lastPrinted>2021-08-02T01:21:27Z</cp:lastPrinted>
  <dcterms:created xsi:type="dcterms:W3CDTF">2022-09-15T08:49:06Z</dcterms:created>
  <dcterms:modified xsi:type="dcterms:W3CDTF">2023-03-20T14:48:00Z</dcterms:modified>
</cp:coreProperties>
</file>