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1" r:id="rId2"/>
    <p:sldId id="348" r:id="rId3"/>
    <p:sldId id="345" r:id="rId4"/>
    <p:sldId id="361" r:id="rId5"/>
    <p:sldId id="346" r:id="rId6"/>
    <p:sldId id="362" r:id="rId7"/>
    <p:sldId id="359" r:id="rId8"/>
    <p:sldId id="332" r:id="rId9"/>
    <p:sldId id="36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orient="horz" pos="3049" userDrawn="1">
          <p15:clr>
            <a:srgbClr val="A4A3A4"/>
          </p15:clr>
        </p15:guide>
        <p15:guide id="6" orient="horz" pos="758" userDrawn="1">
          <p15:clr>
            <a:srgbClr val="A4A3A4"/>
          </p15:clr>
        </p15:guide>
        <p15:guide id="7" pos="37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тина Галина Сергеевна" initials="ЕГС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81"/>
    <a:srgbClr val="0146A8"/>
    <a:srgbClr val="164194"/>
    <a:srgbClr val="1F5FA0"/>
    <a:srgbClr val="832641"/>
    <a:srgbClr val="009FE3"/>
    <a:srgbClr val="009F7F"/>
    <a:srgbClr val="D3FFA7"/>
    <a:srgbClr val="338AA9"/>
    <a:srgbClr val="369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6" autoAdjust="0"/>
    <p:restoredTop sz="98171" autoAdjust="0"/>
  </p:normalViewPr>
  <p:slideViewPr>
    <p:cSldViewPr snapToGrid="0">
      <p:cViewPr varScale="1">
        <p:scale>
          <a:sx n="69" d="100"/>
          <a:sy n="69" d="100"/>
        </p:scale>
        <p:origin x="38" y="845"/>
      </p:cViewPr>
      <p:guideLst>
        <p:guide orient="horz" pos="214"/>
        <p:guide pos="272"/>
        <p:guide pos="5488"/>
        <p:guide orient="horz" pos="3049"/>
        <p:guide orient="horz" pos="758"/>
        <p:guide pos="3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69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4B2F9-8792-424C-86B1-A34D52DD1A5C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B7489-17A4-9140-B0B2-0ABF8649D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4C773-CE0B-467F-93E9-23E4938414C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B2D82-C2A7-40DF-94E9-02CA90A5E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2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2D82-C2A7-40DF-94E9-02CA90A5E1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" y="1222"/>
            <a:ext cx="9142762" cy="860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6798869" cy="4722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248354"/>
            <a:ext cx="8123603" cy="356218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Arial Narrow" panose="020B0606020202030204" pitchFamily="34" charset="0"/>
              </a:defRPr>
            </a:lvl1pPr>
            <a:lvl2pPr>
              <a:defRPr sz="1400">
                <a:latin typeface="Arial Narrow" panose="020B0606020202030204" pitchFamily="34" charset="0"/>
              </a:defRPr>
            </a:lvl2pPr>
            <a:lvl3pPr>
              <a:defRPr sz="1400">
                <a:latin typeface="Arial Narrow" panose="020B0606020202030204" pitchFamily="34" charset="0"/>
              </a:defRPr>
            </a:lvl3pPr>
            <a:lvl4pPr>
              <a:defRPr sz="1400">
                <a:latin typeface="Arial Narrow" panose="020B0606020202030204" pitchFamily="34" charset="0"/>
              </a:defRPr>
            </a:lvl4pPr>
            <a:lvl5pPr>
              <a:defRPr sz="1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  <a:p>
            <a:pPr lvl="1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9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439951" y="1252049"/>
            <a:ext cx="3960440" cy="27003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220245"/>
            <a:ext cx="3960440" cy="3576570"/>
          </a:xfrm>
          <a:prstGeom prst="rect">
            <a:avLst/>
          </a:prstGeo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  <a:p>
            <a:pPr lvl="1"/>
            <a:r>
              <a:rPr lang="ru-RU" dirty="0"/>
              <a:t>Текст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" y="1222"/>
            <a:ext cx="9142762" cy="86060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6798869" cy="4722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13" name="Rounded Rectangle 9"/>
          <p:cNvSpPr/>
          <p:nvPr userDrawn="1"/>
        </p:nvSpPr>
        <p:spPr>
          <a:xfrm>
            <a:off x="4749353" y="1252049"/>
            <a:ext cx="3960440" cy="27003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41402" y="1220245"/>
            <a:ext cx="3960440" cy="3576570"/>
          </a:xfrm>
          <a:prstGeom prst="rect">
            <a:avLst/>
          </a:prstGeo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  <a:p>
            <a:pPr lvl="1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4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4000px_russia_with_crimea_and_sevastopol copy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2" t="-8053" r="-2031" b="-773"/>
          <a:stretch/>
        </p:blipFill>
        <p:spPr>
          <a:xfrm>
            <a:off x="1328965" y="532740"/>
            <a:ext cx="5954431" cy="27554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432000" y="3350347"/>
            <a:ext cx="8254800" cy="27003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3307743"/>
            <a:ext cx="8254800" cy="152112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strike="noStrike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800"/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Текст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" y="1222"/>
            <a:ext cx="9142762" cy="8606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16000"/>
            <a:ext cx="6840743" cy="4722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4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5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37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5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 cap="all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9144000" cy="5142896"/>
          </a:xfrm>
          <a:prstGeom prst="rect">
            <a:avLst/>
          </a:prstGeom>
        </p:spPr>
      </p:pic>
      <p:sp>
        <p:nvSpPr>
          <p:cNvPr id="205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73525" y="1246873"/>
            <a:ext cx="7577937" cy="23308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ГЕОЛОГО-ГЕОФИЗИЧЕСКАЯ ИНФОРМАТИВНОСТЬ И ЗНАЧЕНИЕ ОПОРНОГО БУРЕНИЯ ПРИ ПРОВЕДЕНИИ ПОИСКОВО-РАЗВЕДОЧНЫХ РАБОТ В ЗАПАДНОЙ СИБИРИ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20" y="-309257"/>
            <a:ext cx="3060040" cy="202667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70561" y="3535025"/>
            <a:ext cx="7577937" cy="11644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окладчики: студенты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ТИУ</a:t>
            </a:r>
          </a:p>
          <a:p>
            <a:pPr algn="r"/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Е.М., Мурашко Е.Е., </a:t>
            </a:r>
            <a:r>
              <a:rPr lang="ru-RU" sz="14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Шахтарова</a:t>
            </a: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Д.А</a:t>
            </a: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аучный </a:t>
            </a: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ПГФ ТИУ, </a:t>
            </a: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к.г.-</a:t>
            </a:r>
            <a:r>
              <a:rPr lang="ru-RU" sz="14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м.н</a:t>
            </a: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Мамяшев В.Г</a:t>
            </a:r>
            <a:r>
              <a:rPr lang="ru-RU" sz="1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31919" y="4786769"/>
            <a:ext cx="1280161" cy="269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2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2734" y="4840288"/>
            <a:ext cx="210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2000" y="921183"/>
            <a:ext cx="8280200" cy="4222317"/>
          </a:xfrm>
        </p:spPr>
        <p:txBody>
          <a:bodyPr/>
          <a:lstStyle/>
          <a:p>
            <a:pPr indent="447675" algn="just">
              <a:lnSpc>
                <a:spcPct val="125000"/>
              </a:lnSpc>
              <a:spcBef>
                <a:spcPts val="0"/>
              </a:spcBef>
            </a:pPr>
            <a:r>
              <a:rPr lang="ru-RU" sz="1800" dirty="0" smtClean="0"/>
              <a:t>Заключается в современной оценке и обоснованности принятой стратегии геолого-поисковых и разведочных работ (</a:t>
            </a:r>
            <a:r>
              <a:rPr lang="ru-RU" sz="1800" dirty="0" err="1" smtClean="0"/>
              <a:t>ГРР</a:t>
            </a:r>
            <a:r>
              <a:rPr lang="ru-RU" sz="1800" dirty="0" smtClean="0"/>
              <a:t>) на территории Западной Сибири, одним из значимых элементов которой было бурение сети опорных скважин. Итогом этих работ стало «Геологическое открытие </a:t>
            </a:r>
            <a:r>
              <a:rPr lang="ru-RU" sz="1800" dirty="0" err="1" smtClean="0"/>
              <a:t>ХХ-века</a:t>
            </a:r>
            <a:r>
              <a:rPr lang="ru-RU" sz="1800" dirty="0" smtClean="0"/>
              <a:t> – </a:t>
            </a:r>
            <a:r>
              <a:rPr lang="ru-RU" sz="1800" dirty="0" err="1" smtClean="0"/>
              <a:t>Западно-Сибирского</a:t>
            </a:r>
            <a:r>
              <a:rPr lang="ru-RU" sz="1800" dirty="0" smtClean="0"/>
              <a:t> нефтегазоносного </a:t>
            </a:r>
            <a:r>
              <a:rPr lang="ru-RU" sz="1800" dirty="0" err="1" smtClean="0"/>
              <a:t>мегабассейна</a:t>
            </a:r>
            <a:r>
              <a:rPr lang="ru-RU" sz="1800" dirty="0" smtClean="0"/>
              <a:t>». В оценке </a:t>
            </a:r>
            <a:r>
              <a:rPr lang="ru-RU" sz="1800" dirty="0"/>
              <a:t>роли и информационного значения опорного бурения при организации </a:t>
            </a:r>
            <a:r>
              <a:rPr lang="ru-RU" sz="1800" dirty="0" smtClean="0"/>
              <a:t>указанных работ. </a:t>
            </a:r>
          </a:p>
          <a:p>
            <a:pPr indent="447675" algn="just">
              <a:lnSpc>
                <a:spcPct val="125000"/>
              </a:lnSpc>
              <a:spcBef>
                <a:spcPts val="0"/>
              </a:spcBef>
            </a:pPr>
            <a:r>
              <a:rPr lang="ru-RU" sz="1800" dirty="0" smtClean="0"/>
              <a:t>Результаты бурения и материалы исследований керна опорных скважин представляют интерес с точки зрения их информационного содержания и значимости, а также – перспектив применения выявленных геологических закономерностей изменения характеристик пород с глубиной их залегания в практике </a:t>
            </a:r>
            <a:r>
              <a:rPr lang="ru-RU" sz="1800" dirty="0" err="1" smtClean="0"/>
              <a:t>ГРР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049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 исследования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83748" y="4840288"/>
            <a:ext cx="210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4" name="Рисунок 3" descr="https://sun9-east.userapi.com/sun9-36/s/v1/ig2/_QG5NisAWfIyW4L4xaP6kJZZtlQ2SZyItFTm66dMqxI6ctb5RBkqG0v_20wafaZg2r64ljcXuOUpp6iGaeYHr1mN.jpg?size=360x372&amp;quality=96&amp;type=album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4" y="972721"/>
            <a:ext cx="3886835" cy="402145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059919" y="901954"/>
            <a:ext cx="5252720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Обзорная карта опорного бурения </a:t>
            </a:r>
            <a:endParaRPr lang="ru-RU" sz="1400" b="1" u="sng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</a:t>
            </a:r>
            <a:r>
              <a:rPr lang="ru-RU" sz="14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Западной </a:t>
            </a:r>
            <a:r>
              <a:rPr lang="ru-RU" sz="14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 </a:t>
            </a:r>
            <a:r>
              <a:rPr lang="ru-RU" sz="14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Восточной Сибири:</a:t>
            </a:r>
            <a:endParaRPr lang="ru-RU" sz="1600" u="sng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 – район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Сургутской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опорной скважины;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II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Сургутская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опорная скважина;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IIIа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– скважины, вскрывшие фундамент;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III6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не вскрывшие фундамент; 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IIIв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бурящиеся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Опорные скважины: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Березовская; 2 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Казымская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1960 г. переведены в разряд структурно-поисковых);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Мало-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Атлымская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4 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Xaнты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-Мансийская; 5 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Уватская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6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Леушинская; 7 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Кузнецовская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8 – Туринская; 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9 – Тюменская; 10 – Омская; 11 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Большереченская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12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Тарская;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13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Нововасюганская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14 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Пудинская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15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Сургутская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16 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Покурская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17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</a:t>
            </a:r>
            <a:r>
              <a:rPr lang="ru-RU" sz="1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Ларьякская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18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Тымская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19 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Колпашевская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20 – Барабинская; 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21 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Славгородская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22 – Мариинская; 23 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Чулымская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24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Максимкин-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Ярская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25 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Белогорская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26 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Кетская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27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Елогуйская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 28 – Туруханская; 29 – </a:t>
            </a:r>
            <a:r>
              <a:rPr lang="ru-RU" sz="1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Тазовская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00" y="216000"/>
            <a:ext cx="7923435" cy="337673"/>
          </a:xfrm>
        </p:spPr>
        <p:txBody>
          <a:bodyPr>
            <a:normAutofit fontScale="90000"/>
          </a:bodyPr>
          <a:lstStyle/>
          <a:p>
            <a:r>
              <a:rPr lang="ru-RU" dirty="0"/>
              <a:t>Объект </a:t>
            </a:r>
            <a:r>
              <a:rPr lang="ru-RU" dirty="0" smtClean="0"/>
              <a:t>исследования. Сведения по </a:t>
            </a:r>
            <a:r>
              <a:rPr lang="ru-RU" altLang="ru-RU" dirty="0" smtClean="0"/>
              <a:t>опорным скважинам </a:t>
            </a:r>
            <a:r>
              <a:rPr lang="ru-RU" altLang="ru-RU" dirty="0" err="1" smtClean="0"/>
              <a:t>Западно-Сибирской</a:t>
            </a:r>
            <a:r>
              <a:rPr lang="ru-RU" altLang="ru-RU" dirty="0" smtClean="0"/>
              <a:t> равнины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876713" y="4840288"/>
            <a:ext cx="210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59480"/>
              </p:ext>
            </p:extLst>
          </p:nvPr>
        </p:nvGraphicFramePr>
        <p:xfrm>
          <a:off x="2353693" y="928732"/>
          <a:ext cx="4797094" cy="403221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68646">
                  <a:extLst>
                    <a:ext uri="{9D8B030D-6E8A-4147-A177-3AD203B41FA5}">
                      <a16:colId xmlns:a16="http://schemas.microsoft.com/office/drawing/2014/main" val="2225201429"/>
                    </a:ext>
                  </a:extLst>
                </a:gridCol>
                <a:gridCol w="1659252">
                  <a:extLst>
                    <a:ext uri="{9D8B030D-6E8A-4147-A177-3AD203B41FA5}">
                      <a16:colId xmlns:a16="http://schemas.microsoft.com/office/drawing/2014/main" val="2429741534"/>
                    </a:ext>
                  </a:extLst>
                </a:gridCol>
                <a:gridCol w="844484">
                  <a:extLst>
                    <a:ext uri="{9D8B030D-6E8A-4147-A177-3AD203B41FA5}">
                      <a16:colId xmlns:a16="http://schemas.microsoft.com/office/drawing/2014/main" val="1215425559"/>
                    </a:ext>
                  </a:extLst>
                </a:gridCol>
                <a:gridCol w="924712">
                  <a:extLst>
                    <a:ext uri="{9D8B030D-6E8A-4147-A177-3AD203B41FA5}">
                      <a16:colId xmlns:a16="http://schemas.microsoft.com/office/drawing/2014/main" val="421429905"/>
                    </a:ext>
                  </a:extLst>
                </a:gridCol>
              </a:tblGrid>
              <a:tr h="198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Опорная скважина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Административный район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Глубина, 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Год бурения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3724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Березовская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Березовский район, ХМАО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1344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1952-1953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047620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Казымская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ХМАО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2061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1957-1960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9705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Мало-Атлымская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ХМАО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2909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1955-1959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373404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Ханты-Мансийская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г. Ханты-Мансийск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2180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1951-1952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567684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Уватская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Тюменская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2983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1951-1954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54174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Леушинская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ХМАО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2482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1953-1954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298581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Кузнецовская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Свердловская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950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1952-1958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381386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Туринская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Свердловская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1289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1954-1955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696103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Тюменская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Г. Тюмень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2000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790421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Омская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Омская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3000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1950-1954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174438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Большереченская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Омская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2690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1953-1955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148109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Тарская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Омская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1950-1951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215956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Нововасюганская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Томская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3004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1956-1959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297318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Пудинская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Томская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3002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1955-1958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824526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Сургутская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ХМАО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3048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1951-1954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29838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Покурская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 err="1">
                          <a:effectLst/>
                        </a:rPr>
                        <a:t>ХМАО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2360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1951-1954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849730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 err="1">
                          <a:effectLst/>
                        </a:rPr>
                        <a:t>Ларьякская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ХМАО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2802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1952-1954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401266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Тымская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Томская область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2961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1957-1959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997493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Колпашевская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Томская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3002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1949-1954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961944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Барабинская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Новосибирская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2470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1949-1950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355300"/>
                  </a:ext>
                </a:extLst>
              </a:tr>
              <a:tr h="18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 err="1">
                          <a:effectLst/>
                        </a:rPr>
                        <a:t>Тазовская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 err="1">
                          <a:effectLst/>
                        </a:rPr>
                        <a:t>ЯНАО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4000</a:t>
                      </a: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1961-1962</a:t>
                      </a:r>
                    </a:p>
                  </a:txBody>
                  <a:tcPr marL="47633" marR="476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6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7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Рассмотрение объектов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59886" y="4840288"/>
            <a:ext cx="210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34" y="925949"/>
            <a:ext cx="4542629" cy="406822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50720" y="1911582"/>
            <a:ext cx="3222629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Кривые нормального уплотнения «чистых» глин и песчаников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глубиной, по керну опорных скважин на территории Западной Сибири </a:t>
            </a:r>
          </a:p>
        </p:txBody>
      </p:sp>
    </p:spTree>
    <p:extLst>
      <p:ext uri="{BB962C8B-B14F-4D97-AF65-F5344CB8AC3E}">
        <p14:creationId xmlns:p14="http://schemas.microsoft.com/office/powerpoint/2010/main" val="27469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Рассмотрение объектов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59886" y="4835723"/>
            <a:ext cx="210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6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6474" y="950938"/>
            <a:ext cx="47089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Распределение открытой пористости пород с глубиной,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представлением кривых для «чистых» песчаников, «чистых» глин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разрезе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Чулымской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опорной скважины. </a:t>
            </a:r>
          </a:p>
          <a:p>
            <a:pPr indent="182563"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Точками отмечены данные по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Чулымской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скважине: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красные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– песчано-алевритовые породы; 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синие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– глинисто-алевритовые породы;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b="1" dirty="0" smtClean="0">
                <a:latin typeface="Arial Narrow" panose="020B0606020202030204" pitchFamily="34" charset="0"/>
              </a:rPr>
              <a:t>черные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– плотные породы.   </a:t>
            </a:r>
          </a:p>
          <a:p>
            <a:pPr indent="182563"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Крестами отмечены данные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по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Колпашевской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скважине: 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</a:rPr>
              <a:t>зеленые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– песчано-алевритовые породы;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b="1" dirty="0" smtClean="0">
                <a:latin typeface="Arial Narrow" panose="020B0606020202030204" pitchFamily="34" charset="0"/>
              </a:rPr>
              <a:t>черные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– плотные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породы.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" r="6351"/>
          <a:stretch/>
        </p:blipFill>
        <p:spPr bwMode="auto">
          <a:xfrm>
            <a:off x="5030835" y="950938"/>
            <a:ext cx="3533136" cy="407143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90590" y="4540634"/>
                <a:ext cx="33006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по.пч.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=−167.08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+6647.8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по.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гл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2144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7469.9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90" y="4540634"/>
                <a:ext cx="3300677" cy="553998"/>
              </a:xfrm>
              <a:prstGeom prst="rect">
                <a:avLst/>
              </a:prstGeom>
              <a:blipFill>
                <a:blip r:embed="rId3"/>
                <a:stretch>
                  <a:fillRect l="-1476" r="-1661" b="-186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8240" y="4835723"/>
            <a:ext cx="36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152400" y="864526"/>
            <a:ext cx="8781454" cy="427897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Бурение сети опорных скважин позволило получить обобщенные представления о литологии, стратиграфии, фильтрационно-емкостных характеристиках пород осадочного чехла Западной Сибири и о потенциальной нефтегазоносности их. 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Для </a:t>
            </a:r>
            <a:r>
              <a:rPr lang="ru-RU" sz="1800" dirty="0"/>
              <a:t>интервала глубин 1800-2200 м по всем приведенным опорным скважинам диапазон пористости «чистых» песчаников составляет 27-30%, диапазон пористости «чистых» глин – 12-15</a:t>
            </a:r>
            <a:r>
              <a:rPr lang="ru-RU" sz="1800" dirty="0" smtClean="0"/>
              <a:t>%;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Несмотря на известные технологические ограничения отбора керна, опорные скважины обеспечили получение важной геолого-петрофизической </a:t>
            </a:r>
            <a:r>
              <a:rPr lang="ru-RU" sz="1800" dirty="0" smtClean="0"/>
              <a:t>информации</a:t>
            </a:r>
            <a:r>
              <a:rPr lang="ru-RU" sz="1800" dirty="0"/>
              <a:t>;</a:t>
            </a:r>
            <a:endParaRPr lang="ru-RU" sz="1800" dirty="0" smtClean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Данные по опорным скважинам позволили получить первые представления о литологии и стратиграфии разреза, об особенностях строения и петрофизической характеристики разреза Западной </a:t>
            </a:r>
            <a:r>
              <a:rPr lang="ru-RU" sz="1800" dirty="0" smtClean="0"/>
              <a:t>Сибири;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Выделенные зависимости для «чистых» песчаников и глин дают возможность для использования подобных зависимостей, с целью контроля качества материалов геофизических исследований скважин и достоверности результатов из геологической интерпретации. </a:t>
            </a:r>
          </a:p>
        </p:txBody>
      </p:sp>
    </p:spTree>
    <p:extLst>
      <p:ext uri="{BB962C8B-B14F-4D97-AF65-F5344CB8AC3E}">
        <p14:creationId xmlns:p14="http://schemas.microsoft.com/office/powerpoint/2010/main" val="1505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"/>
            <a:ext cx="9164940" cy="514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52" y="3421169"/>
            <a:ext cx="1803600" cy="1194530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3736281" y="4615699"/>
            <a:ext cx="101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3414" y="2279664"/>
            <a:ext cx="4626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983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9144000" cy="5142896"/>
          </a:xfrm>
          <a:prstGeom prst="rect">
            <a:avLst/>
          </a:prstGeom>
        </p:spPr>
      </p:pic>
      <p:sp>
        <p:nvSpPr>
          <p:cNvPr id="205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2110" y="1204177"/>
            <a:ext cx="7577937" cy="23308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ГЕОЛОГО-ГЕОФИЗИЧЕСКАЯ ИНФОРМАТИВНОСТЬ И ЗНАЧЕНИЕ ОПОРНОГО БУРЕНИЯ ПРИ ПРОВЕДЕНИИ ПОИСКОВО-РАЗВЕДОЧНЫХ РАБОТ В ЗАПАДНОЙ СИБИРИ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20" y="-309257"/>
            <a:ext cx="3060040" cy="202667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70561" y="3535025"/>
            <a:ext cx="7577937" cy="11644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окладчики: студенты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ТИУ</a:t>
            </a:r>
          </a:p>
          <a:p>
            <a:pPr algn="r"/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Е.М., Мурашко Е.Е., </a:t>
            </a:r>
            <a:r>
              <a:rPr lang="ru-RU" sz="14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Шахтарова</a:t>
            </a: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Д.А</a:t>
            </a: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аучный </a:t>
            </a: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ПГФ ТИУ, </a:t>
            </a: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к.г.-</a:t>
            </a:r>
            <a:r>
              <a:rPr lang="ru-RU" sz="14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м.н</a:t>
            </a: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Мамяшев В.Г</a:t>
            </a:r>
            <a:r>
              <a:rPr lang="ru-RU" sz="1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31919" y="4786769"/>
            <a:ext cx="1280161" cy="269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</a:t>
            </a:r>
            <a:r>
              <a:rPr lang="ru-RU" sz="1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2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устой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ИУ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10473</TotalTime>
  <Words>700</Words>
  <Application>Microsoft Office PowerPoint</Application>
  <PresentationFormat>Экран (16:9)</PresentationFormat>
  <Paragraphs>151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Arial Unicode MS</vt:lpstr>
      <vt:lpstr>Calibri</vt:lpstr>
      <vt:lpstr>Cambria Math</vt:lpstr>
      <vt:lpstr>Times New Roman</vt:lpstr>
      <vt:lpstr>пустой</vt:lpstr>
      <vt:lpstr>ГЕОЛОГО-ГЕОФИЗИЧЕСКАЯ ИНФОРМАТИВНОСТЬ И ЗНАЧЕНИЕ ОПОРНОГО БУРЕНИЯ ПРИ ПРОВЕДЕНИИ ПОИСКОВО-РАЗВЕДОЧНЫХ РАБОТ В ЗАПАДНОЙ СИБИРИ</vt:lpstr>
      <vt:lpstr>Актуальность</vt:lpstr>
      <vt:lpstr>Объект исследования</vt:lpstr>
      <vt:lpstr>Объект исследования. Сведения по опорным скважинам Западно-Сибирской равнины</vt:lpstr>
      <vt:lpstr>Рассмотрение объектов</vt:lpstr>
      <vt:lpstr>Рассмотрение объектов</vt:lpstr>
      <vt:lpstr>Выводы</vt:lpstr>
      <vt:lpstr>Презентация PowerPoint</vt:lpstr>
      <vt:lpstr>ГЕОЛОГО-ГЕОФИЗИЧЕСКАЯ ИНФОРМАТИВНОСТЬ И ЗНАЧЕНИЕ ОПОРНОГО БУРЕНИЯ ПРИ ПРОВЕДЕНИИ ПОИСКОВО-РАЗВЕДОЧНЫХ РАБОТ В ЗАПАДНОЙ СИБИРИ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Лидия Дерендяева</dc:creator>
  <cp:lastModifiedBy>Дарья</cp:lastModifiedBy>
  <cp:revision>570</cp:revision>
  <cp:lastPrinted>2018-01-18T09:04:05Z</cp:lastPrinted>
  <dcterms:created xsi:type="dcterms:W3CDTF">2017-02-14T14:40:52Z</dcterms:created>
  <dcterms:modified xsi:type="dcterms:W3CDTF">2023-03-20T13:57:49Z</dcterms:modified>
</cp:coreProperties>
</file>