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301" r:id="rId2"/>
    <p:sldId id="348" r:id="rId3"/>
    <p:sldId id="364" r:id="rId4"/>
    <p:sldId id="360" r:id="rId5"/>
    <p:sldId id="368" r:id="rId6"/>
    <p:sldId id="365" r:id="rId7"/>
    <p:sldId id="369" r:id="rId8"/>
    <p:sldId id="361" r:id="rId9"/>
    <p:sldId id="362" r:id="rId10"/>
    <p:sldId id="366" r:id="rId11"/>
    <p:sldId id="363" r:id="rId12"/>
    <p:sldId id="370" r:id="rId1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pos="5488" userDrawn="1">
          <p15:clr>
            <a:srgbClr val="A4A3A4"/>
          </p15:clr>
        </p15:guide>
        <p15:guide id="4" orient="horz" pos="3049" userDrawn="1">
          <p15:clr>
            <a:srgbClr val="A4A3A4"/>
          </p15:clr>
        </p15:guide>
        <p15:guide id="6" orient="horz" pos="781" userDrawn="1">
          <p15:clr>
            <a:srgbClr val="A4A3A4"/>
          </p15:clr>
        </p15:guide>
        <p15:guide id="7" pos="378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Евтина Галина Сергеевна" initials="ЕГС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55D1"/>
    <a:srgbClr val="015FE9"/>
    <a:srgbClr val="0146A8"/>
    <a:srgbClr val="164194"/>
    <a:srgbClr val="374D81"/>
    <a:srgbClr val="1F5FA0"/>
    <a:srgbClr val="832641"/>
    <a:srgbClr val="009FE3"/>
    <a:srgbClr val="009F7F"/>
    <a:srgbClr val="D3FF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98" autoAdjust="0"/>
    <p:restoredTop sz="98171" autoAdjust="0"/>
  </p:normalViewPr>
  <p:slideViewPr>
    <p:cSldViewPr snapToGrid="0">
      <p:cViewPr varScale="1">
        <p:scale>
          <a:sx n="98" d="100"/>
          <a:sy n="98" d="100"/>
        </p:scale>
        <p:origin x="390" y="96"/>
      </p:cViewPr>
      <p:guideLst>
        <p:guide orient="horz" pos="214"/>
        <p:guide pos="272"/>
        <p:guide pos="5488"/>
        <p:guide orient="horz" pos="3049"/>
        <p:guide orient="horz" pos="781"/>
        <p:guide pos="378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howGuides="1">
      <p:cViewPr varScale="1">
        <p:scale>
          <a:sx n="86" d="100"/>
          <a:sy n="86" d="100"/>
        </p:scale>
        <p:origin x="2694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84B2F9-8792-424C-86B1-A34D52DD1A5C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8B7489-17A4-9140-B0B2-0ABF8649D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8662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E4C773-CE0B-467F-93E9-23E4938414C0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DB2D82-C2A7-40DF-94E9-02CA90A5E1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1720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B2D82-C2A7-40DF-94E9-02CA90A5E16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2337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B2D82-C2A7-40DF-94E9-02CA90A5E165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183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B2D82-C2A7-40DF-94E9-02CA90A5E16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9817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B2D82-C2A7-40DF-94E9-02CA90A5E165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31163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B2D82-C2A7-40DF-94E9-02CA90A5E165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87493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B2D82-C2A7-40DF-94E9-02CA90A5E165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25720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B2D82-C2A7-40DF-94E9-02CA90A5E165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147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B2D82-C2A7-40DF-94E9-02CA90A5E165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53455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B2D82-C2A7-40DF-94E9-02CA90A5E165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47503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B2D82-C2A7-40DF-94E9-02CA90A5E165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221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" y="1222"/>
            <a:ext cx="9142762" cy="8606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216000"/>
            <a:ext cx="6798869" cy="4722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1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ru-RU" dirty="0"/>
              <a:t>ЗАГОЛОВОК СЛАЙДА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1999" y="1248354"/>
            <a:ext cx="8123603" cy="3562185"/>
          </a:xfrm>
          <a:prstGeom prst="rect">
            <a:avLst/>
          </a:prstGeom>
        </p:spPr>
        <p:txBody>
          <a:bodyPr/>
          <a:lstStyle>
            <a:lvl1pPr>
              <a:defRPr sz="1600" b="1">
                <a:latin typeface="Arial Narrow" panose="020B0606020202030204" pitchFamily="34" charset="0"/>
              </a:defRPr>
            </a:lvl1pPr>
            <a:lvl2pPr>
              <a:defRPr sz="1400">
                <a:latin typeface="Arial Narrow" panose="020B0606020202030204" pitchFamily="34" charset="0"/>
              </a:defRPr>
            </a:lvl2pPr>
            <a:lvl3pPr>
              <a:defRPr sz="1400">
                <a:latin typeface="Arial Narrow" panose="020B0606020202030204" pitchFamily="34" charset="0"/>
              </a:defRPr>
            </a:lvl3pPr>
            <a:lvl4pPr>
              <a:defRPr sz="1400">
                <a:latin typeface="Arial Narrow" panose="020B0606020202030204" pitchFamily="34" charset="0"/>
              </a:defRPr>
            </a:lvl4pPr>
            <a:lvl5pPr>
              <a:defRPr sz="1400">
                <a:latin typeface="Arial Narrow" panose="020B0606020202030204" pitchFamily="34" charset="0"/>
              </a:defRPr>
            </a:lvl5pPr>
          </a:lstStyle>
          <a:p>
            <a:pPr lvl="0"/>
            <a:r>
              <a:rPr lang="ru-RU" dirty="0"/>
              <a:t>ПОДЗАГОЛОВОК</a:t>
            </a:r>
            <a:endParaRPr lang="en-US" dirty="0"/>
          </a:p>
          <a:p>
            <a:pPr lvl="1"/>
            <a:r>
              <a:rPr lang="ru-RU" dirty="0"/>
              <a:t>Текст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591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 userDrawn="1"/>
        </p:nvSpPr>
        <p:spPr>
          <a:xfrm>
            <a:off x="439951" y="1252049"/>
            <a:ext cx="3960440" cy="270030"/>
          </a:xfrm>
          <a:prstGeom prst="roundRect">
            <a:avLst>
              <a:gd name="adj" fmla="val 14912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32000" y="1220245"/>
            <a:ext cx="3960440" cy="3576570"/>
          </a:xfrm>
          <a:prstGeom prst="rect">
            <a:avLst/>
          </a:prstGeom>
        </p:spPr>
        <p:txBody>
          <a:bodyPr/>
          <a:lstStyle>
            <a:lvl1pPr>
              <a:defRPr sz="1600" b="1" i="0" strike="noStrike" cap="all" baseline="0">
                <a:solidFill>
                  <a:schemeClr val="bg1"/>
                </a:solidFill>
                <a:latin typeface="+mn-lt"/>
              </a:defRPr>
            </a:lvl1pPr>
            <a:lvl2pPr>
              <a:defRPr sz="1800">
                <a:latin typeface="+mn-lt"/>
              </a:defRPr>
            </a:lvl2pPr>
            <a:lvl3pPr>
              <a:defRPr sz="1200" b="1" i="0" cap="all"/>
            </a:lvl3pPr>
            <a:lvl4pPr>
              <a:defRPr sz="1200" b="1" i="0" cap="all">
                <a:solidFill>
                  <a:schemeClr val="accent6">
                    <a:lumMod val="75000"/>
                  </a:schemeClr>
                </a:solidFill>
                <a:latin typeface=""/>
              </a:defRPr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ПОДЗАГОЛОВОК</a:t>
            </a:r>
            <a:endParaRPr lang="en-US" dirty="0"/>
          </a:p>
          <a:p>
            <a:pPr lvl="1"/>
            <a:r>
              <a:rPr lang="ru-RU" dirty="0"/>
              <a:t>Текст</a:t>
            </a:r>
            <a:endParaRPr lang="en-US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" y="1222"/>
            <a:ext cx="9142762" cy="860609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216000"/>
            <a:ext cx="6798869" cy="4722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1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ru-RU" dirty="0"/>
              <a:t>ЗАГОЛОВОК СЛАЙДА</a:t>
            </a:r>
            <a:endParaRPr lang="en-US" dirty="0"/>
          </a:p>
        </p:txBody>
      </p:sp>
      <p:sp>
        <p:nvSpPr>
          <p:cNvPr id="13" name="Rounded Rectangle 9"/>
          <p:cNvSpPr/>
          <p:nvPr userDrawn="1"/>
        </p:nvSpPr>
        <p:spPr>
          <a:xfrm>
            <a:off x="4749353" y="1252049"/>
            <a:ext cx="3960440" cy="270030"/>
          </a:xfrm>
          <a:prstGeom prst="roundRect">
            <a:avLst>
              <a:gd name="adj" fmla="val 14912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4741402" y="1220245"/>
            <a:ext cx="3960440" cy="3576570"/>
          </a:xfrm>
          <a:prstGeom prst="rect">
            <a:avLst/>
          </a:prstGeom>
        </p:spPr>
        <p:txBody>
          <a:bodyPr/>
          <a:lstStyle>
            <a:lvl1pPr>
              <a:defRPr sz="1600" b="1" i="0" strike="noStrike" cap="all" baseline="0">
                <a:solidFill>
                  <a:schemeClr val="bg1"/>
                </a:solidFill>
                <a:latin typeface="+mn-lt"/>
              </a:defRPr>
            </a:lvl1pPr>
            <a:lvl2pPr>
              <a:defRPr sz="1800">
                <a:latin typeface="+mn-lt"/>
              </a:defRPr>
            </a:lvl2pPr>
            <a:lvl3pPr>
              <a:defRPr sz="1200" b="1" i="0" cap="all"/>
            </a:lvl3pPr>
            <a:lvl4pPr>
              <a:defRPr sz="1200" b="1" i="0" cap="all">
                <a:solidFill>
                  <a:schemeClr val="accent6">
                    <a:lumMod val="75000"/>
                  </a:schemeClr>
                </a:solidFill>
                <a:latin typeface=""/>
              </a:defRPr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ПОДЗАГОЛОВОК</a:t>
            </a:r>
            <a:endParaRPr lang="en-US" dirty="0"/>
          </a:p>
          <a:p>
            <a:pPr lvl="1"/>
            <a:r>
              <a:rPr lang="ru-RU" dirty="0"/>
              <a:t>Текст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348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_4000px_russia_with_crimea_and_sevastopol copy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42" t="-8053" r="-2031" b="-773"/>
          <a:stretch/>
        </p:blipFill>
        <p:spPr>
          <a:xfrm>
            <a:off x="1328965" y="532740"/>
            <a:ext cx="5954431" cy="275549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553200" y="4828868"/>
            <a:ext cx="2133600" cy="273844"/>
          </a:xfrm>
          <a:prstGeom prst="rect">
            <a:avLst/>
          </a:prstGeom>
        </p:spPr>
        <p:txBody>
          <a:bodyPr/>
          <a:lstStyle/>
          <a:p>
            <a:fld id="{4BE390D4-FDB4-CC44-85FA-6AD83676FFD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ounded Rectangle 4"/>
          <p:cNvSpPr/>
          <p:nvPr userDrawn="1"/>
        </p:nvSpPr>
        <p:spPr>
          <a:xfrm>
            <a:off x="432000" y="3350347"/>
            <a:ext cx="8254800" cy="270030"/>
          </a:xfrm>
          <a:prstGeom prst="roundRect">
            <a:avLst>
              <a:gd name="adj" fmla="val 14912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32000" y="3307743"/>
            <a:ext cx="8254800" cy="1521124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i="0" strike="noStrike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>
              <a:defRPr sz="1800"/>
            </a:lvl2pPr>
            <a:lvl3pPr>
              <a:defRPr sz="1200" b="1" i="0" cap="all"/>
            </a:lvl3pPr>
            <a:lvl4pPr>
              <a:defRPr sz="1200" b="1" i="0" cap="all">
                <a:solidFill>
                  <a:schemeClr val="accent6">
                    <a:lumMod val="75000"/>
                  </a:schemeClr>
                </a:solidFill>
                <a:latin typeface=""/>
              </a:defRPr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ПОДЗАГОЛОВОК</a:t>
            </a:r>
          </a:p>
          <a:p>
            <a:pPr lvl="1"/>
            <a:r>
              <a:rPr lang="ru-RU" dirty="0"/>
              <a:t>Текст</a:t>
            </a:r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" y="1222"/>
            <a:ext cx="9142762" cy="860609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216000"/>
            <a:ext cx="6840743" cy="4722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1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ru-RU" dirty="0"/>
              <a:t>ЗАГОЛОВОК СЛАЙДА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747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1857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6378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3" r:id="rId3"/>
    <p:sldLayoutId id="2147483655" r:id="rId4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400" b="1" i="0" kern="1200" cap="all">
          <a:solidFill>
            <a:schemeClr val="accent4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Tx/>
        <a:buNone/>
        <a:defRPr sz="16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1pPr>
      <a:lvl2pPr marL="457200" indent="0" algn="l" defTabSz="457200" rtl="0" eaLnBrk="1" latinLnBrk="0" hangingPunct="1">
        <a:spcBef>
          <a:spcPct val="20000"/>
        </a:spcBef>
        <a:buFontTx/>
        <a:buNone/>
        <a:defRPr sz="16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2pPr>
      <a:lvl3pPr marL="914400" indent="0" algn="l" defTabSz="457200" rtl="0" eaLnBrk="1" latinLnBrk="0" hangingPunct="1">
        <a:spcBef>
          <a:spcPct val="20000"/>
        </a:spcBef>
        <a:buFontTx/>
        <a:buNone/>
        <a:defRPr sz="16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3pPr>
      <a:lvl4pPr marL="1371600" indent="0" algn="l" defTabSz="457200" rtl="0" eaLnBrk="1" latinLnBrk="0" hangingPunct="1">
        <a:spcBef>
          <a:spcPct val="20000"/>
        </a:spcBef>
        <a:buFontTx/>
        <a:buNone/>
        <a:defRPr sz="16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4pPr>
      <a:lvl5pPr marL="1828800" indent="0" algn="l" defTabSz="457200" rtl="0" eaLnBrk="1" latinLnBrk="0" hangingPunct="1">
        <a:spcBef>
          <a:spcPct val="20000"/>
        </a:spcBef>
        <a:buFontTx/>
        <a:buNone/>
        <a:defRPr sz="16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emf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9144000" cy="5142896"/>
          </a:xfrm>
          <a:prstGeom prst="rect">
            <a:avLst/>
          </a:prstGeom>
        </p:spPr>
      </p:pic>
      <p:sp>
        <p:nvSpPr>
          <p:cNvPr id="205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0" y="1684355"/>
            <a:ext cx="9144000" cy="1074085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теоретических моделей удельного электрического сопротивления текстурно-неоднородных пород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820" y="-309257"/>
            <a:ext cx="3060040" cy="2026674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331976" y="3014966"/>
            <a:ext cx="7577937" cy="1785633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i="0" kern="1200" cap="all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1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окладчики: студент 4-го курса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ТИУ</a:t>
            </a:r>
          </a:p>
          <a:p>
            <a:pPr algn="r"/>
            <a:r>
              <a:rPr lang="ru-RU" sz="1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Бородулин Д.А.</a:t>
            </a:r>
          </a:p>
          <a:p>
            <a:pPr algn="r"/>
            <a:r>
              <a:rPr lang="ru-RU" sz="1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 4-го курса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ТИУ</a:t>
            </a:r>
          </a:p>
          <a:p>
            <a:pPr algn="r"/>
            <a:r>
              <a:rPr lang="ru-RU" sz="1400" cap="none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Каннинен</a:t>
            </a:r>
            <a:r>
              <a:rPr lang="ru-RU" sz="1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М.Ю.</a:t>
            </a:r>
          </a:p>
          <a:p>
            <a:pPr algn="r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аучные руководители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доцент кафедры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ПГФ ТИУ, </a:t>
            </a:r>
            <a:r>
              <a:rPr lang="ru-RU" sz="1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к.г.-</a:t>
            </a:r>
            <a:r>
              <a:rPr lang="ru-RU" sz="1400" cap="none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м.н</a:t>
            </a:r>
            <a:r>
              <a:rPr lang="ru-RU" sz="1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ru-RU" sz="1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Мамяшев В.Г</a:t>
            </a:r>
            <a:r>
              <a:rPr lang="ru-RU" sz="12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ru-RU" sz="1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аспирант ТИУ </a:t>
            </a:r>
          </a:p>
          <a:p>
            <a:pPr algn="r"/>
            <a:r>
              <a:rPr lang="ru-RU" sz="1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Брюханова Е.В.</a:t>
            </a:r>
          </a:p>
          <a:p>
            <a:pPr algn="r"/>
            <a:endParaRPr lang="ru-RU" sz="1200" cap="none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4124247" y="4786769"/>
            <a:ext cx="1280161" cy="2698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i="0" kern="1200" cap="all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Тюмень, 2023</a:t>
            </a:r>
          </a:p>
        </p:txBody>
      </p:sp>
    </p:spTree>
    <p:extLst>
      <p:ext uri="{BB962C8B-B14F-4D97-AF65-F5344CB8AC3E}">
        <p14:creationId xmlns:p14="http://schemas.microsoft.com/office/powerpoint/2010/main" val="10997698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735438" y="4835723"/>
            <a:ext cx="4085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</a:rPr>
              <a:t>10</a:t>
            </a:r>
            <a:endParaRPr lang="ru-RU" sz="1400" b="1" dirty="0">
              <a:solidFill>
                <a:schemeClr val="accent4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542" y="1108954"/>
            <a:ext cx="4387175" cy="3141993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77821" y="4250947"/>
            <a:ext cx="87766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</a:rPr>
              <a:t>График зависимостей </a:t>
            </a:r>
            <a:r>
              <a:rPr lang="ru-RU" sz="1600" b="1" dirty="0" err="1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</a:rPr>
              <a:t>Δρ</a:t>
            </a:r>
            <a:r>
              <a:rPr lang="ru-RU" sz="1600" b="1" dirty="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</a:rPr>
              <a:t>=f(𝜒</a:t>
            </a:r>
            <a:r>
              <a:rPr lang="ru-RU" sz="1600" b="1" dirty="0" err="1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</a:rPr>
              <a:t>гл</a:t>
            </a:r>
            <a:r>
              <a:rPr lang="ru-RU" sz="1600" b="1" dirty="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</a:rPr>
              <a:t>) для включений разной формы по моделям Максвелла-Семенова</a:t>
            </a:r>
          </a:p>
          <a:p>
            <a:pPr algn="ctr"/>
            <a:r>
              <a:rPr lang="ru-RU" sz="1600" b="1" dirty="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</a:rPr>
              <a:t>Шифр кривых – модели Максвелла – Семенова, 1, 3 – направления измерения вдоль и поперек включений соответственно </a:t>
            </a:r>
          </a:p>
        </p:txBody>
      </p:sp>
      <p:sp>
        <p:nvSpPr>
          <p:cNvPr id="12" name="Заголовок 3"/>
          <p:cNvSpPr txBox="1">
            <a:spLocks/>
          </p:cNvSpPr>
          <p:nvPr/>
        </p:nvSpPr>
        <p:spPr>
          <a:xfrm>
            <a:off x="93032" y="214049"/>
            <a:ext cx="3846670" cy="47228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100" b="1" i="0" kern="1200" cap="all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ru-RU" smtClean="0"/>
              <a:t>Сравнение Моделей УЭС ТНП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87684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715983" y="4835723"/>
            <a:ext cx="3486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</a:rPr>
              <a:t>11</a:t>
            </a:r>
            <a:endParaRPr lang="ru-RU" sz="1400" b="1" dirty="0">
              <a:solidFill>
                <a:schemeClr val="accent4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Объект 4"/>
          <p:cNvSpPr txBox="1">
            <a:spLocks/>
          </p:cNvSpPr>
          <p:nvPr/>
        </p:nvSpPr>
        <p:spPr>
          <a:xfrm>
            <a:off x="152400" y="1015529"/>
            <a:ext cx="8781454" cy="3903944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600" b="1" kern="120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800" dirty="0"/>
              <a:t>Рассмотренные модели с достаточным приближением могут описать УЭС текстурно-неоднородных пород со следующими текстурными характеристиками: слоистостью, с </a:t>
            </a:r>
            <a:r>
              <a:rPr lang="ru-RU" sz="1800" dirty="0" err="1"/>
              <a:t>линзовидностью</a:t>
            </a:r>
            <a:r>
              <a:rPr lang="ru-RU" sz="1800" dirty="0"/>
              <a:t> близкой к сферической и близкой к пластинчатой, а также для случаев сочетания этих типов неоднородности.</a:t>
            </a:r>
          </a:p>
          <a:p>
            <a:pPr marL="285750" indent="-285750" algn="just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800" dirty="0"/>
              <a:t>Отклонения результатов расчетов УЭС этих моделей от модели Дахнова-Комарова в рассмотренных случаях не превысили 10-12 </a:t>
            </a:r>
            <a:r>
              <a:rPr lang="ru-RU" sz="1800" dirty="0" smtClean="0"/>
              <a:t>процентов</a:t>
            </a:r>
            <a:r>
              <a:rPr lang="ru-RU" sz="1800" dirty="0"/>
              <a:t>.</a:t>
            </a:r>
          </a:p>
          <a:p>
            <a:pPr marL="285750" indent="-285750" algn="just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800" dirty="0"/>
              <a:t>В первом приближении можно воспользоваться моделью Дахнова-Комарова.</a:t>
            </a:r>
          </a:p>
          <a:p>
            <a:pPr marL="285750" indent="-285750" algn="just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800" dirty="0"/>
              <a:t>Возможно комплексирование рассмотренных моделей удельного электрического сопротивления текстурно-неоднородных пород в случае сложного характера текстурных неоднородностей, например в случаях сочетания включений и слоистости.</a:t>
            </a:r>
          </a:p>
          <a:p>
            <a:pPr marL="285750" indent="-285750" algn="just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12" name="Заголовок 2"/>
          <p:cNvSpPr>
            <a:spLocks noGrp="1"/>
          </p:cNvSpPr>
          <p:nvPr>
            <p:ph type="title"/>
          </p:nvPr>
        </p:nvSpPr>
        <p:spPr>
          <a:xfrm>
            <a:off x="432000" y="216000"/>
            <a:ext cx="6798869" cy="472286"/>
          </a:xfrm>
        </p:spPr>
        <p:txBody>
          <a:bodyPr/>
          <a:lstStyle/>
          <a:p>
            <a:r>
              <a:rPr lang="ru-RU" dirty="0"/>
              <a:t>Выводы</a:t>
            </a:r>
          </a:p>
        </p:txBody>
      </p:sp>
    </p:spTree>
    <p:extLst>
      <p:ext uri="{BB962C8B-B14F-4D97-AF65-F5344CB8AC3E}">
        <p14:creationId xmlns:p14="http://schemas.microsoft.com/office/powerpoint/2010/main" val="41669717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9144000" cy="5142896"/>
          </a:xfrm>
          <a:prstGeom prst="rect">
            <a:avLst/>
          </a:prstGeom>
        </p:spPr>
      </p:pic>
      <p:sp>
        <p:nvSpPr>
          <p:cNvPr id="205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0" y="1684355"/>
            <a:ext cx="9144000" cy="1074085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теоретических моделей удельного электрического сопротивления текстурно-неоднородных пород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820" y="-309257"/>
            <a:ext cx="3060040" cy="2026674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331976" y="3014966"/>
            <a:ext cx="7577937" cy="1785633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i="0" kern="1200" cap="all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1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окладчики: студент 4-го курса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ТИУ</a:t>
            </a:r>
          </a:p>
          <a:p>
            <a:pPr algn="r"/>
            <a:r>
              <a:rPr lang="ru-RU" sz="1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Бородулин Д.А.</a:t>
            </a:r>
          </a:p>
          <a:p>
            <a:pPr algn="r"/>
            <a:r>
              <a:rPr lang="ru-RU" sz="1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 4-го курса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ТИУ</a:t>
            </a:r>
          </a:p>
          <a:p>
            <a:pPr algn="r"/>
            <a:r>
              <a:rPr lang="ru-RU" sz="1400" cap="none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Каннинен</a:t>
            </a:r>
            <a:r>
              <a:rPr lang="ru-RU" sz="1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М.Ю.</a:t>
            </a:r>
          </a:p>
          <a:p>
            <a:pPr algn="r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аучные руководители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доцент кафедры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ПГФ ТИУ, </a:t>
            </a:r>
            <a:r>
              <a:rPr lang="ru-RU" sz="1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к.г.-</a:t>
            </a:r>
            <a:r>
              <a:rPr lang="ru-RU" sz="1400" cap="none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м.н</a:t>
            </a:r>
            <a:r>
              <a:rPr lang="ru-RU" sz="1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ru-RU" sz="1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Мамяшев В.Г</a:t>
            </a:r>
            <a:r>
              <a:rPr lang="ru-RU" sz="12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ru-RU" sz="1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аспирант ТИУ </a:t>
            </a:r>
          </a:p>
          <a:p>
            <a:pPr algn="r"/>
            <a:r>
              <a:rPr lang="ru-RU" sz="1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Брюханова Е.В.</a:t>
            </a:r>
          </a:p>
          <a:p>
            <a:pPr algn="r"/>
            <a:endParaRPr lang="ru-RU" sz="1200" cap="none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4124247" y="4786769"/>
            <a:ext cx="1280161" cy="2698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i="0" kern="1200" cap="all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Тюмень, 2023</a:t>
            </a:r>
          </a:p>
        </p:txBody>
      </p:sp>
    </p:spTree>
    <p:extLst>
      <p:ext uri="{BB962C8B-B14F-4D97-AF65-F5344CB8AC3E}">
        <p14:creationId xmlns:p14="http://schemas.microsoft.com/office/powerpoint/2010/main" val="3712639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Цель работы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36186" y="933856"/>
            <a:ext cx="4844376" cy="3714020"/>
          </a:xfrm>
        </p:spPr>
        <p:txBody>
          <a:bodyPr/>
          <a:lstStyle/>
          <a:p>
            <a:pPr algn="just"/>
            <a:r>
              <a:rPr lang="ru-RU" sz="1800" dirty="0" smtClean="0"/>
              <a:t>Установить </a:t>
            </a:r>
            <a:r>
              <a:rPr lang="ru-RU" sz="1800" dirty="0"/>
              <a:t>особенности влияния структурной неоднородности и разных типов её на УЭС моделей и, соответственно, разных типов ТНП, обосновать наиболее применимые и информативные теоретические модели УЭС таких пород</a:t>
            </a:r>
            <a:r>
              <a:rPr lang="ru-RU" sz="1800" dirty="0" smtClean="0"/>
              <a:t>.</a:t>
            </a:r>
          </a:p>
          <a:p>
            <a:pPr algn="just"/>
            <a:r>
              <a:rPr lang="ru-RU" sz="1800" dirty="0"/>
              <a:t>Актуальность выбранной темы: современные приборы электрического каротажа, позволяют определять сопротивление пластов в направлениях параллельно и перпендикулярно оси скважины. С появлением этих возможностей расширяется информативность электрометрии, можно оценивать анизотропию во всех трёх направлениях относительно оси скважины. </a:t>
            </a:r>
          </a:p>
          <a:p>
            <a:pPr algn="just"/>
            <a:endParaRPr lang="ru-RU" sz="1800" dirty="0"/>
          </a:p>
          <a:p>
            <a:endParaRPr lang="ru-RU" sz="1500" dirty="0"/>
          </a:p>
        </p:txBody>
      </p:sp>
      <p:sp>
        <p:nvSpPr>
          <p:cNvPr id="3" name="TextBox 2"/>
          <p:cNvSpPr txBox="1"/>
          <p:nvPr/>
        </p:nvSpPr>
        <p:spPr>
          <a:xfrm>
            <a:off x="8854440" y="4835723"/>
            <a:ext cx="2101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</a:rPr>
              <a:t>2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2146" y="1487029"/>
            <a:ext cx="3951021" cy="260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9794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Задачи работы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Объект 4"/>
              <p:cNvSpPr>
                <a:spLocks noGrp="1"/>
              </p:cNvSpPr>
              <p:nvPr>
                <p:ph idx="1"/>
              </p:nvPr>
            </p:nvSpPr>
            <p:spPr>
              <a:xfrm>
                <a:off x="0" y="895212"/>
                <a:ext cx="4663440" cy="3859668"/>
              </a:xfrm>
            </p:spPr>
            <p:txBody>
              <a:bodyPr/>
              <a:lstStyle/>
              <a:p>
                <a:pPr marL="171450" lvl="0" indent="-171450">
                  <a:buFont typeface="Arial" panose="020B0604020202020204" pitchFamily="34" charset="0"/>
                  <a:buChar char="•"/>
                </a:pPr>
                <a:r>
                  <a:rPr lang="ru-RU" dirty="0" smtClean="0"/>
                  <a:t>Выбор </a:t>
                </a:r>
                <a:r>
                  <a:rPr lang="ru-RU" dirty="0"/>
                  <a:t>наиболее теоретически обоснованных моделей УЭС объектов применимых для описания ТНП. </a:t>
                </a:r>
              </a:p>
              <a:p>
                <a:pPr marL="171450" lvl="0" indent="-171450">
                  <a:buFont typeface="Arial" panose="020B0604020202020204" pitchFamily="34" charset="0"/>
                  <a:buChar char="•"/>
                </a:pPr>
                <a:r>
                  <a:rPr lang="ru-RU" dirty="0"/>
                  <a:t>Анализ отобранных моделей, приведение их к однотипному виду: зависимости величины УЭС моделей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ru-RU" i="1">
                            <a:latin typeface="Cambria Math" panose="02040503050406030204" pitchFamily="18" charset="0"/>
                          </a:rPr>
                          <m:t>ТНП</m:t>
                        </m:r>
                      </m:sub>
                    </m:sSub>
                  </m:oMath>
                </a14:m>
                <a:r>
                  <a:rPr lang="ru-RU" dirty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ru-RU" i="1">
                            <a:latin typeface="Cambria Math" panose="02040503050406030204" pitchFamily="18" charset="0"/>
                          </a:rPr>
                          <m:t>ср</m:t>
                        </m:r>
                      </m:sub>
                    </m:sSub>
                  </m:oMath>
                </a14:m>
                <a:r>
                  <a:rPr lang="ru-RU" dirty="0"/>
                  <a:t>) от объемной доли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ru-RU" i="1">
                            <a:latin typeface="Cambria Math" panose="02040503050406030204" pitchFamily="18" charset="0"/>
                          </a:rPr>
                          <m:t>к</m:t>
                        </m:r>
                      </m:sub>
                    </m:sSub>
                  </m:oMath>
                </a14:m>
                <a:r>
                  <a:rPr lang="ru-RU" dirty="0"/>
                  <a:t>), формы и УЭС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ru-RU" i="1">
                            <a:latin typeface="Cambria Math" panose="02040503050406030204" pitchFamily="18" charset="0"/>
                          </a:rPr>
                          <m:t>к</m:t>
                        </m:r>
                      </m:sub>
                    </m:sSub>
                  </m:oMath>
                </a14:m>
                <a:r>
                  <a:rPr lang="ru-RU" dirty="0"/>
                  <a:t>) составляющих их включений и УЭС основной среды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ru-RU" i="1">
                            <a:latin typeface="Cambria Math" panose="02040503050406030204" pitchFamily="18" charset="0"/>
                          </a:rPr>
                          <m:t>ср</m:t>
                        </m:r>
                      </m:sub>
                    </m:sSub>
                  </m:oMath>
                </a14:m>
                <a:r>
                  <a:rPr lang="ru-RU" dirty="0"/>
                  <a:t> – матрицы породы).</a:t>
                </a:r>
              </a:p>
              <a:p>
                <a:pPr marL="171450" lvl="0" indent="-171450">
                  <a:buFont typeface="Arial" panose="020B0604020202020204" pitchFamily="34" charset="0"/>
                  <a:buChar char="•"/>
                </a:pPr>
                <a:r>
                  <a:rPr lang="ru-RU" dirty="0"/>
                  <a:t>Выполнить расчёты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ru-RU" i="1">
                            <a:latin typeface="Cambria Math" panose="02040503050406030204" pitchFamily="18" charset="0"/>
                          </a:rPr>
                          <m:t>ТНП</m:t>
                        </m:r>
                      </m:sub>
                    </m:sSub>
                    <m:r>
                      <a:rPr lang="ru-RU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к</m:t>
                            </m:r>
                          </m:sub>
                        </m:sSub>
                        <m:r>
                          <a:rPr lang="ru-RU" i="1">
                            <a:latin typeface="Cambria Math" panose="02040503050406030204" pitchFamily="18" charset="0"/>
                          </a:rPr>
                          <m:t> , </m:t>
                        </m:r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к</m:t>
                            </m:r>
                          </m:sub>
                        </m:sSub>
                      </m:e>
                    </m:d>
                  </m:oMath>
                </a14:m>
                <a:r>
                  <a:rPr lang="ru-RU" dirty="0"/>
                  <a:t> для каждого вида неоднородности и представить графическое сопоставление результатов расчетов.</a:t>
                </a:r>
              </a:p>
              <a:p>
                <a:pPr marL="171450" lvl="0" indent="-171450">
                  <a:buFont typeface="Arial" panose="020B0604020202020204" pitchFamily="34" charset="0"/>
                  <a:buChar char="•"/>
                </a:pPr>
                <a:r>
                  <a:rPr lang="ru-RU" dirty="0"/>
                  <a:t>Оценить особенности УЭС рассмотренных теоретических моделей и обосновать </a:t>
                </a:r>
                <a:r>
                  <a:rPr lang="ru-RU" sz="1800" dirty="0"/>
                  <a:t>наиболее информативные модели.</a:t>
                </a:r>
              </a:p>
              <a:p>
                <a:pPr algn="just">
                  <a:spcBef>
                    <a:spcPts val="0"/>
                  </a:spcBef>
                </a:pPr>
                <a:r>
                  <a:rPr lang="ru-RU" dirty="0"/>
                  <a:t>	</a:t>
                </a:r>
              </a:p>
            </p:txBody>
          </p:sp>
        </mc:Choice>
        <mc:Fallback xmlns="">
          <p:sp>
            <p:nvSpPr>
              <p:cNvPr id="5" name="Объект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895212"/>
                <a:ext cx="4663440" cy="3859668"/>
              </a:xfrm>
              <a:blipFill rotWithShape="0">
                <a:blip r:embed="rId3"/>
                <a:stretch>
                  <a:fillRect l="-523" t="-474" r="-156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8854440" y="4835723"/>
            <a:ext cx="2101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</a:rPr>
              <a:t>3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02974" y="9002665"/>
            <a:ext cx="825001" cy="5445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7049" y="1410178"/>
            <a:ext cx="3943778" cy="280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7696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27970" y="937377"/>
            <a:ext cx="4663440" cy="1230768"/>
          </a:xfrm>
        </p:spPr>
        <p:txBody>
          <a:bodyPr/>
          <a:lstStyle/>
          <a:p>
            <a:pPr algn="just">
              <a:spcBef>
                <a:spcPts val="0"/>
              </a:spcBef>
            </a:pPr>
            <a:r>
              <a:rPr lang="ru-RU" sz="1800" dirty="0"/>
              <a:t>	Анализ литературных источников позволил выявить ряд теоретических моделей УЭС, описывающих различные текстурные неоднородности горных пород. Среди них наиболее обоснованными являются </a:t>
            </a:r>
            <a:r>
              <a:rPr lang="ru-RU" sz="1800" dirty="0" smtClean="0"/>
              <a:t>следующие:</a:t>
            </a:r>
            <a:endParaRPr lang="ru-RU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8854440" y="4835723"/>
            <a:ext cx="2101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</a:rPr>
              <a:t>4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464" y="937377"/>
            <a:ext cx="2985122" cy="220094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18373" y="2808331"/>
            <a:ext cx="192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</a:rPr>
              <a:t>Модели УЭС ТНП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24795" y="3802524"/>
            <a:ext cx="2586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</a:rPr>
              <a:t>Дахнова-Комарова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68241" y="4529128"/>
            <a:ext cx="2645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</a:rPr>
              <a:t>Максвелла-Семенова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86844" y="3602405"/>
            <a:ext cx="192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</a:rPr>
              <a:t>Максвелла</a:t>
            </a:r>
            <a:endParaRPr lang="ru-RU" sz="1400" b="1" dirty="0">
              <a:solidFill>
                <a:schemeClr val="accent4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cxnSp>
        <p:nvCxnSpPr>
          <p:cNvPr id="23" name="Прямая со стрелкой 22"/>
          <p:cNvCxnSpPr>
            <a:endCxn id="12" idx="0"/>
          </p:cNvCxnSpPr>
          <p:nvPr/>
        </p:nvCxnSpPr>
        <p:spPr>
          <a:xfrm flipH="1">
            <a:off x="1168241" y="3202313"/>
            <a:ext cx="1312266" cy="60021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stCxn id="11" idx="2"/>
            <a:endCxn id="13" idx="0"/>
          </p:cNvCxnSpPr>
          <p:nvPr/>
        </p:nvCxnSpPr>
        <p:spPr>
          <a:xfrm flipH="1">
            <a:off x="2491022" y="3177663"/>
            <a:ext cx="287471" cy="135146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endCxn id="14" idx="0"/>
          </p:cNvCxnSpPr>
          <p:nvPr/>
        </p:nvCxnSpPr>
        <p:spPr>
          <a:xfrm>
            <a:off x="3296645" y="3177663"/>
            <a:ext cx="1650319" cy="42474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" name="Рисунок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383" y="2560952"/>
            <a:ext cx="2076056" cy="2366548"/>
          </a:xfrm>
          <a:prstGeom prst="rect">
            <a:avLst/>
          </a:prstGeom>
        </p:spPr>
      </p:pic>
      <p:sp>
        <p:nvSpPr>
          <p:cNvPr id="41" name="Заголовок 3"/>
          <p:cNvSpPr>
            <a:spLocks noGrp="1"/>
          </p:cNvSpPr>
          <p:nvPr>
            <p:ph type="title"/>
          </p:nvPr>
        </p:nvSpPr>
        <p:spPr>
          <a:xfrm>
            <a:off x="432000" y="216000"/>
            <a:ext cx="6798869" cy="472286"/>
          </a:xfrm>
        </p:spPr>
        <p:txBody>
          <a:bodyPr/>
          <a:lstStyle/>
          <a:p>
            <a:r>
              <a:rPr lang="ru-RU" dirty="0"/>
              <a:t>Модели УЭС ТНП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54829" y="4159796"/>
            <a:ext cx="192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</a:rPr>
              <a:t>Бруггемана-Ханаи</a:t>
            </a:r>
            <a:endParaRPr lang="ru-RU" b="1" dirty="0">
              <a:solidFill>
                <a:schemeClr val="accent4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cxnSp>
        <p:nvCxnSpPr>
          <p:cNvPr id="22" name="Прямая со стрелкой 21"/>
          <p:cNvCxnSpPr>
            <a:endCxn id="20" idx="0"/>
          </p:cNvCxnSpPr>
          <p:nvPr/>
        </p:nvCxnSpPr>
        <p:spPr>
          <a:xfrm>
            <a:off x="3028140" y="3202313"/>
            <a:ext cx="1486809" cy="95748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4242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274006" y="9658933"/>
            <a:ext cx="802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</a:rPr>
              <a:t>5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/>
          <a:srcRect l="27512"/>
          <a:stretch/>
        </p:blipFill>
        <p:spPr>
          <a:xfrm>
            <a:off x="351364" y="1157334"/>
            <a:ext cx="6915295" cy="1163835"/>
          </a:xfrm>
          <a:prstGeom prst="rect">
            <a:avLst/>
          </a:prstGeom>
        </p:spPr>
      </p:pic>
      <p:sp>
        <p:nvSpPr>
          <p:cNvPr id="41" name="Заголовок 3"/>
          <p:cNvSpPr>
            <a:spLocks noGrp="1"/>
          </p:cNvSpPr>
          <p:nvPr>
            <p:ph type="title"/>
          </p:nvPr>
        </p:nvSpPr>
        <p:spPr>
          <a:xfrm>
            <a:off x="432000" y="216000"/>
            <a:ext cx="6798869" cy="472286"/>
          </a:xfrm>
        </p:spPr>
        <p:txBody>
          <a:bodyPr/>
          <a:lstStyle/>
          <a:p>
            <a:r>
              <a:rPr lang="ru-RU" dirty="0" smtClean="0"/>
              <a:t>Модель Дахнова-</a:t>
            </a:r>
            <a:r>
              <a:rPr lang="ru-RU" dirty="0" err="1" smtClean="0"/>
              <a:t>комарова</a:t>
            </a:r>
            <a:endParaRPr lang="ru-RU" dirty="0"/>
          </a:p>
        </p:txBody>
      </p:sp>
      <p:sp>
        <p:nvSpPr>
          <p:cNvPr id="18" name="Объект 4"/>
          <p:cNvSpPr txBox="1">
            <a:spLocks/>
          </p:cNvSpPr>
          <p:nvPr/>
        </p:nvSpPr>
        <p:spPr>
          <a:xfrm>
            <a:off x="351364" y="2982284"/>
            <a:ext cx="4488659" cy="1845157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600" b="1" kern="120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ru-RU" sz="1800" dirty="0" smtClean="0"/>
              <a:t>где: </a:t>
            </a:r>
            <a:r>
              <a:rPr lang="ru-RU" sz="1800" dirty="0" err="1" smtClean="0"/>
              <a:t>ρ</a:t>
            </a:r>
            <a:r>
              <a:rPr lang="ru-RU" sz="1800" baseline="-25000" dirty="0" err="1" smtClean="0"/>
              <a:t>тнп</a:t>
            </a:r>
            <a:r>
              <a:rPr lang="ru-RU" sz="1800" dirty="0" smtClean="0"/>
              <a:t>, </a:t>
            </a:r>
            <a:r>
              <a:rPr lang="ru-RU" sz="1800" dirty="0" err="1" smtClean="0"/>
              <a:t>ρ</a:t>
            </a:r>
            <a:r>
              <a:rPr lang="ru-RU" sz="1800" baseline="-25000" dirty="0" err="1" smtClean="0"/>
              <a:t>пч</a:t>
            </a:r>
            <a:r>
              <a:rPr lang="ru-RU" sz="1800" dirty="0" smtClean="0"/>
              <a:t> и </a:t>
            </a:r>
            <a:r>
              <a:rPr lang="ru-RU" sz="1800" dirty="0" err="1" smtClean="0"/>
              <a:t>ρ</a:t>
            </a:r>
            <a:r>
              <a:rPr lang="ru-RU" sz="1800" baseline="-25000" dirty="0" err="1" smtClean="0"/>
              <a:t>гл</a:t>
            </a:r>
            <a:r>
              <a:rPr lang="ru-RU" sz="1800" dirty="0" smtClean="0"/>
              <a:t>, соответственно, сопротивления модели (слоистой пачки) и прослоев песчаника и глины, </a:t>
            </a:r>
            <a:r>
              <a:rPr lang="ru-RU" sz="1800" dirty="0" err="1" smtClean="0"/>
              <a:t>χ</a:t>
            </a:r>
            <a:r>
              <a:rPr lang="ru-RU" sz="1800" baseline="-25000" dirty="0" err="1" smtClean="0"/>
              <a:t>пч</a:t>
            </a:r>
            <a:r>
              <a:rPr lang="ru-RU" sz="1800" dirty="0" smtClean="0"/>
              <a:t> и </a:t>
            </a:r>
            <a:r>
              <a:rPr lang="ru-RU" sz="1800" dirty="0" err="1" smtClean="0"/>
              <a:t>χ</a:t>
            </a:r>
            <a:r>
              <a:rPr lang="ru-RU" sz="1800" baseline="-25000" dirty="0" err="1" smtClean="0"/>
              <a:t>гл</a:t>
            </a:r>
            <a:r>
              <a:rPr lang="ru-RU" sz="1800" dirty="0" smtClean="0"/>
              <a:t>, соответственно, доли песчаных и глинистых прослоев в слоистой пачке, </a:t>
            </a:r>
            <a:r>
              <a:rPr lang="ru-RU" sz="1800" dirty="0" err="1" smtClean="0"/>
              <a:t>Н</a:t>
            </a:r>
            <a:r>
              <a:rPr lang="ru-RU" sz="1800" baseline="-25000" dirty="0" err="1" smtClean="0"/>
              <a:t>п</a:t>
            </a:r>
            <a:r>
              <a:rPr lang="ru-RU" sz="1800" dirty="0" smtClean="0"/>
              <a:t> – толщина тонкослоистой пачки, </a:t>
            </a:r>
            <a:r>
              <a:rPr lang="ru-RU" sz="1800" dirty="0" err="1" smtClean="0"/>
              <a:t>h</a:t>
            </a:r>
            <a:r>
              <a:rPr lang="ru-RU" sz="1800" baseline="-25000" dirty="0" err="1" smtClean="0"/>
              <a:t>пч</a:t>
            </a:r>
            <a:r>
              <a:rPr lang="ru-RU" sz="1800" dirty="0" smtClean="0"/>
              <a:t> – суммарная толщина песчаных прослоев в пачке.</a:t>
            </a:r>
            <a:endParaRPr lang="ru-RU" sz="1800" dirty="0"/>
          </a:p>
        </p:txBody>
      </p:sp>
      <p:pic>
        <p:nvPicPr>
          <p:cNvPr id="4098" name="Picture 2" descr="https://theslide.ru/img/tmb/3/276847/5574a1a66131c5cfefefa88dfd6b619b-800x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2" t="23208" r="9877" b="-1"/>
          <a:stretch/>
        </p:blipFill>
        <p:spPr bwMode="auto">
          <a:xfrm>
            <a:off x="4759408" y="1500943"/>
            <a:ext cx="3989195" cy="281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/>
          <a:srcRect l="36858"/>
          <a:stretch/>
        </p:blipFill>
        <p:spPr>
          <a:xfrm>
            <a:off x="1261152" y="2206837"/>
            <a:ext cx="5964016" cy="70718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854440" y="4835723"/>
            <a:ext cx="2101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1596969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854440" y="4835723"/>
            <a:ext cx="2101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</a:rPr>
              <a:t>6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/>
          <a:srcRect l="26933" r="27510" b="6088"/>
          <a:stretch/>
        </p:blipFill>
        <p:spPr>
          <a:xfrm>
            <a:off x="1641206" y="1168832"/>
            <a:ext cx="5372437" cy="966894"/>
          </a:xfrm>
          <a:prstGeom prst="rect">
            <a:avLst/>
          </a:prstGeom>
        </p:spPr>
      </p:pic>
      <p:sp>
        <p:nvSpPr>
          <p:cNvPr id="41" name="Заголовок 3"/>
          <p:cNvSpPr>
            <a:spLocks noGrp="1"/>
          </p:cNvSpPr>
          <p:nvPr>
            <p:ph type="title"/>
          </p:nvPr>
        </p:nvSpPr>
        <p:spPr>
          <a:xfrm>
            <a:off x="432000" y="216000"/>
            <a:ext cx="6798869" cy="472286"/>
          </a:xfrm>
        </p:spPr>
        <p:txBody>
          <a:bodyPr/>
          <a:lstStyle/>
          <a:p>
            <a:r>
              <a:rPr lang="ru-RU" dirty="0" smtClean="0"/>
              <a:t>Модель Максвелла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000" y="2459474"/>
            <a:ext cx="3371242" cy="2247495"/>
          </a:xfrm>
          <a:prstGeom prst="rect">
            <a:avLst/>
          </a:prstGeom>
        </p:spPr>
      </p:pic>
      <p:sp>
        <p:nvSpPr>
          <p:cNvPr id="22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spcBef>
                <a:spcPts val="0"/>
              </a:spcBef>
            </a:pPr>
            <a:r>
              <a:rPr lang="ru-RU" sz="1500" dirty="0"/>
              <a:t>	</a:t>
            </a:r>
          </a:p>
        </p:txBody>
      </p:sp>
      <p:sp>
        <p:nvSpPr>
          <p:cNvPr id="25" name="Объект 4"/>
          <p:cNvSpPr txBox="1">
            <a:spLocks/>
          </p:cNvSpPr>
          <p:nvPr/>
        </p:nvSpPr>
        <p:spPr>
          <a:xfrm>
            <a:off x="3935092" y="2379169"/>
            <a:ext cx="4488659" cy="2327800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600" b="1" kern="120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ru-RU" sz="1800" dirty="0" smtClean="0"/>
              <a:t>где: </a:t>
            </a:r>
            <a:r>
              <a:rPr lang="ru-RU" sz="1800" dirty="0" err="1" smtClean="0"/>
              <a:t>ρ</a:t>
            </a:r>
            <a:r>
              <a:rPr lang="ru-RU" sz="1800" baseline="-25000" dirty="0" err="1" smtClean="0"/>
              <a:t>тнп</a:t>
            </a:r>
            <a:r>
              <a:rPr lang="ru-RU" sz="1800" dirty="0" smtClean="0"/>
              <a:t>, </a:t>
            </a:r>
            <a:r>
              <a:rPr lang="ru-RU" sz="1800" dirty="0" err="1" smtClean="0"/>
              <a:t>ρ</a:t>
            </a:r>
            <a:r>
              <a:rPr lang="ru-RU" sz="1800" baseline="-25000" dirty="0" err="1" smtClean="0"/>
              <a:t>пч</a:t>
            </a:r>
            <a:r>
              <a:rPr lang="ru-RU" sz="1800" dirty="0" smtClean="0"/>
              <a:t> и </a:t>
            </a:r>
            <a:r>
              <a:rPr lang="ru-RU" sz="1800" dirty="0" err="1" smtClean="0"/>
              <a:t>ρ</a:t>
            </a:r>
            <a:r>
              <a:rPr lang="ru-RU" sz="1800" baseline="-25000" dirty="0" err="1" smtClean="0"/>
              <a:t>гл</a:t>
            </a:r>
            <a:r>
              <a:rPr lang="ru-RU" sz="1800" dirty="0" smtClean="0"/>
              <a:t>, соответственно, сопротивления модели и включений песчаника и глины, </a:t>
            </a:r>
            <a:r>
              <a:rPr lang="ru-RU" sz="1800" dirty="0" err="1" smtClean="0"/>
              <a:t>χ</a:t>
            </a:r>
            <a:r>
              <a:rPr lang="ru-RU" sz="1800" baseline="-25000" dirty="0" err="1" smtClean="0"/>
              <a:t>пч</a:t>
            </a:r>
            <a:r>
              <a:rPr lang="ru-RU" sz="1800" dirty="0" smtClean="0"/>
              <a:t> и </a:t>
            </a:r>
            <a:r>
              <a:rPr lang="ru-RU" sz="1800" dirty="0" err="1" smtClean="0"/>
              <a:t>χ</a:t>
            </a:r>
            <a:r>
              <a:rPr lang="ru-RU" sz="1800" baseline="-25000" dirty="0" err="1" smtClean="0"/>
              <a:t>гл</a:t>
            </a:r>
            <a:r>
              <a:rPr lang="ru-RU" sz="1800" dirty="0" smtClean="0"/>
              <a:t>, соответственно, доли песчаных и глинистых </a:t>
            </a:r>
            <a:r>
              <a:rPr lang="ru-RU" sz="1800" dirty="0"/>
              <a:t>включений. </a:t>
            </a:r>
            <a:endParaRPr lang="ru-RU" sz="1800" dirty="0" smtClean="0"/>
          </a:p>
          <a:p>
            <a:pPr algn="just">
              <a:spcBef>
                <a:spcPts val="0"/>
              </a:spcBef>
            </a:pPr>
            <a:endParaRPr lang="ru-RU" sz="1800" dirty="0" smtClean="0"/>
          </a:p>
          <a:p>
            <a:pPr algn="just">
              <a:spcBef>
                <a:spcPts val="0"/>
              </a:spcBef>
            </a:pPr>
            <a:r>
              <a:rPr lang="ru-RU" sz="1800" dirty="0" smtClean="0"/>
              <a:t>Данная модель ограничивается тем, что включения </a:t>
            </a:r>
            <a:r>
              <a:rPr lang="ru-RU" sz="1800" dirty="0"/>
              <a:t>должны</a:t>
            </a:r>
            <a:r>
              <a:rPr lang="ru-RU" sz="1800" dirty="0" smtClean="0"/>
              <a:t> </a:t>
            </a:r>
            <a:r>
              <a:rPr lang="ru-RU" sz="1800" dirty="0"/>
              <a:t>не соприкасаются друг с </a:t>
            </a:r>
            <a:r>
              <a:rPr lang="ru-RU" sz="1800" dirty="0" smtClean="0"/>
              <a:t>другом.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7692709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854440" y="4835723"/>
            <a:ext cx="2101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</a:rPr>
              <a:t>7</a:t>
            </a:r>
          </a:p>
        </p:txBody>
      </p:sp>
      <p:sp>
        <p:nvSpPr>
          <p:cNvPr id="41" name="Заголовок 3"/>
          <p:cNvSpPr>
            <a:spLocks noGrp="1"/>
          </p:cNvSpPr>
          <p:nvPr>
            <p:ph type="title"/>
          </p:nvPr>
        </p:nvSpPr>
        <p:spPr>
          <a:xfrm>
            <a:off x="432000" y="216000"/>
            <a:ext cx="6798869" cy="472286"/>
          </a:xfrm>
        </p:spPr>
        <p:txBody>
          <a:bodyPr/>
          <a:lstStyle/>
          <a:p>
            <a:r>
              <a:rPr lang="ru-RU" dirty="0" smtClean="0"/>
              <a:t>Модель Максвелла-</a:t>
            </a:r>
            <a:r>
              <a:rPr lang="ru-RU" dirty="0" err="1" smtClean="0"/>
              <a:t>семенова</a:t>
            </a:r>
            <a:endParaRPr lang="ru-RU" dirty="0"/>
          </a:p>
        </p:txBody>
      </p:sp>
      <p:sp>
        <p:nvSpPr>
          <p:cNvPr id="22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spcBef>
                <a:spcPts val="0"/>
              </a:spcBef>
            </a:pPr>
            <a:r>
              <a:rPr lang="ru-RU" sz="1500" dirty="0"/>
              <a:t>	</a:t>
            </a:r>
          </a:p>
        </p:txBody>
      </p:sp>
      <p:sp>
        <p:nvSpPr>
          <p:cNvPr id="25" name="Объект 4"/>
          <p:cNvSpPr txBox="1">
            <a:spLocks/>
          </p:cNvSpPr>
          <p:nvPr/>
        </p:nvSpPr>
        <p:spPr>
          <a:xfrm>
            <a:off x="286084" y="1899406"/>
            <a:ext cx="5497339" cy="3132468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600" b="1" kern="120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ru-RU" sz="1800" dirty="0"/>
              <a:t>где: </a:t>
            </a:r>
            <a:r>
              <a:rPr lang="ru-RU" sz="1800" dirty="0" err="1"/>
              <a:t>ρтнп</a:t>
            </a:r>
            <a:r>
              <a:rPr lang="ru-RU" sz="1800" dirty="0"/>
              <a:t>, </a:t>
            </a:r>
            <a:r>
              <a:rPr lang="ru-RU" sz="1800" dirty="0" err="1"/>
              <a:t>ρпч</a:t>
            </a:r>
            <a:r>
              <a:rPr lang="ru-RU" sz="1800" dirty="0"/>
              <a:t> и </a:t>
            </a:r>
            <a:r>
              <a:rPr lang="ru-RU" sz="1800" dirty="0" err="1"/>
              <a:t>ρгл</a:t>
            </a:r>
            <a:r>
              <a:rPr lang="ru-RU" sz="1800" dirty="0"/>
              <a:t>, соответственно, сопротивления модели и включений песчаника и глины, </a:t>
            </a:r>
            <a:r>
              <a:rPr lang="ru-RU" sz="1800" dirty="0" err="1"/>
              <a:t>χпч</a:t>
            </a:r>
            <a:r>
              <a:rPr lang="ru-RU" sz="1800" dirty="0"/>
              <a:t> и </a:t>
            </a:r>
            <a:r>
              <a:rPr lang="ru-RU" sz="1800" dirty="0" err="1"/>
              <a:t>χгл</a:t>
            </a:r>
            <a:r>
              <a:rPr lang="ru-RU" sz="1800" dirty="0"/>
              <a:t>, соответственно, доли песчаных и глинистых </a:t>
            </a:r>
            <a:r>
              <a:rPr lang="ru-RU" sz="1800" dirty="0" smtClean="0"/>
              <a:t>включений, n1</a:t>
            </a:r>
            <a:r>
              <a:rPr lang="ru-RU" sz="1800" dirty="0"/>
              <a:t>, n2, n3 – коэффициенты определяющие направление </a:t>
            </a:r>
            <a:r>
              <a:rPr lang="ru-RU" sz="1800" dirty="0" smtClean="0"/>
              <a:t>модели.</a:t>
            </a:r>
          </a:p>
          <a:p>
            <a:pPr algn="just">
              <a:spcBef>
                <a:spcPts val="0"/>
              </a:spcBef>
            </a:pPr>
            <a:endParaRPr lang="ru-RU" sz="1800" dirty="0" smtClean="0"/>
          </a:p>
          <a:p>
            <a:pPr algn="just">
              <a:spcBef>
                <a:spcPts val="0"/>
              </a:spcBef>
            </a:pPr>
            <a:r>
              <a:rPr lang="ru-RU" sz="1800" dirty="0"/>
              <a:t>В рамках данной модели А.С. Семеновым рассмотрены несколько частных случаев текстурной неоднородности, различаемых формой включений</a:t>
            </a:r>
            <a:r>
              <a:rPr lang="ru-RU" sz="1800" dirty="0" smtClean="0"/>
              <a:t>: эллипсоидальной формы, сферические,  игольчатые и в </a:t>
            </a:r>
            <a:r>
              <a:rPr lang="ru-RU" sz="1800" dirty="0"/>
              <a:t>виде «пластин» </a:t>
            </a:r>
          </a:p>
          <a:p>
            <a:pPr algn="just">
              <a:spcBef>
                <a:spcPts val="0"/>
              </a:spcBef>
            </a:pPr>
            <a:endParaRPr lang="ru-RU" sz="18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15476" t="-1270" r="15794" b="1270"/>
          <a:stretch/>
        </p:blipFill>
        <p:spPr>
          <a:xfrm>
            <a:off x="885219" y="1027019"/>
            <a:ext cx="6867725" cy="8723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3028" y="1899406"/>
            <a:ext cx="3135794" cy="281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1279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854440" y="4835723"/>
            <a:ext cx="2101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</a:rPr>
              <a:t>8</a:t>
            </a:r>
          </a:p>
        </p:txBody>
      </p:sp>
      <p:sp>
        <p:nvSpPr>
          <p:cNvPr id="41" name="Заголовок 3"/>
          <p:cNvSpPr>
            <a:spLocks noGrp="1"/>
          </p:cNvSpPr>
          <p:nvPr>
            <p:ph type="title"/>
          </p:nvPr>
        </p:nvSpPr>
        <p:spPr>
          <a:xfrm>
            <a:off x="432000" y="216000"/>
            <a:ext cx="6798869" cy="472286"/>
          </a:xfrm>
        </p:spPr>
        <p:txBody>
          <a:bodyPr/>
          <a:lstStyle/>
          <a:p>
            <a:r>
              <a:rPr lang="ru-RU" dirty="0"/>
              <a:t>Анализ Модели УЭС ТНП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50" y="960237"/>
            <a:ext cx="3344870" cy="356604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48089" y="4466391"/>
            <a:ext cx="30893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</a:rPr>
              <a:t>Примеры микро- и </a:t>
            </a:r>
            <a:r>
              <a:rPr lang="ru-RU" sz="1400" b="1" dirty="0" err="1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</a:rPr>
              <a:t>мезослоистости</a:t>
            </a:r>
            <a:endParaRPr lang="ru-RU" sz="1400" b="1" dirty="0">
              <a:solidFill>
                <a:schemeClr val="accent4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1400" b="1" dirty="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</a:rPr>
              <a:t>тонкослоистой породы</a:t>
            </a:r>
          </a:p>
        </p:txBody>
      </p:sp>
      <p:sp>
        <p:nvSpPr>
          <p:cNvPr id="22" name="Объект 4"/>
          <p:cNvSpPr>
            <a:spLocks noGrp="1"/>
          </p:cNvSpPr>
          <p:nvPr>
            <p:ph idx="1"/>
          </p:nvPr>
        </p:nvSpPr>
        <p:spPr>
          <a:xfrm>
            <a:off x="3665220" y="1006249"/>
            <a:ext cx="5399366" cy="1729506"/>
          </a:xfrm>
        </p:spPr>
        <p:txBody>
          <a:bodyPr/>
          <a:lstStyle/>
          <a:p>
            <a:pPr algn="ctr">
              <a:spcBef>
                <a:spcPts val="0"/>
              </a:spcBef>
            </a:pPr>
            <a:r>
              <a:rPr lang="ru-RU" dirty="0"/>
              <a:t>Сравнение перечисленных выше моделей было выполнено нами для следующих заданных условий, представленных сочетаниями «песчаников» и «глин»:</a:t>
            </a:r>
          </a:p>
          <a:p>
            <a:pPr algn="just">
              <a:spcBef>
                <a:spcPts val="0"/>
              </a:spcBef>
            </a:pPr>
            <a:r>
              <a:rPr lang="ru-RU" dirty="0"/>
              <a:t>1. </a:t>
            </a:r>
            <a:r>
              <a:rPr lang="ru-RU" dirty="0" err="1"/>
              <a:t>Водонасыщенный</a:t>
            </a:r>
            <a:r>
              <a:rPr lang="ru-RU" dirty="0"/>
              <a:t> песчаник с УЭС </a:t>
            </a:r>
            <a:r>
              <a:rPr lang="ru-RU" dirty="0" err="1"/>
              <a:t>ρ</a:t>
            </a:r>
            <a:r>
              <a:rPr lang="ru-RU" sz="1400" dirty="0" err="1"/>
              <a:t>пч</a:t>
            </a:r>
            <a:r>
              <a:rPr lang="ru-RU" dirty="0"/>
              <a:t> =2 </a:t>
            </a:r>
            <a:r>
              <a:rPr lang="ru-RU" dirty="0" err="1"/>
              <a:t>Омм</a:t>
            </a:r>
            <a:r>
              <a:rPr lang="ru-RU" dirty="0"/>
              <a:t> и включения глины (глинистой компоненты) с УЭС </a:t>
            </a:r>
            <a:r>
              <a:rPr lang="ru-RU" dirty="0" err="1"/>
              <a:t>ρ</a:t>
            </a:r>
            <a:r>
              <a:rPr lang="ru-RU" sz="1400" dirty="0" err="1"/>
              <a:t>гл</a:t>
            </a:r>
            <a:r>
              <a:rPr lang="ru-RU" dirty="0"/>
              <a:t> =6 </a:t>
            </a:r>
            <a:r>
              <a:rPr lang="ru-RU" dirty="0" err="1"/>
              <a:t>Омм</a:t>
            </a:r>
            <a:r>
              <a:rPr lang="ru-RU" dirty="0"/>
              <a:t>.</a:t>
            </a:r>
          </a:p>
          <a:p>
            <a:pPr algn="just">
              <a:spcBef>
                <a:spcPts val="0"/>
              </a:spcBef>
            </a:pPr>
            <a:r>
              <a:rPr lang="ru-RU" dirty="0"/>
              <a:t>2. </a:t>
            </a:r>
            <a:r>
              <a:rPr lang="ru-RU" dirty="0" err="1"/>
              <a:t>Нефтенасыщенный</a:t>
            </a:r>
            <a:r>
              <a:rPr lang="ru-RU" dirty="0"/>
              <a:t> песчаник с УЭС </a:t>
            </a:r>
            <a:r>
              <a:rPr lang="ru-RU" dirty="0" err="1"/>
              <a:t>ρ</a:t>
            </a:r>
            <a:r>
              <a:rPr lang="ru-RU" sz="1400" dirty="0" err="1"/>
              <a:t>пч</a:t>
            </a:r>
            <a:r>
              <a:rPr lang="ru-RU" dirty="0"/>
              <a:t> =15 </a:t>
            </a:r>
            <a:r>
              <a:rPr lang="ru-RU" dirty="0" err="1"/>
              <a:t>Омм</a:t>
            </a:r>
            <a:r>
              <a:rPr lang="ru-RU" dirty="0"/>
              <a:t> и включения глины (глинистой компоненты) с УЭС </a:t>
            </a:r>
            <a:r>
              <a:rPr lang="ru-RU" dirty="0" err="1"/>
              <a:t>ρ</a:t>
            </a:r>
            <a:r>
              <a:rPr lang="ru-RU" sz="1400" dirty="0" err="1"/>
              <a:t>гл</a:t>
            </a:r>
            <a:r>
              <a:rPr lang="ru-RU" dirty="0"/>
              <a:t> =6 </a:t>
            </a:r>
            <a:r>
              <a:rPr lang="ru-RU" dirty="0" err="1"/>
              <a:t>Омм</a:t>
            </a:r>
            <a:r>
              <a:rPr lang="ru-RU" dirty="0"/>
              <a:t>.</a:t>
            </a:r>
          </a:p>
          <a:p>
            <a:pPr algn="just">
              <a:spcBef>
                <a:spcPts val="0"/>
              </a:spcBef>
            </a:pPr>
            <a:endParaRPr lang="ru-RU" sz="15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4339" y="2781767"/>
            <a:ext cx="3249891" cy="220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6228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854440" y="4835723"/>
            <a:ext cx="2101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</a:rPr>
              <a:t>9</a:t>
            </a:r>
          </a:p>
        </p:txBody>
      </p:sp>
      <p:sp>
        <p:nvSpPr>
          <p:cNvPr id="41" name="Заголовок 3"/>
          <p:cNvSpPr>
            <a:spLocks noGrp="1"/>
          </p:cNvSpPr>
          <p:nvPr>
            <p:ph type="title"/>
          </p:nvPr>
        </p:nvSpPr>
        <p:spPr>
          <a:xfrm>
            <a:off x="93032" y="214049"/>
            <a:ext cx="3846670" cy="472286"/>
          </a:xfrm>
        </p:spPr>
        <p:txBody>
          <a:bodyPr>
            <a:normAutofit/>
          </a:bodyPr>
          <a:lstStyle/>
          <a:p>
            <a:r>
              <a:rPr lang="ru-RU" dirty="0" smtClean="0"/>
              <a:t>Сравнение Моделей </a:t>
            </a:r>
            <a:r>
              <a:rPr lang="ru-RU" dirty="0"/>
              <a:t>УЭС ТНП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3033" y="4145817"/>
            <a:ext cx="87614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</a:rPr>
              <a:t>Сравнение зависимостей </a:t>
            </a:r>
            <a:r>
              <a:rPr lang="ru-RU" sz="1600" b="1" dirty="0" err="1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</a:rPr>
              <a:t>ρтнп</a:t>
            </a:r>
            <a:r>
              <a:rPr lang="ru-RU" sz="1600" b="1" dirty="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</a:rPr>
              <a:t>=f(𝜒</a:t>
            </a:r>
            <a:r>
              <a:rPr lang="ru-RU" sz="1600" b="1" dirty="0" err="1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</a:rPr>
              <a:t>гл</a:t>
            </a:r>
            <a:r>
              <a:rPr lang="ru-RU" sz="1600" b="1" dirty="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</a:rPr>
              <a:t>) моделей УЭС ТНП для песчаников </a:t>
            </a:r>
            <a:r>
              <a:rPr lang="ru-RU" sz="1600" b="1" dirty="0" err="1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</a:rPr>
              <a:t>водонасыщенных</a:t>
            </a:r>
            <a:r>
              <a:rPr lang="ru-RU" sz="1600" b="1" dirty="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</a:rPr>
              <a:t> и </a:t>
            </a:r>
            <a:r>
              <a:rPr lang="ru-RU" sz="1600" b="1" dirty="0" err="1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</a:rPr>
              <a:t>нефтенасыщенных</a:t>
            </a:r>
            <a:r>
              <a:rPr lang="ru-RU" sz="1600" b="1" dirty="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</a:rPr>
              <a:t> и при </a:t>
            </a:r>
            <a:r>
              <a:rPr lang="ru-RU" sz="1600" b="1" dirty="0" err="1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</a:rPr>
              <a:t>ρгл</a:t>
            </a:r>
            <a:r>
              <a:rPr lang="ru-RU" sz="1600" b="1" dirty="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</a:rPr>
              <a:t> =6 </a:t>
            </a:r>
            <a:r>
              <a:rPr lang="ru-RU" sz="1600" b="1" dirty="0" err="1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</a:rPr>
              <a:t>Омм</a:t>
            </a:r>
            <a:r>
              <a:rPr lang="ru-RU" sz="1600" b="1" dirty="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</a:rPr>
              <a:t>.</a:t>
            </a:r>
          </a:p>
          <a:p>
            <a:pPr algn="ctr"/>
            <a:r>
              <a:rPr lang="ru-RU" sz="1600" b="1" dirty="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</a:rPr>
              <a:t>Шифр кривых - модели: Д-К – Дахнова-Комарова, М – Максвелла, М-С – Максвелла-Семенова</a:t>
            </a:r>
          </a:p>
        </p:txBody>
      </p:sp>
      <p:pic>
        <p:nvPicPr>
          <p:cNvPr id="8" name="Рисунок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893" y="938006"/>
            <a:ext cx="4348553" cy="31281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76172614"/>
      </p:ext>
    </p:extLst>
  </p:cSld>
  <p:clrMapOvr>
    <a:masterClrMapping/>
  </p:clrMapOvr>
</p:sld>
</file>

<file path=ppt/theme/theme1.xml><?xml version="1.0" encoding="utf-8"?>
<a:theme xmlns:a="http://schemas.openxmlformats.org/drawingml/2006/main" name="пустой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ТИУ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10762</TotalTime>
  <Words>643</Words>
  <Application>Microsoft Office PowerPoint</Application>
  <PresentationFormat>Экран (16:9)</PresentationFormat>
  <Paragraphs>86</Paragraphs>
  <Slides>12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Arial Narrow</vt:lpstr>
      <vt:lpstr>Calibri</vt:lpstr>
      <vt:lpstr>Cambria Math</vt:lpstr>
      <vt:lpstr>Times New Roman</vt:lpstr>
      <vt:lpstr>пустой</vt:lpstr>
      <vt:lpstr>Анализ теоретических моделей удельного электрического сопротивления текстурно-неоднородных пород</vt:lpstr>
      <vt:lpstr>Цель работы</vt:lpstr>
      <vt:lpstr>Задачи работы</vt:lpstr>
      <vt:lpstr>Модели УЭС ТНП</vt:lpstr>
      <vt:lpstr>Модель Дахнова-комарова</vt:lpstr>
      <vt:lpstr>Модель Максвелла</vt:lpstr>
      <vt:lpstr>Модель Максвелла-семенова</vt:lpstr>
      <vt:lpstr>Анализ Модели УЭС ТНП</vt:lpstr>
      <vt:lpstr>Сравнение Моделей УЭС ТНП</vt:lpstr>
      <vt:lpstr>Презентация PowerPoint</vt:lpstr>
      <vt:lpstr>Выводы</vt:lpstr>
      <vt:lpstr>Анализ теоретических моделей удельного электрического сопротивления текстурно-неоднородных пород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Лидия Дерендяева</dc:creator>
  <cp:lastModifiedBy>Учетная запись Майкрософт</cp:lastModifiedBy>
  <cp:revision>591</cp:revision>
  <cp:lastPrinted>2018-01-18T09:04:05Z</cp:lastPrinted>
  <dcterms:created xsi:type="dcterms:W3CDTF">2017-02-14T14:40:52Z</dcterms:created>
  <dcterms:modified xsi:type="dcterms:W3CDTF">2023-03-21T17:14:41Z</dcterms:modified>
</cp:coreProperties>
</file>