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sah\Downloads\IVASHKI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1 мД</c:v>
          </c:tx>
          <c:marker>
            <c:symbol val="circle"/>
            <c:size val="7"/>
          </c:marker>
          <c:xVal>
            <c:numRef>
              <c:f>Лист3!$O$1:$O$3</c:f>
              <c:numCache>
                <c:formatCode>General</c:formatCode>
                <c:ptCount val="3"/>
                <c:pt idx="0">
                  <c:v>30.569269999999999</c:v>
                </c:pt>
                <c:pt idx="1">
                  <c:v>28.596609999999998</c:v>
                </c:pt>
                <c:pt idx="2">
                  <c:v>13.03295</c:v>
                </c:pt>
              </c:numCache>
            </c:numRef>
          </c:xVal>
          <c:yVal>
            <c:numRef>
              <c:f>Лист3!$N$1:$N$3</c:f>
              <c:numCache>
                <c:formatCode>General</c:formatCode>
                <c:ptCount val="3"/>
                <c:pt idx="0">
                  <c:v>47.509790000000002</c:v>
                </c:pt>
                <c:pt idx="1">
                  <c:v>47.547600000000003</c:v>
                </c:pt>
                <c:pt idx="2">
                  <c:v>26.91534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E0-446A-9A7C-0A18C634FE78}"/>
            </c:ext>
          </c:extLst>
        </c:ser>
        <c:ser>
          <c:idx val="1"/>
          <c:order val="1"/>
          <c:tx>
            <c:v>30 мД</c:v>
          </c:tx>
          <c:marker>
            <c:symbol val="circle"/>
            <c:size val="7"/>
          </c:marker>
          <c:xVal>
            <c:numRef>
              <c:f>Лист3!$O$4:$O$6</c:f>
              <c:numCache>
                <c:formatCode>General</c:formatCode>
                <c:ptCount val="3"/>
                <c:pt idx="0">
                  <c:v>17.54449</c:v>
                </c:pt>
                <c:pt idx="1">
                  <c:v>17.25</c:v>
                </c:pt>
                <c:pt idx="2">
                  <c:v>16.244350000000001</c:v>
                </c:pt>
              </c:numCache>
            </c:numRef>
          </c:xVal>
          <c:yVal>
            <c:numRef>
              <c:f>Лист3!$N$4:$N$6</c:f>
              <c:numCache>
                <c:formatCode>General</c:formatCode>
                <c:ptCount val="3"/>
                <c:pt idx="0">
                  <c:v>33.092399999999998</c:v>
                </c:pt>
                <c:pt idx="1">
                  <c:v>32.5</c:v>
                </c:pt>
                <c:pt idx="2">
                  <c:v>27.902059999999999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0E0-446A-9A7C-0A18C634FE78}"/>
            </c:ext>
          </c:extLst>
        </c:ser>
        <c:ser>
          <c:idx val="2"/>
          <c:order val="2"/>
          <c:tx>
            <c:v>100 мД</c:v>
          </c:tx>
          <c:marker>
            <c:symbol val="circle"/>
            <c:size val="7"/>
          </c:marker>
          <c:xVal>
            <c:numRef>
              <c:f>Лист3!$O$7:$O$9</c:f>
              <c:numCache>
                <c:formatCode>General</c:formatCode>
                <c:ptCount val="3"/>
                <c:pt idx="0">
                  <c:v>17.72213</c:v>
                </c:pt>
                <c:pt idx="1">
                  <c:v>17.721769999999999</c:v>
                </c:pt>
                <c:pt idx="2">
                  <c:v>17.500910000000001</c:v>
                </c:pt>
              </c:numCache>
            </c:numRef>
          </c:xVal>
          <c:yVal>
            <c:numRef>
              <c:f>Лист3!$N$7:$N$9</c:f>
              <c:numCache>
                <c:formatCode>General</c:formatCode>
                <c:ptCount val="3"/>
                <c:pt idx="0">
                  <c:v>29.74606</c:v>
                </c:pt>
                <c:pt idx="1">
                  <c:v>29.742239999999999</c:v>
                </c:pt>
                <c:pt idx="2">
                  <c:v>28.276910000000001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0E0-446A-9A7C-0A18C634FE78}"/>
            </c:ext>
          </c:extLst>
        </c:ser>
        <c:ser>
          <c:idx val="3"/>
          <c:order val="3"/>
          <c:tx>
            <c:v>100м</c:v>
          </c:tx>
          <c:spPr>
            <a:ln>
              <a:prstDash val="sysDash"/>
            </a:ln>
          </c:spPr>
          <c:marker>
            <c:symbol val="circle"/>
            <c:size val="7"/>
            <c:spPr>
              <a:ln>
                <a:prstDash val="solid"/>
              </a:ln>
            </c:spPr>
          </c:marker>
          <c:dPt>
            <c:idx val="2"/>
            <c:marker>
              <c:spPr>
                <a:ln>
                  <a:prstDash val="sys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0E0-446A-9A7C-0A18C634FE78}"/>
              </c:ext>
            </c:extLst>
          </c:dPt>
          <c:xVal>
            <c:numRef>
              <c:f>Лист3!$U$5:$U$7</c:f>
              <c:numCache>
                <c:formatCode>General</c:formatCode>
                <c:ptCount val="3"/>
                <c:pt idx="0">
                  <c:v>30.569269999999999</c:v>
                </c:pt>
                <c:pt idx="1">
                  <c:v>17.54449</c:v>
                </c:pt>
                <c:pt idx="2">
                  <c:v>17.72213</c:v>
                </c:pt>
              </c:numCache>
            </c:numRef>
          </c:xVal>
          <c:yVal>
            <c:numRef>
              <c:f>Лист3!$T$5:$T$7</c:f>
              <c:numCache>
                <c:formatCode>General</c:formatCode>
                <c:ptCount val="3"/>
                <c:pt idx="0">
                  <c:v>47.509790000000002</c:v>
                </c:pt>
                <c:pt idx="1">
                  <c:v>33.092399999999998</c:v>
                </c:pt>
                <c:pt idx="2">
                  <c:v>29.74606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0E0-446A-9A7C-0A18C634FE78}"/>
            </c:ext>
          </c:extLst>
        </c:ser>
        <c:ser>
          <c:idx val="4"/>
          <c:order val="4"/>
          <c:tx>
            <c:v>50 м</c:v>
          </c:tx>
          <c:spPr>
            <a:ln>
              <a:prstDash val="dash"/>
            </a:ln>
          </c:spPr>
          <c:marker>
            <c:symbol val="circle"/>
            <c:size val="7"/>
          </c:marker>
          <c:xVal>
            <c:numRef>
              <c:f>Лист3!$X$5:$X$7</c:f>
              <c:numCache>
                <c:formatCode>General</c:formatCode>
                <c:ptCount val="3"/>
                <c:pt idx="0">
                  <c:v>30.596609999999998</c:v>
                </c:pt>
                <c:pt idx="1">
                  <c:v>17.543759999999999</c:v>
                </c:pt>
                <c:pt idx="2">
                  <c:v>17.721769999999999</c:v>
                </c:pt>
              </c:numCache>
            </c:numRef>
          </c:xVal>
          <c:yVal>
            <c:numRef>
              <c:f>Лист3!$W$5:$W$7</c:f>
              <c:numCache>
                <c:formatCode>General</c:formatCode>
                <c:ptCount val="3"/>
                <c:pt idx="0">
                  <c:v>47.547600000000003</c:v>
                </c:pt>
                <c:pt idx="1">
                  <c:v>33.093130000000002</c:v>
                </c:pt>
                <c:pt idx="2">
                  <c:v>29.742239999999999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0E0-446A-9A7C-0A18C634FE78}"/>
            </c:ext>
          </c:extLst>
        </c:ser>
        <c:ser>
          <c:idx val="5"/>
          <c:order val="5"/>
          <c:tx>
            <c:v>0 м</c:v>
          </c:tx>
          <c:spPr>
            <a:ln>
              <a:prstDash val="dash"/>
            </a:ln>
          </c:spPr>
          <c:xVal>
            <c:numRef>
              <c:f>Лист3!$U$9:$U$11</c:f>
              <c:numCache>
                <c:formatCode>General</c:formatCode>
                <c:ptCount val="3"/>
                <c:pt idx="0">
                  <c:v>13.03295</c:v>
                </c:pt>
                <c:pt idx="1">
                  <c:v>16.244350000000001</c:v>
                </c:pt>
                <c:pt idx="2">
                  <c:v>17.500910000000001</c:v>
                </c:pt>
              </c:numCache>
            </c:numRef>
          </c:xVal>
          <c:yVal>
            <c:numRef>
              <c:f>Лист3!$T$9:$T$11</c:f>
              <c:numCache>
                <c:formatCode>General</c:formatCode>
                <c:ptCount val="3"/>
                <c:pt idx="0">
                  <c:v>26.91534</c:v>
                </c:pt>
                <c:pt idx="1">
                  <c:v>27.902059999999999</c:v>
                </c:pt>
                <c:pt idx="2">
                  <c:v>28.276910000000001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A0E0-446A-9A7C-0A18C634FE78}"/>
            </c:ext>
          </c:extLst>
        </c:ser>
        <c:ser>
          <c:idx val="7"/>
          <c:order val="7"/>
          <c:tx>
            <c:v>ТЕТА</c:v>
          </c:tx>
          <c:marker>
            <c:symbol val="circle"/>
            <c:size val="7"/>
            <c:spPr>
              <a:solidFill>
                <a:schemeClr val="tx1"/>
              </a:solidFill>
            </c:spPr>
          </c:marker>
          <c:xVal>
            <c:numRef>
              <c:f>Лист3!$Q$48</c:f>
              <c:numCache>
                <c:formatCode>General</c:formatCode>
                <c:ptCount val="1"/>
                <c:pt idx="0">
                  <c:v>17.010000000000002</c:v>
                </c:pt>
              </c:numCache>
            </c:numRef>
          </c:xVal>
          <c:yVal>
            <c:numRef>
              <c:f>Лист3!$P$48</c:f>
              <c:numCache>
                <c:formatCode>General</c:formatCode>
                <c:ptCount val="1"/>
                <c:pt idx="0">
                  <c:v>30.08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A0E0-446A-9A7C-0A18C634FE78}"/>
            </c:ext>
          </c:extLst>
        </c:ser>
        <c:ser>
          <c:idx val="8"/>
          <c:order val="8"/>
          <c:tx>
            <c:v>25 м</c:v>
          </c:tx>
          <c:marker>
            <c:symbol val="circle"/>
            <c:size val="7"/>
          </c:marker>
          <c:dPt>
            <c:idx val="1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A0E0-446A-9A7C-0A18C634FE78}"/>
              </c:ext>
            </c:extLst>
          </c:dPt>
          <c:dPt>
            <c:idx val="2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B-A0E0-446A-9A7C-0A18C634FE78}"/>
              </c:ext>
            </c:extLst>
          </c:dPt>
          <c:dPt>
            <c:idx val="3"/>
            <c:bubble3D val="0"/>
            <c:spPr>
              <a:ln w="28575"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D-A0E0-446A-9A7C-0A18C634FE78}"/>
              </c:ext>
            </c:extLst>
          </c:dPt>
          <c:xVal>
            <c:numRef>
              <c:f>Лист3!$Q$51:$Q$54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16.600000000000001</c:v>
                </c:pt>
                <c:pt idx="2">
                  <c:v>16.2</c:v>
                </c:pt>
                <c:pt idx="3">
                  <c:v>16.100000000000001</c:v>
                </c:pt>
              </c:numCache>
            </c:numRef>
          </c:xVal>
          <c:yVal>
            <c:numRef>
              <c:f>Лист3!$P$51:$P$54</c:f>
              <c:numCache>
                <c:formatCode>General</c:formatCode>
                <c:ptCount val="4"/>
                <c:pt idx="0">
                  <c:v>28.8</c:v>
                </c:pt>
                <c:pt idx="1">
                  <c:v>29.5</c:v>
                </c:pt>
                <c:pt idx="2">
                  <c:v>30.4</c:v>
                </c:pt>
                <c:pt idx="3">
                  <c:v>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A0E0-446A-9A7C-0A18C634FE78}"/>
            </c:ext>
          </c:extLst>
        </c:ser>
        <c:ser>
          <c:idx val="9"/>
          <c:order val="9"/>
          <c:tx>
            <c:v>15 мД</c:v>
          </c:tx>
          <c:marker>
            <c:symbol val="circle"/>
            <c:size val="7"/>
          </c:marker>
          <c:xVal>
            <c:numRef>
              <c:f>Лист3!$Q$60:$Q$62</c:f>
              <c:numCache>
                <c:formatCode>General</c:formatCode>
                <c:ptCount val="3"/>
                <c:pt idx="0">
                  <c:v>17.25</c:v>
                </c:pt>
                <c:pt idx="1">
                  <c:v>16.2</c:v>
                </c:pt>
                <c:pt idx="2">
                  <c:v>14.75</c:v>
                </c:pt>
              </c:numCache>
            </c:numRef>
          </c:xVal>
          <c:yVal>
            <c:numRef>
              <c:f>Лист3!$P$60:$P$62</c:f>
              <c:numCache>
                <c:formatCode>General</c:formatCode>
                <c:ptCount val="3"/>
                <c:pt idx="0">
                  <c:v>32.5</c:v>
                </c:pt>
                <c:pt idx="1">
                  <c:v>30.4</c:v>
                </c:pt>
                <c:pt idx="2">
                  <c:v>27.5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A0E0-446A-9A7C-0A18C634F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914112"/>
        <c:axId val="123920384"/>
        <c:extLst>
          <c:ext xmlns:c15="http://schemas.microsoft.com/office/drawing/2012/chart" uri="{02D57815-91ED-43cb-92C2-25804820EDAC}">
            <c15:filteredScatterSeries>
              <c15:ser>
                <c:idx val="6"/>
                <c:order val="6"/>
                <c:tx>
                  <c:v>ТЕТА ТОЧКА</c:v>
                </c:tx>
                <c:marker>
                  <c:symbol val="square"/>
                  <c:size val="7"/>
                  <c:spPr>
                    <a:solidFill>
                      <a:schemeClr val="tx1"/>
                    </a:solidFill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Лист3!$Q$46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17.010000000000002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Лист3!$P$46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17.079999999999998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10-A0E0-446A-9A7C-0A18C634FE78}"/>
                  </c:ext>
                </c:extLst>
              </c15:ser>
            </c15:filteredScatterSeries>
          </c:ext>
        </c:extLst>
      </c:scatterChart>
      <c:valAx>
        <c:axId val="123914112"/>
        <c:scaling>
          <c:orientation val="minMax"/>
          <c:max val="19"/>
          <c:min val="1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Температура, °С (закачка 4 ч)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920384"/>
        <c:crosses val="autoZero"/>
        <c:crossBetween val="midCat"/>
      </c:valAx>
      <c:valAx>
        <c:axId val="123920384"/>
        <c:scaling>
          <c:orientation val="minMax"/>
          <c:max val="34"/>
          <c:min val="2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Температура, °С (закачка 6 ч)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3914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922052752556441"/>
          <c:y val="0.17339434160516784"/>
          <c:w val="0.15923555264731812"/>
          <c:h val="0.58912598925088233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E71A-ABE3-49D7-85E0-D84DF199BAC0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452A3-D794-4809-8E88-3837346EE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9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764E4-D1F9-4541-BDAC-536D9A3A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300568-6F93-4EE5-A15D-8D1B52A28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CBEDA-9DD1-46F1-9A0F-85D1522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6E18-58FD-4E0A-8D09-A71DC28D17DB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A5752-95CE-4A7C-BF50-47FEF666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79B59-BDEB-48D5-BC04-907F3377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595DD-CA7A-413C-8090-FCF1225E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051536-B60E-4421-8F8A-E85C6A82A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7C3F9-29D4-4D83-BB62-FF876126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34B-AA7B-48CD-9D77-2A138B7E8395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DF707-AF9B-4C18-85DB-72D3837C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DFADF-93E2-46AC-88E1-00797718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314F3E-FB82-44A6-943E-CB8C2C242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19E44-E274-40E5-BEE9-DDF90B086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7C8CA-F70A-4F2E-BF64-9C1A71C3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79E3-4B79-45C5-8A28-5FA1D0D4A13F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E535F-BDD5-4398-A9C2-E43D12DD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DD127-A6F4-4EC5-84A0-0006C357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7052E-8727-4750-943D-830B264A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5399F-282F-4CB9-9897-A6710070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CFB4F-69B0-4688-8B41-072B534A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22AE-D539-42BA-8DD0-EC840970E4E7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D7C41-ED70-4E83-AE49-321B9D99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EAA95-36A5-4A02-900A-537FC238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7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739B7-1B11-4047-B82A-AD808378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30170-D794-4E93-99E7-0041062E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D214D-DD18-459E-9CC8-061F4A24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B4B5-7AE9-4F39-B36C-1DAD4B590120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FB4A3-4CEC-4A33-AAF2-7211B762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4DD2A-FF0F-409C-8AD6-4C2F8076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4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695BA-E1BE-43D6-9E46-59CDA52C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141AB-AF83-4902-B3BE-35F94FFEB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95927E-D7AE-400D-B3A3-4933717FF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CB4CA5-1249-4AE8-9865-8BC60D8B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394E-9CD2-466F-80D6-A785AC26E592}" type="datetime1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E3ADB3-0AF5-43B1-BB49-26D179CD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B57F5C-522B-456E-958C-943E8703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4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5B59C-5E1E-47B6-8947-974CCA23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35317-1E8C-47AB-AD81-992BC4BF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868C60-C282-45AD-821B-DB77293F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328C0-DAC5-4C67-BD57-07472C225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72DEF3-5CF8-4E3F-8E69-8D0B19DE0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B4500C-4C5E-4814-BDF8-CBA59A50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5681-D22F-493A-916B-56A51E784AE8}" type="datetime1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357C4C-D522-4C99-9463-D617624B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622B2D-29EE-47AA-92AD-2016CF62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2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91A50-5144-47DC-81FE-2F954209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91F17A-398A-4D13-98B9-4D6C09B6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0F8-F398-46A1-AA9C-6D22B7090428}" type="datetime1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546E7E-58E0-408F-A981-2A0DD8EF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A37D4C-7FE1-42D1-A6D7-806654B9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CAB527-3167-47FD-9573-B3FC3181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105-252C-483C-987B-D1DCE16D505E}" type="datetime1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20F2A8-1442-45DF-A3A6-1B474D37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B8275A-8101-4B5F-A756-97FADB81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8FBF5-8724-4671-91B1-DF693F5B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44402-FBF0-4C50-AD4D-4FF73323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B05EB3-8CEA-4C42-A99A-E3010DEB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48255-3E82-42A6-B235-78E8FDC2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BF60-2D4D-4E15-81F5-843DB06F29C9}" type="datetime1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62C891-E433-49F1-B1B5-53041E5D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93704-A052-4CE9-B21F-DA821524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3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3AF15-E7DF-4E75-9453-06E3ECC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D23A43-598A-486D-AE83-6BBBA6DC1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892B00-6FCE-4278-8F53-1431E6590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6BAD0E-C508-40EA-9AD1-6D3EF992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B164-AD37-4071-A415-DBD604EE8DA1}" type="datetime1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482C1D-8F8E-40E2-800B-DF132A1C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76C1F0-AD4D-42A7-A90E-A9DC92EF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5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DADA2-C18F-4466-A8AE-49BCACC2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89D8D-4D6C-4A44-BD83-71ADA910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BDB2D-714D-49F1-8ED5-425AB0B44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4438-63F2-45F3-8D53-F7443190F969}" type="datetime1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E58FB6-9C92-4DF0-BF06-ED59E61C9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BFE01-E94C-4D91-B0F5-27627D8E8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A89F-01CC-4051-B376-3E2D83078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4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5448F-5B2A-4753-9A7D-1244F9E50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07" y="561975"/>
            <a:ext cx="910874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XXIV Уральская молодежная научная школа по геофизике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2011D8-0CEB-47FB-AEE2-DB7191F84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30287"/>
            <a:ext cx="9315450" cy="346573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3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КОЛИЧЕСТВЕННАЯ ОЦЕНКА ПАРАМЕТРОВ ГЕОМЕТРИИ ТРЕЩИН ГРП И ПРОНИЦАЕМОСТИ ПЛАСТА ПО ЦИКЛИЧЕСКИМ ТЕРМИЧЕСКИМ ИССЛЕДОВАНИЯМ СКВАЖИН 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38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Прилуцкий Александр Александрович</a:t>
            </a:r>
            <a:r>
              <a:rPr lang="ru-RU" sz="3800" b="1" i="1" spc="-3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8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Никонорова Анастасия Николаевна</a:t>
            </a:r>
            <a:r>
              <a:rPr lang="ru-RU" sz="3800" b="1" i="1" spc="-3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38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РГУ нефти и газа им. И. М. Губкина, г. Москва</a:t>
            </a:r>
            <a:endParaRPr lang="ru-RU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  ">
            <a:extLst>
              <a:ext uri="{FF2B5EF4-FFF2-40B4-BE49-F238E27FC236}">
                <a16:creationId xmlns:a16="http://schemas.microsoft.com/office/drawing/2014/main" id="{36F8902E-C587-4585-A849-16A28085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61975"/>
            <a:ext cx="27051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C2EEE9-BE38-48C4-8C10-A88CD23D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6D413-E8DC-478E-8F64-92248A5B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19F743-4D6E-46E5-ABAC-F4A53414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180" y="261424"/>
            <a:ext cx="9071640" cy="12502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15563-7F9A-4CA1-82A8-40CFBE2915AD}"/>
              </a:ext>
            </a:extLst>
          </p:cNvPr>
          <p:cNvSpPr txBox="1"/>
          <p:nvPr/>
        </p:nvSpPr>
        <p:spPr>
          <a:xfrm>
            <a:off x="493487" y="1340931"/>
            <a:ext cx="112485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sz="2800" b="1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возможностей термометрии для количественной оценки параметров пласта и трещин</a:t>
            </a:r>
            <a:endParaRPr lang="ru-RU" sz="2800" b="1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информативности термических исследований при вскрытии пласта трещиной ГРП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4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2CFD-F52C-442F-BEC3-BCCCC23B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термометрии в условиях образования трещин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69E9BD-FA3B-4626-A586-3576746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95A615-88CF-4E6A-83FD-DD70969E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78C77-F9C2-4B17-BBDD-A51BD0DE1A38}"/>
              </a:ext>
            </a:extLst>
          </p:cNvPr>
          <p:cNvSpPr txBox="1"/>
          <p:nvPr/>
        </p:nvSpPr>
        <p:spPr>
          <a:xfrm>
            <a:off x="5708955" y="2130693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поведения теплового поля при возникновении трещин в пласте, отличаются от классического представления.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 отрицательных температурных аномалий существенно больше, чем толщина соответствующих коллекторов-объектов закачки.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увеличением протяженности трещин темп релаксации теплового поля после остановки скважины происходит в несколько раз быстрее.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весомый вклад в формирование теплового вносит проницаемость пласта, интенсивность и продолжительность закачки.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7A88517-3FB0-4A8C-869D-5501B7F5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5" y="1783743"/>
            <a:ext cx="5111387" cy="47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845C8-FE41-420F-8916-3CE12C16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скважины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409B8-9843-486B-87FF-A4EFB3E74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6"/>
            <a:ext cx="5257800" cy="4093029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Скважина вертикальная  цилиндрическая полость радиуса </a:t>
            </a:r>
            <a:r>
              <a:rPr lang="en-US" sz="2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9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неограниченном по простиранию однородном вмещающем пласте-коллекторе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пласта – плоские горизонтальные непроницаемые и не проводящие теплоту поверхности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на расстоянии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 по вертикали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Трещина – вертикальный канал с прямоугольным осевым сечением длины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2L</a:t>
            </a:r>
            <a:r>
              <a:rPr lang="ru-RU" sz="29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ширины  </a:t>
            </a:r>
            <a:r>
              <a:rPr lang="ru-RU" sz="2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9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расположенный симметрично относительно оси скважины и вскрывающий пласт по всей высоте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начальный момент времени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t=0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точки пласта и полости трещины характеризуются одинаковым начальным давлением </a:t>
            </a:r>
            <a:r>
              <a:rPr lang="ru-RU" sz="2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9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температурой </a:t>
            </a:r>
            <a:r>
              <a:rPr lang="ru-RU" sz="2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9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 </a:t>
            </a:r>
            <a:endParaRPr lang="ru-RU" sz="2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периода времени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0&lt;t&lt;t</a:t>
            </a:r>
            <a:r>
              <a:rPr lang="ru-RU" sz="29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скважина работает в режиме нагнетания с расходом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Q=const</a:t>
            </a:r>
            <a:endParaRPr lang="ru-RU" sz="2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66D039-7DFE-4F94-99A3-48F3254E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D0A3AD-B1F4-4B30-AC59-4DE73D53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226C1D-BFF7-445F-8A96-880223A0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294" y="1690688"/>
            <a:ext cx="4397506" cy="3210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1FB4D0-E424-49C2-BF13-6F590A0DEA9B}"/>
              </a:ext>
            </a:extLst>
          </p:cNvPr>
          <p:cNvSpPr txBox="1"/>
          <p:nvPr/>
        </p:nvSpPr>
        <p:spPr>
          <a:xfrm>
            <a:off x="1049046" y="5438299"/>
            <a:ext cx="5046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решена на неравномерной сетке по времени и в пространстве, сгущаемой в интервалах максимальных градиентов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вблизи трещин и стенки скважины</a:t>
            </a:r>
          </a:p>
        </p:txBody>
      </p:sp>
    </p:spTree>
    <p:extLst>
      <p:ext uri="{BB962C8B-B14F-4D97-AF65-F5344CB8AC3E}">
        <p14:creationId xmlns:p14="http://schemas.microsoft.com/office/powerpoint/2010/main" val="352957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D918D-26DD-4900-AA5E-44985DB0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Теоретическая интерпретация и результаты циклических исследований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B273F4-C523-49BC-BA7F-3657908B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EF7D0-A54D-43FA-9F41-E1A535DF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061617-E380-41E8-8A12-14D2DC2F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2062"/>
            <a:ext cx="5433848" cy="3391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986C9-6010-4D3B-BC47-72C5E64A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627" y="1912062"/>
            <a:ext cx="5478365" cy="35255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C39FC5-76FF-417C-8655-5F49B0DE3A9E}"/>
              </a:ext>
            </a:extLst>
          </p:cNvPr>
          <p:cNvSpPr/>
          <p:nvPr/>
        </p:nvSpPr>
        <p:spPr>
          <a:xfrm>
            <a:off x="1532941" y="5437575"/>
            <a:ext cx="4044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Закачка 10 м3/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течении 3 ч и 72ч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каждого цикла остановка 5ч и снятие замеров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0B5E9C-8879-4936-973E-B2954394082C}"/>
              </a:ext>
            </a:extLst>
          </p:cNvPr>
          <p:cNvSpPr/>
          <p:nvPr/>
        </p:nvSpPr>
        <p:spPr>
          <a:xfrm>
            <a:off x="7542691" y="5437575"/>
            <a:ext cx="311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Закачка 10м3/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течении 72 часа и два времени релаксации (3 ч и 48 ч)</a:t>
            </a:r>
          </a:p>
        </p:txBody>
      </p:sp>
    </p:spTree>
    <p:extLst>
      <p:ext uri="{BB962C8B-B14F-4D97-AF65-F5344CB8AC3E}">
        <p14:creationId xmlns:p14="http://schemas.microsoft.com/office/powerpoint/2010/main" val="250978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317AA-0D71-4E62-A358-6A17098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Интерпретация и результаты циклических исследований на реальной скважине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5D3014-9AD5-431D-A77B-1C9A76EE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D43B18-4FA0-4204-82DA-820A7A04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6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FF7F444-B1DB-4C62-9020-6279A1502D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3466"/>
            <a:ext cx="4007117" cy="46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0514A6-6E6A-4952-A703-E8388965E923}"/>
              </a:ext>
            </a:extLst>
          </p:cNvPr>
          <p:cNvSpPr txBox="1"/>
          <p:nvPr/>
        </p:nvSpPr>
        <p:spPr>
          <a:xfrm>
            <a:off x="6096000" y="4781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Дебиты закачек – 93, 62 и 136 м3/</a:t>
            </a:r>
            <a:r>
              <a:rPr lang="ru-RU" sz="18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AF2FCDE7-5F2D-4CAB-97F0-0925630CE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06963"/>
              </p:ext>
            </p:extLst>
          </p:nvPr>
        </p:nvGraphicFramePr>
        <p:xfrm>
          <a:off x="6788112" y="5342053"/>
          <a:ext cx="273057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190">
                  <a:extLst>
                    <a:ext uri="{9D8B030D-6E8A-4147-A177-3AD203B41FA5}">
                      <a16:colId xmlns:a16="http://schemas.microsoft.com/office/drawing/2014/main" val="728212231"/>
                    </a:ext>
                  </a:extLst>
                </a:gridCol>
                <a:gridCol w="1567386">
                  <a:extLst>
                    <a:ext uri="{9D8B030D-6E8A-4147-A177-3AD203B41FA5}">
                      <a16:colId xmlns:a16="http://schemas.microsoft.com/office/drawing/2014/main" val="478731355"/>
                    </a:ext>
                  </a:extLst>
                </a:gridCol>
              </a:tblGrid>
              <a:tr h="421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Полудлина трещины,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Проницаемость пласта,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486738"/>
                  </a:ext>
                </a:extLst>
              </a:tr>
              <a:tr h="248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6906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39431"/>
              </p:ext>
            </p:extLst>
          </p:nvPr>
        </p:nvGraphicFramePr>
        <p:xfrm>
          <a:off x="5274222" y="1703550"/>
          <a:ext cx="5758356" cy="307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77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317AA-0D71-4E62-A358-6A17098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Интерпретация и результаты циклических исследований на реальной скважине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5D3014-9AD5-431D-A77B-1C9A76EE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D43B18-4FA0-4204-82DA-820A7A04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514A6-6E6A-4952-A703-E8388965E923}"/>
              </a:ext>
            </a:extLst>
          </p:cNvPr>
          <p:cNvSpPr txBox="1"/>
          <p:nvPr/>
        </p:nvSpPr>
        <p:spPr>
          <a:xfrm>
            <a:off x="6096000" y="4781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Дебиты закачек – 53 и 103 м3/</a:t>
            </a:r>
            <a:r>
              <a:rPr lang="ru-RU" sz="18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AF2FCDE7-5F2D-4CAB-97F0-0925630CE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51908"/>
              </p:ext>
            </p:extLst>
          </p:nvPr>
        </p:nvGraphicFramePr>
        <p:xfrm>
          <a:off x="6788112" y="5342053"/>
          <a:ext cx="273057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190">
                  <a:extLst>
                    <a:ext uri="{9D8B030D-6E8A-4147-A177-3AD203B41FA5}">
                      <a16:colId xmlns:a16="http://schemas.microsoft.com/office/drawing/2014/main" val="728212231"/>
                    </a:ext>
                  </a:extLst>
                </a:gridCol>
                <a:gridCol w="1567386">
                  <a:extLst>
                    <a:ext uri="{9D8B030D-6E8A-4147-A177-3AD203B41FA5}">
                      <a16:colId xmlns:a16="http://schemas.microsoft.com/office/drawing/2014/main" val="478731355"/>
                    </a:ext>
                  </a:extLst>
                </a:gridCol>
              </a:tblGrid>
              <a:tr h="421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Полудлина трещины,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Проницаемость пласта,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486738"/>
                  </a:ext>
                </a:extLst>
              </a:tr>
              <a:tr h="248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69064"/>
                  </a:ext>
                </a:extLst>
              </a:tr>
            </a:tbl>
          </a:graphicData>
        </a:graphic>
      </p:graphicFrame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4E328996-7DD0-48AD-BFC6-944A2316D6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690688"/>
            <a:ext cx="5981700" cy="309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CF8BCF-4568-45EC-B746-AFFAAEFF3B4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9" y="1690688"/>
            <a:ext cx="4200525" cy="446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5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317AA-0D71-4E62-A358-6A17098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Интерпретация и результаты циклических исследований на реальной скважине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5D3014-9AD5-431D-A77B-1C9A76EE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D43B18-4FA0-4204-82DA-820A7A04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8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514A6-6E6A-4952-A703-E8388965E923}"/>
              </a:ext>
            </a:extLst>
          </p:cNvPr>
          <p:cNvSpPr txBox="1"/>
          <p:nvPr/>
        </p:nvSpPr>
        <p:spPr>
          <a:xfrm>
            <a:off x="6470688" y="47276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Дебиты закачек – 55 и 600 м3/</a:t>
            </a:r>
            <a:r>
              <a:rPr lang="ru-RU" sz="18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AF2FCDE7-5F2D-4CAB-97F0-0925630CE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3342"/>
              </p:ext>
            </p:extLst>
          </p:nvPr>
        </p:nvGraphicFramePr>
        <p:xfrm>
          <a:off x="6788112" y="5342053"/>
          <a:ext cx="273057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190">
                  <a:extLst>
                    <a:ext uri="{9D8B030D-6E8A-4147-A177-3AD203B41FA5}">
                      <a16:colId xmlns:a16="http://schemas.microsoft.com/office/drawing/2014/main" val="728212231"/>
                    </a:ext>
                  </a:extLst>
                </a:gridCol>
                <a:gridCol w="1567386">
                  <a:extLst>
                    <a:ext uri="{9D8B030D-6E8A-4147-A177-3AD203B41FA5}">
                      <a16:colId xmlns:a16="http://schemas.microsoft.com/office/drawing/2014/main" val="478731355"/>
                    </a:ext>
                  </a:extLst>
                </a:gridCol>
              </a:tblGrid>
              <a:tr h="421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Полудлина трещины,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Проницаемость пласта,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486738"/>
                  </a:ext>
                </a:extLst>
              </a:tr>
              <a:tr h="248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6906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0BD8E77-E5BC-4430-ACAF-734BD551A0C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707284"/>
            <a:ext cx="6096000" cy="30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8B28E8A-8E7D-47E9-AFB6-B025D4A33EA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5" y="1690688"/>
            <a:ext cx="3990994" cy="447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16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5D4E8-2E76-48B2-8912-FCAC3438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DB31E-6733-4323-9507-1F46BEB0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анализа циклических промыслово-геофизических исследований скважин были выявлены особенности теплового поля при наличии трещины гидроразрыва в пласте.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базе термодинамического моделирования получена теоретическая </a:t>
            </a:r>
            <a:r>
              <a:rPr lang="ru-RU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палеточная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зависимость для конкретных условий проведения исследования.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Оценены геометрические параметры трещин, а также проницаемости пластов по циклическим термическим исследования скважин на основе </a:t>
            </a:r>
            <a:r>
              <a:rPr lang="ru-RU" sz="2400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палеточной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зависимости, полученной в ходе термодинамического моделирования условий проведения закачки.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3A8E5B-F1C0-4578-9942-017B8DA9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XXIV Уральская молодежная научная школа по геофизике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0421E2-2C9B-4E30-AB64-F3D8957E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89F-01CC-4051-B376-3E2D830780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81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544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XXIV Уральская молодежная научная школа по геофизике </vt:lpstr>
      <vt:lpstr>Задачи исследования </vt:lpstr>
      <vt:lpstr>Метод термометрии в условиях образования трещин </vt:lpstr>
      <vt:lpstr>Модель скважины</vt:lpstr>
      <vt:lpstr>Теоретическая интерпретация и результаты циклических исследований</vt:lpstr>
      <vt:lpstr>Интерпретация и результаты циклических исследований на реальной скважине</vt:lpstr>
      <vt:lpstr>Интерпретация и результаты циклических исследований на реальной скважине</vt:lpstr>
      <vt:lpstr>Интерпретация и результаты циклических исследований на реальной скважине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XXIV Уральская молодежная научная школа по геофизике </dc:title>
  <dc:creator>Александр Прилуцкий</dc:creator>
  <cp:lastModifiedBy>Александр Прилуцкий</cp:lastModifiedBy>
  <cp:revision>2</cp:revision>
  <dcterms:created xsi:type="dcterms:W3CDTF">2023-03-19T15:17:59Z</dcterms:created>
  <dcterms:modified xsi:type="dcterms:W3CDTF">2023-03-19T19:39:03Z</dcterms:modified>
</cp:coreProperties>
</file>