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16"/>
  </p:notesMasterIdLst>
  <p:sldIdLst>
    <p:sldId id="256" r:id="rId2"/>
    <p:sldId id="303" r:id="rId3"/>
    <p:sldId id="306" r:id="rId4"/>
    <p:sldId id="304" r:id="rId5"/>
    <p:sldId id="305" r:id="rId6"/>
    <p:sldId id="272" r:id="rId7"/>
    <p:sldId id="296" r:id="rId8"/>
    <p:sldId id="307" r:id="rId9"/>
    <p:sldId id="295" r:id="rId10"/>
    <p:sldId id="293" r:id="rId11"/>
    <p:sldId id="298" r:id="rId12"/>
    <p:sldId id="299" r:id="rId13"/>
    <p:sldId id="300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6076B4"/>
    <a:srgbClr val="719D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>
        <p:scale>
          <a:sx n="70" d="100"/>
          <a:sy n="70" d="100"/>
        </p:scale>
        <p:origin x="-1766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65AD7-0559-42D7-AD49-B723763BB83F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750F5-8246-4B02-BF88-13D531803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37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D750F5-8246-4B02-BF88-13D531803D1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20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90132-FD9B-49ED-9125-F6B0879C30C6}" type="datetime1">
              <a:rPr lang="ru-RU" smtClean="0"/>
              <a:t>22.03.2023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828FC-C810-4BD5-BBF5-490520B446F1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11BD-D6E6-4943-A1F0-38DBCADCFD5B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2FAA2-B64F-4343-8EB9-0A474A9B32DC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36C44-B4F0-4FCB-AFFA-269D8781EED6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DF41A-43A6-4DD4-9283-54125703FE1A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38FC3-0619-42F3-AE16-6B9CCAB07D62}" type="datetime1">
              <a:rPr lang="ru-RU" smtClean="0"/>
              <a:t>22.03.2023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B741-A837-497D-A74D-A06BACF9FE25}" type="datetime1">
              <a:rPr lang="ru-RU" smtClean="0"/>
              <a:t>22.03.2023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19B64-F955-4E63-9659-620DA3733711}" type="datetime1">
              <a:rPr lang="ru-RU" smtClean="0"/>
              <a:t>22.03.2023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587C-E08E-461B-B07E-E60BA5C3755D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7E30-A5FC-41CE-B7C4-E656B2C4AB8D}" type="datetime1">
              <a:rPr lang="ru-RU" smtClean="0"/>
              <a:t>22.03.2023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10E2A7-9E37-4981-861D-8278AC235FCA}" type="datetime1">
              <a:rPr lang="ru-RU" smtClean="0"/>
              <a:t>22.03.2023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BBD2F9B-847D-4DEB-B8D9-1EB4E0F4F5B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Картинки по запросу Росгидромет по УФ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Картинки по запросу Росгидромет по УФ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54416" y="2890084"/>
            <a:ext cx="828002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800" cap="all" dirty="0"/>
              <a:t>НЕКОТОРЫЕ ОСОБЕННОСТИ ВЫСОКОТОЧНЫХ ТЕМПЕРАТУРНЫХ ИЗМЕРЕНИЙ В СКВАЖИНАХ</a:t>
            </a:r>
            <a:endParaRPr lang="ru-RU" sz="2800" dirty="0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941002" y="4997786"/>
            <a:ext cx="7559626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Хацкевич Б.Д.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Факаева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геофизики имени Ю.П.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Булашевича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Екатеренбург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altLang="ru-RU" sz="2000" dirty="0" smtClean="0">
              <a:latin typeface="Century Gothic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131498" y="160338"/>
            <a:ext cx="2663703" cy="850224"/>
            <a:chOff x="280775" y="297656"/>
            <a:chExt cx="2742469" cy="922893"/>
          </a:xfrm>
        </p:grpSpPr>
        <p:pic>
          <p:nvPicPr>
            <p:cNvPr id="18" name="Picture 156" descr="logo-Ins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75" y="297656"/>
              <a:ext cx="2718375" cy="922893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 Box 157"/>
            <p:cNvSpPr txBox="1">
              <a:spLocks noChangeArrowheads="1"/>
            </p:cNvSpPr>
            <p:nvPr/>
          </p:nvSpPr>
          <p:spPr bwMode="auto">
            <a:xfrm>
              <a:off x="1127985" y="463082"/>
              <a:ext cx="1895259" cy="6246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12707" tIns="56354" rIns="112707" bIns="56354">
              <a:spAutoFit/>
            </a:bodyPr>
            <a:lstStyle>
              <a:lvl1pPr defTabSz="11271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63563" defTabSz="11271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27125" defTabSz="11271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90688" defTabSz="11271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55838" defTabSz="1127125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13038" defTabSz="11271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170238" defTabSz="11271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27438" defTabSz="11271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084638" defTabSz="1127125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hangingPunct="0"/>
              <a:r>
                <a:rPr lang="ru-RU" sz="1000" b="1" i="1" dirty="0">
                  <a:solidFill>
                    <a:srgbClr val="6C0000"/>
                  </a:solidFill>
                  <a:latin typeface="Arial" charset="0"/>
                </a:rPr>
                <a:t>Институт геофизики имени Ю.П. </a:t>
              </a:r>
              <a:r>
                <a:rPr lang="ru-RU" sz="1000" b="1" i="1" dirty="0" err="1">
                  <a:solidFill>
                    <a:srgbClr val="6C0000"/>
                  </a:solidFill>
                  <a:latin typeface="Arial" charset="0"/>
                </a:rPr>
                <a:t>Булашевича</a:t>
              </a:r>
              <a:r>
                <a:rPr lang="en-US" sz="1000" b="1" i="1" dirty="0" smtClean="0">
                  <a:solidFill>
                    <a:srgbClr val="6C0000"/>
                  </a:solidFill>
                  <a:latin typeface="Arial" charset="0"/>
                </a:rPr>
                <a:t>, </a:t>
              </a:r>
            </a:p>
            <a:p>
              <a:pPr eaLnBrk="0" hangingPunct="0"/>
              <a:r>
                <a:rPr lang="ru-RU" sz="1000" b="1" i="1" dirty="0" err="1" smtClean="0">
                  <a:solidFill>
                    <a:srgbClr val="6C0000"/>
                  </a:solidFill>
                  <a:latin typeface="Arial" charset="0"/>
                </a:rPr>
                <a:t>УрО</a:t>
              </a:r>
              <a:r>
                <a:rPr lang="ru-RU" sz="1000" b="1" i="1" dirty="0" smtClean="0">
                  <a:solidFill>
                    <a:srgbClr val="6C0000"/>
                  </a:solidFill>
                  <a:latin typeface="Arial" charset="0"/>
                </a:rPr>
                <a:t> РАН</a:t>
              </a:r>
              <a:r>
                <a:rPr lang="en-US" sz="1000" b="1" i="1" dirty="0" smtClean="0">
                  <a:solidFill>
                    <a:srgbClr val="6C0000"/>
                  </a:solidFill>
                  <a:latin typeface="Arial" charset="0"/>
                </a:rPr>
                <a:t>, </a:t>
              </a:r>
              <a:r>
                <a:rPr lang="ru-RU" sz="1000" b="1" i="1" dirty="0" err="1" smtClean="0">
                  <a:solidFill>
                    <a:srgbClr val="6C0000"/>
                  </a:solidFill>
                  <a:latin typeface="Arial" charset="0"/>
                </a:rPr>
                <a:t>Екатеренбург</a:t>
              </a:r>
              <a:r>
                <a:rPr lang="en-US" sz="1000" b="1" i="1" dirty="0" smtClean="0">
                  <a:latin typeface="Arial" charset="0"/>
                </a:rPr>
                <a:t> </a:t>
              </a:r>
              <a:endParaRPr lang="en-US" sz="1000" b="1" i="1" dirty="0"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1498" y="1203023"/>
            <a:ext cx="8544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XXIV Уральская молодежная научная школа по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геофизике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8941" y="6236001"/>
            <a:ext cx="2683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22 марта 20</a:t>
            </a:r>
            <a:r>
              <a:rPr lang="en-US" dirty="0" smtClean="0"/>
              <a:t>23</a:t>
            </a:r>
            <a:r>
              <a:rPr lang="ru-RU" dirty="0" smtClean="0"/>
              <a:t>  г. Пермь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570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764704"/>
          </a:xfrm>
        </p:spPr>
        <p:txBody>
          <a:bodyPr/>
          <a:lstStyle/>
          <a:p>
            <a:r>
              <a:rPr lang="ru-RU" sz="3200" dirty="0" smtClean="0"/>
              <a:t>Термометрия скважин Екатеринбурга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661248"/>
            <a:ext cx="8147248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Термограммы скважин №11 и №1434 в г. Екатеринбург за февраль 2023 года. Пунктирная линия время измерения 30 с, сплошная линия 60 с.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10</a:t>
            </a:fld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187624" y="1268760"/>
            <a:ext cx="6768751" cy="4320480"/>
            <a:chOff x="0" y="0"/>
            <a:chExt cx="4276725" cy="2628900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28825" cy="2628900"/>
            </a:xfrm>
            <a:prstGeom prst="rect">
              <a:avLst/>
            </a:prstGeom>
            <a:noFill/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75" y="0"/>
              <a:ext cx="2038350" cy="2628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27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836712"/>
          </a:xfrm>
        </p:spPr>
        <p:txBody>
          <a:bodyPr/>
          <a:lstStyle/>
          <a:p>
            <a:r>
              <a:rPr lang="ru-RU" sz="3200" dirty="0" smtClean="0"/>
              <a:t>Температурный отклик датчика </a:t>
            </a:r>
            <a:r>
              <a:rPr lang="en-US" sz="3200" dirty="0" smtClean="0"/>
              <a:t>RBR solo3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11</a:t>
            </a:fld>
            <a:endParaRPr lang="ru-RU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980727"/>
            <a:ext cx="8604000" cy="264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717032"/>
            <a:ext cx="8609013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21574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8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sz="4000" dirty="0" smtClean="0"/>
              <a:t>Области интенсивной конвекции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12</a:t>
            </a:fld>
            <a:endParaRPr lang="ru-RU"/>
          </a:p>
        </p:txBody>
      </p:sp>
      <p:pic>
        <p:nvPicPr>
          <p:cNvPr id="7170" name="Picture 2" descr="D:\ИГФ УрО РАН\Молодежка 2023\Рис. 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713134" cy="469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9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Кривая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выхода регистрируемых температур определяется двумя процессами – температурной инерцией системы (скважинный прибор – датчик) и инициированной свободной тепловой конвекцией;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Наиболее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точные значения температуры флюида регистрируются либо в первые секунды после установления прибора на заданную глубину, либо – через продолжительное время выравнивания температур между прибором и флюидом. 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Температурный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шум, вызванный свободной тепловой конвекцией меньше для прибора, имеющего начальную температуру выше температуры скважинной жидкости.</a:t>
            </a:r>
            <a:endParaRPr lang="ru-RU" dirty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В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высокоточных геотермических исследованиях скважин считалась более предпочтительной методика поточечных измерений (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point by point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Times New Roman"/>
              </a:rPr>
              <a:t>Beck and Balling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1988). По результатам  проведенных исследований мы полагаем более эффективной методику непрерывного температурного каротажа с постоянной скоростью спуска.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0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14</a:t>
            </a:fld>
            <a:endParaRPr lang="ru-RU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195736" y="2492896"/>
            <a:ext cx="44284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altLang="ru-RU" sz="2800" dirty="0" smtClean="0">
                <a:solidFill>
                  <a:srgbClr val="C00000"/>
                </a:solidFill>
                <a:latin typeface="Century Gothic" pitchFamily="34" charset="0"/>
              </a:rPr>
              <a:t>Спасибо за внимание</a:t>
            </a:r>
            <a:endParaRPr lang="ru-RU" altLang="ru-RU" sz="2800" i="1" dirty="0">
              <a:solidFill>
                <a:srgbClr val="C0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247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</a:rPr>
              <a:t>Основные факторы, влияющие на точность измерения температуры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Аппаратурная точность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Термопары  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 smtClean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Термометры </a:t>
            </a:r>
            <a:r>
              <a:rPr lang="ru-RU" altLang="ru-RU" sz="1800" dirty="0" smtClean="0">
                <a:solidFill>
                  <a:prstClr val="black"/>
                </a:solidFill>
              </a:rPr>
              <a:t>сопротивления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Термисторы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Цифровые датчики </a:t>
            </a:r>
            <a:r>
              <a:rPr lang="ru-RU" altLang="ru-RU" sz="1800" dirty="0" smtClean="0">
                <a:solidFill>
                  <a:prstClr val="black"/>
                </a:solidFill>
              </a:rPr>
              <a:t>температуры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Кварцевые </a:t>
            </a:r>
            <a:r>
              <a:rPr lang="ru-RU" altLang="ru-RU" sz="1800" dirty="0" smtClean="0">
                <a:solidFill>
                  <a:prstClr val="black"/>
                </a:solidFill>
              </a:rPr>
              <a:t>датчики</a:t>
            </a: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endParaRPr lang="ru-RU" altLang="ru-RU" sz="1800" dirty="0">
              <a:solidFill>
                <a:prstClr val="black"/>
              </a:solidFill>
            </a:endParaRPr>
          </a:p>
          <a:p>
            <a:pPr lvl="0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1800" dirty="0">
                <a:solidFill>
                  <a:prstClr val="black"/>
                </a:solidFill>
              </a:rPr>
              <a:t>Распределенные оптоволоконные </a:t>
            </a:r>
            <a:r>
              <a:rPr lang="ru-RU" altLang="ru-RU" sz="1800" dirty="0" smtClean="0">
                <a:solidFill>
                  <a:prstClr val="black"/>
                </a:solidFill>
              </a:rPr>
              <a:t>системы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выдержки температурного зонда в точке измерения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и инициированная конвекция</a:t>
            </a:r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988840"/>
            <a:ext cx="902678" cy="63322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43" y="2305451"/>
            <a:ext cx="1015685" cy="89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068960"/>
            <a:ext cx="873870" cy="672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4561445"/>
            <a:ext cx="1122125" cy="7480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3139" y="4171991"/>
            <a:ext cx="1358378" cy="7335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9822234">
            <a:off x="5045087" y="3426045"/>
            <a:ext cx="899457" cy="109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9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107504" y="-55914"/>
            <a:ext cx="88204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ru-RU" altLang="ru-RU" sz="2800" dirty="0" smtClean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Свободная тепловая конвекция в заполненных водой скважинах (СТК)</a:t>
            </a:r>
            <a:endParaRPr lang="ru-RU" altLang="ru-RU" sz="2800" dirty="0">
              <a:solidFill>
                <a:srgbClr val="2F58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017435"/>
              </p:ext>
            </p:extLst>
          </p:nvPr>
        </p:nvGraphicFramePr>
        <p:xfrm>
          <a:off x="2555776" y="958160"/>
          <a:ext cx="1800200" cy="78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Формула" r:id="rId3" imgW="812520" imgH="419040" progId="Equation.3">
                  <p:embed/>
                </p:oleObj>
              </mc:Choice>
              <mc:Fallback>
                <p:oleObj name="Формула" r:id="rId3" imgW="812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958160"/>
                        <a:ext cx="1800200" cy="785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099951"/>
            <a:ext cx="1715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Число Рэлея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2780928"/>
            <a:ext cx="3245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Критическое число Рэлея</a:t>
            </a:r>
            <a:endParaRPr lang="ru-RU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731061"/>
              </p:ext>
            </p:extLst>
          </p:nvPr>
        </p:nvGraphicFramePr>
        <p:xfrm>
          <a:off x="534987" y="3284984"/>
          <a:ext cx="80740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5206680" imgH="444240" progId="Equation.3">
                  <p:embed/>
                </p:oleObj>
              </mc:Choice>
              <mc:Fallback>
                <p:oleObj name="Equation" r:id="rId5" imgW="52066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7" y="3284984"/>
                        <a:ext cx="8074025" cy="6937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213279"/>
              </p:ext>
            </p:extLst>
          </p:nvPr>
        </p:nvGraphicFramePr>
        <p:xfrm>
          <a:off x="1382353" y="5411985"/>
          <a:ext cx="96043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Формула" r:id="rId7" imgW="545760" imgH="177480" progId="Equation.3">
                  <p:embed/>
                </p:oleObj>
              </mc:Choice>
              <mc:Fallback>
                <p:oleObj name="Формула" r:id="rId7" imgW="5457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353" y="5411985"/>
                        <a:ext cx="960437" cy="296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83568" y="4077072"/>
            <a:ext cx="2358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prstClr val="black"/>
                </a:solidFill>
              </a:rPr>
              <a:t>λ</a:t>
            </a:r>
            <a:r>
              <a:rPr lang="en-US" baseline="-25000" dirty="0">
                <a:solidFill>
                  <a:prstClr val="black"/>
                </a:solidFill>
              </a:rPr>
              <a:t>f</a:t>
            </a:r>
            <a:r>
              <a:rPr lang="ru-RU" dirty="0">
                <a:solidFill>
                  <a:prstClr val="black"/>
                </a:solidFill>
              </a:rPr>
              <a:t>/</a:t>
            </a:r>
            <a:r>
              <a:rPr lang="ru-RU" i="1" dirty="0">
                <a:solidFill>
                  <a:prstClr val="black"/>
                </a:solidFill>
              </a:rPr>
              <a:t>λ</a:t>
            </a:r>
            <a:r>
              <a:rPr lang="en-US" baseline="-25000" dirty="0">
                <a:solidFill>
                  <a:prstClr val="black"/>
                </a:solidFill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→∞, </a:t>
            </a:r>
            <a:r>
              <a:rPr lang="en-US" i="1" dirty="0" err="1" smtClean="0">
                <a:solidFill>
                  <a:prstClr val="black"/>
                </a:solidFill>
              </a:rPr>
              <a:t>Ra</a:t>
            </a:r>
            <a:r>
              <a:rPr lang="en-US" baseline="-25000" dirty="0" err="1" smtClean="0">
                <a:solidFill>
                  <a:prstClr val="black"/>
                </a:solidFill>
              </a:rPr>
              <a:t>cr</a:t>
            </a:r>
            <a:r>
              <a:rPr lang="ru-RU" dirty="0" smtClean="0">
                <a:solidFill>
                  <a:prstClr val="black"/>
                </a:solidFill>
              </a:rPr>
              <a:t>=68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i="1" dirty="0" smtClean="0">
                <a:solidFill>
                  <a:prstClr val="black"/>
                </a:solidFill>
              </a:rPr>
              <a:t>λ</a:t>
            </a:r>
            <a:r>
              <a:rPr lang="en-US" baseline="-25000" dirty="0">
                <a:solidFill>
                  <a:prstClr val="black"/>
                </a:solidFill>
              </a:rPr>
              <a:t>f</a:t>
            </a:r>
            <a:r>
              <a:rPr lang="ru-RU" dirty="0">
                <a:solidFill>
                  <a:prstClr val="black"/>
                </a:solidFill>
              </a:rPr>
              <a:t>/</a:t>
            </a:r>
            <a:r>
              <a:rPr lang="ru-RU" i="1" dirty="0">
                <a:solidFill>
                  <a:prstClr val="black"/>
                </a:solidFill>
              </a:rPr>
              <a:t>λ</a:t>
            </a:r>
            <a:r>
              <a:rPr lang="en-US" baseline="-25000" dirty="0">
                <a:solidFill>
                  <a:prstClr val="black"/>
                </a:solidFill>
              </a:rPr>
              <a:t>m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=</a:t>
            </a:r>
            <a:r>
              <a:rPr lang="ru-RU" dirty="0" smtClean="0">
                <a:solidFill>
                  <a:prstClr val="black"/>
                </a:solidFill>
              </a:rPr>
              <a:t>0,   </a:t>
            </a:r>
            <a:r>
              <a:rPr lang="en-US" i="1" dirty="0" err="1" smtClean="0">
                <a:solidFill>
                  <a:prstClr val="black"/>
                </a:solidFill>
              </a:rPr>
              <a:t>Ra</a:t>
            </a:r>
            <a:r>
              <a:rPr lang="en-US" baseline="-25000" dirty="0" err="1" smtClean="0">
                <a:solidFill>
                  <a:prstClr val="black"/>
                </a:solidFill>
              </a:rPr>
              <a:t>cr</a:t>
            </a:r>
            <a:r>
              <a:rPr lang="ru-RU" dirty="0" smtClean="0">
                <a:solidFill>
                  <a:prstClr val="black"/>
                </a:solidFill>
              </a:rPr>
              <a:t>=216</a:t>
            </a:r>
            <a:r>
              <a:rPr lang="ru-RU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4215571"/>
            <a:ext cx="4998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ru-RU" dirty="0"/>
              <a:t>Гершуни Г.3., </a:t>
            </a:r>
            <a:r>
              <a:rPr lang="ru-RU" dirty="0" err="1"/>
              <a:t>Жуховицкий</a:t>
            </a:r>
            <a:r>
              <a:rPr lang="ru-RU" dirty="0"/>
              <a:t> </a:t>
            </a:r>
            <a:r>
              <a:rPr lang="ru-RU" dirty="0" smtClean="0"/>
              <a:t>Е.М. </a:t>
            </a:r>
            <a:r>
              <a:rPr lang="en-US" dirty="0" smtClean="0">
                <a:solidFill>
                  <a:prstClr val="black"/>
                </a:solidFill>
              </a:rPr>
              <a:t>197</a:t>
            </a:r>
            <a:r>
              <a:rPr lang="ru-RU" dirty="0" smtClean="0">
                <a:solidFill>
                  <a:prstClr val="black"/>
                </a:solidFill>
              </a:rPr>
              <a:t>2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13183" y="5361191"/>
            <a:ext cx="6099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ru-RU" dirty="0" err="1"/>
              <a:t>Демежко</a:t>
            </a:r>
            <a:r>
              <a:rPr lang="ru-RU" dirty="0"/>
              <a:t> Д. Ю., Хацкевич Б. Д., </a:t>
            </a:r>
            <a:r>
              <a:rPr lang="ru-RU" dirty="0" err="1"/>
              <a:t>Миндубаев</a:t>
            </a:r>
            <a:r>
              <a:rPr lang="ru-RU" dirty="0"/>
              <a:t> М. Г</a:t>
            </a:r>
            <a:r>
              <a:rPr lang="ru-RU" dirty="0" smtClean="0"/>
              <a:t>. 2020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980728"/>
            <a:ext cx="35126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r – </a:t>
            </a:r>
            <a:r>
              <a:rPr lang="ru-RU" i="1" dirty="0" smtClean="0">
                <a:solidFill>
                  <a:prstClr val="black"/>
                </a:solidFill>
              </a:rPr>
              <a:t>внутренний радиус скважины</a:t>
            </a:r>
            <a:endParaRPr lang="en-US" i="1" dirty="0" smtClean="0">
              <a:solidFill>
                <a:prstClr val="black"/>
              </a:solidFill>
            </a:endParaRPr>
          </a:p>
          <a:p>
            <a:r>
              <a:rPr lang="en-US" i="1" dirty="0" smtClean="0">
                <a:solidFill>
                  <a:prstClr val="black"/>
                </a:solidFill>
              </a:rPr>
              <a:t>G – </a:t>
            </a:r>
            <a:r>
              <a:rPr lang="ru-RU" i="1" dirty="0" smtClean="0">
                <a:solidFill>
                  <a:prstClr val="black"/>
                </a:solidFill>
              </a:rPr>
              <a:t>температурный градиент</a:t>
            </a:r>
            <a:endParaRPr lang="en-US" i="1" dirty="0" smtClean="0">
              <a:solidFill>
                <a:prstClr val="black"/>
              </a:solidFill>
            </a:endParaRPr>
          </a:p>
          <a:p>
            <a:r>
              <a:rPr lang="en-US" i="1" dirty="0" smtClean="0">
                <a:solidFill>
                  <a:prstClr val="black"/>
                </a:solidFill>
              </a:rPr>
              <a:t>g </a:t>
            </a:r>
            <a:r>
              <a:rPr lang="en-US" i="1" dirty="0">
                <a:solidFill>
                  <a:prstClr val="black"/>
                </a:solidFill>
              </a:rPr>
              <a:t>–</a:t>
            </a:r>
            <a:r>
              <a:rPr lang="en-US" i="1" dirty="0" smtClean="0">
                <a:solidFill>
                  <a:prstClr val="black"/>
                </a:solidFill>
              </a:rPr>
              <a:t> </a:t>
            </a:r>
            <a:r>
              <a:rPr lang="ru-RU" i="1" dirty="0" smtClean="0">
                <a:solidFill>
                  <a:prstClr val="black"/>
                </a:solidFill>
              </a:rPr>
              <a:t>ускорение силы тяжести</a:t>
            </a:r>
            <a:endParaRPr lang="en-US" i="1" dirty="0" smtClean="0">
              <a:solidFill>
                <a:prstClr val="black"/>
              </a:solidFill>
            </a:endParaRPr>
          </a:p>
          <a:p>
            <a:r>
              <a:rPr lang="ru-RU" i="1" dirty="0" smtClean="0">
                <a:solidFill>
                  <a:prstClr val="black"/>
                </a:solidFill>
              </a:rPr>
              <a:t>ν</a:t>
            </a:r>
            <a:r>
              <a:rPr lang="en-US" dirty="0">
                <a:solidFill>
                  <a:prstClr val="black"/>
                </a:solidFill>
              </a:rPr>
              <a:t> 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i="1" dirty="0">
                <a:solidFill>
                  <a:prstClr val="black"/>
                </a:solidFill>
              </a:rPr>
              <a:t>–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i="1" dirty="0">
                <a:solidFill>
                  <a:prstClr val="black"/>
                </a:solidFill>
              </a:rPr>
              <a:t>кинематическая </a:t>
            </a:r>
            <a:r>
              <a:rPr lang="ru-RU" i="1" dirty="0" smtClean="0">
                <a:solidFill>
                  <a:prstClr val="black"/>
                </a:solidFill>
              </a:rPr>
              <a:t>вязкость</a:t>
            </a:r>
          </a:p>
          <a:p>
            <a:r>
              <a:rPr lang="en-US" i="1" dirty="0" smtClean="0">
                <a:solidFill>
                  <a:prstClr val="black"/>
                </a:solidFill>
              </a:rPr>
              <a:t>a – </a:t>
            </a:r>
            <a:r>
              <a:rPr lang="ru-RU" i="1" dirty="0" smtClean="0">
                <a:solidFill>
                  <a:prstClr val="black"/>
                </a:solidFill>
              </a:rPr>
              <a:t>температуропроводность</a:t>
            </a:r>
          </a:p>
          <a:p>
            <a:r>
              <a:rPr lang="en-US" i="1" dirty="0" smtClean="0">
                <a:solidFill>
                  <a:prstClr val="black"/>
                </a:solidFill>
                <a:latin typeface="Symbol" pitchFamily="18" charset="2"/>
              </a:rPr>
              <a:t>b</a:t>
            </a:r>
            <a:r>
              <a:rPr lang="en-US" i="1" dirty="0" smtClean="0">
                <a:solidFill>
                  <a:prstClr val="black"/>
                </a:solidFill>
              </a:rPr>
              <a:t> – </a:t>
            </a:r>
            <a:r>
              <a:rPr lang="ru-RU" i="1" dirty="0">
                <a:solidFill>
                  <a:prstClr val="black"/>
                </a:solidFill>
              </a:rPr>
              <a:t>коэффициент теплового расширения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88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9512" y="188640"/>
            <a:ext cx="8208963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Примеры температурных измерений с конвективным шумом (1)</a:t>
            </a:r>
            <a:endParaRPr lang="ru-RU" altLang="ru-RU" sz="28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75" y="1160131"/>
            <a:ext cx="4846400" cy="16928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68150" y="2976046"/>
            <a:ext cx="505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Мониторинг в скважине </a:t>
            </a:r>
            <a:r>
              <a:rPr lang="en-US" sz="1600" dirty="0" smtClean="0">
                <a:solidFill>
                  <a:prstClr val="black"/>
                </a:solidFill>
              </a:rPr>
              <a:t>IGF-280, </a:t>
            </a:r>
            <a:r>
              <a:rPr lang="ru-RU" sz="1600" dirty="0" smtClean="0">
                <a:solidFill>
                  <a:prstClr val="black"/>
                </a:solidFill>
              </a:rPr>
              <a:t>Екатеринбург</a:t>
            </a:r>
            <a:endParaRPr lang="ru-RU" sz="16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13" y="3717032"/>
            <a:ext cx="4752528" cy="2340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6" y="6057781"/>
            <a:ext cx="505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Мониторинг в скважине </a:t>
            </a:r>
            <a:r>
              <a:rPr lang="en-US" sz="1600" dirty="0" smtClean="0">
                <a:solidFill>
                  <a:prstClr val="black"/>
                </a:solidFill>
              </a:rPr>
              <a:t>kun-1, </a:t>
            </a:r>
            <a:r>
              <a:rPr lang="ru-RU" sz="1600" dirty="0" smtClean="0">
                <a:solidFill>
                  <a:prstClr val="black"/>
                </a:solidFill>
              </a:rPr>
              <a:t>о. Кунашир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788024" y="1340768"/>
            <a:ext cx="0" cy="468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60032" y="1344468"/>
            <a:ext cx="86409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0,0001 К</a:t>
            </a:r>
            <a:endParaRPr lang="ru-RU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03"/>
          <a:stretch/>
        </p:blipFill>
        <p:spPr bwMode="auto">
          <a:xfrm>
            <a:off x="368152" y="1809437"/>
            <a:ext cx="3066121" cy="35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6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50825" y="0"/>
            <a:ext cx="8208963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2800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Примеры температурных измерений с конвективным шумом (2)</a:t>
            </a:r>
            <a:endParaRPr lang="ru-RU" altLang="ru-RU" sz="28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79958"/>
            <a:ext cx="7025640" cy="26593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90423"/>
            <a:ext cx="5544616" cy="28127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52085" y="790423"/>
            <a:ext cx="267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Мониторинг в скважине </a:t>
            </a:r>
            <a:r>
              <a:rPr lang="en-US" sz="1600" dirty="0" smtClean="0">
                <a:solidFill>
                  <a:prstClr val="black"/>
                </a:solidFill>
              </a:rPr>
              <a:t>kun-1, </a:t>
            </a:r>
            <a:r>
              <a:rPr lang="ru-RU" sz="1600" dirty="0" smtClean="0">
                <a:solidFill>
                  <a:prstClr val="black"/>
                </a:solidFill>
              </a:rPr>
              <a:t>о. Кунашир</a:t>
            </a:r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3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3" y="2726032"/>
            <a:ext cx="864096" cy="320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2228" y="1556792"/>
            <a:ext cx="23742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Berthold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Borner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2008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18" y="5986491"/>
            <a:ext cx="1976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Cermak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al., 2007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http://www.geo.uni-potsdam.de/ICDP_Homepage/highlights/SYNCO-LOG%20images/Fig_1_BO%20108210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7" t="7778"/>
          <a:stretch/>
        </p:blipFill>
        <p:spPr bwMode="auto">
          <a:xfrm>
            <a:off x="1425441" y="1895346"/>
            <a:ext cx="1977718" cy="331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7504" y="116632"/>
            <a:ext cx="88569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Представления </a:t>
            </a:r>
            <a:r>
              <a:rPr lang="ru-RU" alt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структуре свободной </a:t>
            </a:r>
            <a:r>
              <a:rPr lang="ru-RU" altLang="ru-RU" sz="2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тепловой конвекции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47"/>
          <a:stretch/>
        </p:blipFill>
        <p:spPr>
          <a:xfrm>
            <a:off x="5909318" y="2031957"/>
            <a:ext cx="550671" cy="45935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3851920" y="851641"/>
            <a:ext cx="809288" cy="45935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955873" y="5617159"/>
            <a:ext cx="2601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Миндубаев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Демежко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2012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Температурные аномалии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818128"/>
            <a:ext cx="20731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Хорошев, 2012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Вертикальная составляющая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скорости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6</a:t>
            </a:fld>
            <a:endParaRPr lang="ru-RU"/>
          </a:p>
        </p:txBody>
      </p:sp>
      <p:pic>
        <p:nvPicPr>
          <p:cNvPr id="9218" name="Picture 2" descr="D:\ИГФ УрО РАН\Молодежка 2016\Опыт №5 развертка 3-я ц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44" y="1556792"/>
            <a:ext cx="1210588" cy="37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525847" y="5165887"/>
            <a:ext cx="26013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Демежко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Хацкевич,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Миндубаев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Температурные аномалии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7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2F5897"/>
                </a:solidFill>
                <a:effectLst/>
              </a:rPr>
              <a:t>Время выдержки датчика температуры в точке измерения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Термометр с температурой </a:t>
                </a:r>
                <a:r>
                  <a:rPr lang="ru-RU" i="1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Т</a:t>
                </a:r>
                <a:r>
                  <a:rPr lang="ru-RU" i="1" baseline="-250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0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помещенный в среду,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температуру </a:t>
                </a:r>
                <a:r>
                  <a:rPr lang="ru-RU" i="1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Т</a:t>
                </a:r>
                <a:r>
                  <a:rPr lang="ru-RU" i="1" baseline="-25000" dirty="0" smtClean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При постоянной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температуре среды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будет показывать температуру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T(t), изменяющуюся по закону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t – время, отсчитываемое от начала опыта; τ – постоянная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времени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течение которого разность температур между термометром и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средой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уменьшается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</a:t>
                </a:r>
                <a:r>
                  <a:rPr lang="ru-RU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раз, что соответствует уменьшению приблизительно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63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от исходного перепада температуры между термометром и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средой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ru-RU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r">
                  <a:buNone/>
                </a:pP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И.Н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Гусакова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П.Н. </a:t>
                </a:r>
                <a:r>
                  <a:rPr lang="ru-RU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Белоусов</a:t>
                </a:r>
                <a:r>
                  <a:rPr 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8229600" cy="4525963"/>
              </a:xfrm>
              <a:blipFill rotWithShape="1">
                <a:blip r:embed="rId2"/>
                <a:stretch>
                  <a:fillRect l="-1185" t="-1887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56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87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2F5897"/>
                </a:solidFill>
                <a:effectLst/>
              </a:rPr>
              <a:t>Время выдержки датчика температуры в точке измерения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/>
              <a:t>8</a:t>
            </a:fld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547664" y="1700808"/>
            <a:ext cx="0" cy="43924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971600" y="5445224"/>
            <a:ext cx="67687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олилиния 15"/>
          <p:cNvSpPr/>
          <p:nvPr/>
        </p:nvSpPr>
        <p:spPr>
          <a:xfrm>
            <a:off x="1534886" y="2286000"/>
            <a:ext cx="5867400" cy="2122714"/>
          </a:xfrm>
          <a:custGeom>
            <a:avLst/>
            <a:gdLst>
              <a:gd name="connsiteX0" fmla="*/ 0 w 5867400"/>
              <a:gd name="connsiteY0" fmla="*/ 0 h 2122714"/>
              <a:gd name="connsiteX1" fmla="*/ 359228 w 5867400"/>
              <a:gd name="connsiteY1" fmla="*/ 631371 h 2122714"/>
              <a:gd name="connsiteX2" fmla="*/ 729343 w 5867400"/>
              <a:gd name="connsiteY2" fmla="*/ 1077686 h 2122714"/>
              <a:gd name="connsiteX3" fmla="*/ 1110343 w 5867400"/>
              <a:gd name="connsiteY3" fmla="*/ 1426029 h 2122714"/>
              <a:gd name="connsiteX4" fmla="*/ 1491343 w 5867400"/>
              <a:gd name="connsiteY4" fmla="*/ 1632857 h 2122714"/>
              <a:gd name="connsiteX5" fmla="*/ 1839685 w 5867400"/>
              <a:gd name="connsiteY5" fmla="*/ 1774371 h 2122714"/>
              <a:gd name="connsiteX6" fmla="*/ 2068285 w 5867400"/>
              <a:gd name="connsiteY6" fmla="*/ 1861457 h 2122714"/>
              <a:gd name="connsiteX7" fmla="*/ 2438400 w 5867400"/>
              <a:gd name="connsiteY7" fmla="*/ 1948543 h 2122714"/>
              <a:gd name="connsiteX8" fmla="*/ 2830285 w 5867400"/>
              <a:gd name="connsiteY8" fmla="*/ 2013857 h 2122714"/>
              <a:gd name="connsiteX9" fmla="*/ 3374571 w 5867400"/>
              <a:gd name="connsiteY9" fmla="*/ 2046514 h 2122714"/>
              <a:gd name="connsiteX10" fmla="*/ 3907971 w 5867400"/>
              <a:gd name="connsiteY10" fmla="*/ 2079171 h 2122714"/>
              <a:gd name="connsiteX11" fmla="*/ 4365171 w 5867400"/>
              <a:gd name="connsiteY11" fmla="*/ 2090057 h 2122714"/>
              <a:gd name="connsiteX12" fmla="*/ 5867400 w 5867400"/>
              <a:gd name="connsiteY12" fmla="*/ 2122714 h 212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67400" h="2122714">
                <a:moveTo>
                  <a:pt x="0" y="0"/>
                </a:moveTo>
                <a:cubicBezTo>
                  <a:pt x="118835" y="225878"/>
                  <a:pt x="237671" y="451757"/>
                  <a:pt x="359228" y="631371"/>
                </a:cubicBezTo>
                <a:cubicBezTo>
                  <a:pt x="480785" y="810985"/>
                  <a:pt x="604157" y="945243"/>
                  <a:pt x="729343" y="1077686"/>
                </a:cubicBezTo>
                <a:cubicBezTo>
                  <a:pt x="854529" y="1210129"/>
                  <a:pt x="983343" y="1333501"/>
                  <a:pt x="1110343" y="1426029"/>
                </a:cubicBezTo>
                <a:cubicBezTo>
                  <a:pt x="1237343" y="1518558"/>
                  <a:pt x="1369786" y="1574800"/>
                  <a:pt x="1491343" y="1632857"/>
                </a:cubicBezTo>
                <a:cubicBezTo>
                  <a:pt x="1612900" y="1690914"/>
                  <a:pt x="1743528" y="1736271"/>
                  <a:pt x="1839685" y="1774371"/>
                </a:cubicBezTo>
                <a:cubicBezTo>
                  <a:pt x="1935842" y="1812471"/>
                  <a:pt x="1968499" y="1832428"/>
                  <a:pt x="2068285" y="1861457"/>
                </a:cubicBezTo>
                <a:cubicBezTo>
                  <a:pt x="2168071" y="1890486"/>
                  <a:pt x="2311400" y="1923143"/>
                  <a:pt x="2438400" y="1948543"/>
                </a:cubicBezTo>
                <a:cubicBezTo>
                  <a:pt x="2565400" y="1973943"/>
                  <a:pt x="2674257" y="1997529"/>
                  <a:pt x="2830285" y="2013857"/>
                </a:cubicBezTo>
                <a:cubicBezTo>
                  <a:pt x="2986313" y="2030185"/>
                  <a:pt x="3374571" y="2046514"/>
                  <a:pt x="3374571" y="2046514"/>
                </a:cubicBezTo>
                <a:lnTo>
                  <a:pt x="3907971" y="2079171"/>
                </a:lnTo>
                <a:cubicBezTo>
                  <a:pt x="4073071" y="2086428"/>
                  <a:pt x="4365171" y="2090057"/>
                  <a:pt x="4365171" y="2090057"/>
                </a:cubicBezTo>
                <a:lnTo>
                  <a:pt x="5867400" y="2122714"/>
                </a:lnTo>
              </a:path>
            </a:pathLst>
          </a:cu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1545771" y="2296886"/>
            <a:ext cx="5802086" cy="2111828"/>
          </a:xfrm>
          <a:custGeom>
            <a:avLst/>
            <a:gdLst>
              <a:gd name="connsiteX0" fmla="*/ 0 w 5802086"/>
              <a:gd name="connsiteY0" fmla="*/ 2111828 h 2111828"/>
              <a:gd name="connsiteX1" fmla="*/ 359229 w 5802086"/>
              <a:gd name="connsiteY1" fmla="*/ 1524000 h 2111828"/>
              <a:gd name="connsiteX2" fmla="*/ 620486 w 5802086"/>
              <a:gd name="connsiteY2" fmla="*/ 1153885 h 2111828"/>
              <a:gd name="connsiteX3" fmla="*/ 816429 w 5802086"/>
              <a:gd name="connsiteY3" fmla="*/ 903514 h 2111828"/>
              <a:gd name="connsiteX4" fmla="*/ 1077686 w 5802086"/>
              <a:gd name="connsiteY4" fmla="*/ 674914 h 2111828"/>
              <a:gd name="connsiteX5" fmla="*/ 1447800 w 5802086"/>
              <a:gd name="connsiteY5" fmla="*/ 446314 h 2111828"/>
              <a:gd name="connsiteX6" fmla="*/ 1905000 w 5802086"/>
              <a:gd name="connsiteY6" fmla="*/ 272143 h 2111828"/>
              <a:gd name="connsiteX7" fmla="*/ 2449286 w 5802086"/>
              <a:gd name="connsiteY7" fmla="*/ 152400 h 2111828"/>
              <a:gd name="connsiteX8" fmla="*/ 3385458 w 5802086"/>
              <a:gd name="connsiteY8" fmla="*/ 43543 h 2111828"/>
              <a:gd name="connsiteX9" fmla="*/ 4310743 w 5802086"/>
              <a:gd name="connsiteY9" fmla="*/ 21771 h 2111828"/>
              <a:gd name="connsiteX10" fmla="*/ 5802086 w 5802086"/>
              <a:gd name="connsiteY10" fmla="*/ 0 h 211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802086" h="2111828">
                <a:moveTo>
                  <a:pt x="0" y="2111828"/>
                </a:moveTo>
                <a:cubicBezTo>
                  <a:pt x="127907" y="1897742"/>
                  <a:pt x="255815" y="1683657"/>
                  <a:pt x="359229" y="1524000"/>
                </a:cubicBezTo>
                <a:cubicBezTo>
                  <a:pt x="462643" y="1364343"/>
                  <a:pt x="544286" y="1257299"/>
                  <a:pt x="620486" y="1153885"/>
                </a:cubicBezTo>
                <a:cubicBezTo>
                  <a:pt x="696686" y="1050471"/>
                  <a:pt x="740229" y="983342"/>
                  <a:pt x="816429" y="903514"/>
                </a:cubicBezTo>
                <a:cubicBezTo>
                  <a:pt x="892629" y="823686"/>
                  <a:pt x="972457" y="751114"/>
                  <a:pt x="1077686" y="674914"/>
                </a:cubicBezTo>
                <a:cubicBezTo>
                  <a:pt x="1182915" y="598714"/>
                  <a:pt x="1309914" y="513442"/>
                  <a:pt x="1447800" y="446314"/>
                </a:cubicBezTo>
                <a:cubicBezTo>
                  <a:pt x="1585686" y="379186"/>
                  <a:pt x="1738086" y="321129"/>
                  <a:pt x="1905000" y="272143"/>
                </a:cubicBezTo>
                <a:cubicBezTo>
                  <a:pt x="2071914" y="223157"/>
                  <a:pt x="2202543" y="190500"/>
                  <a:pt x="2449286" y="152400"/>
                </a:cubicBezTo>
                <a:cubicBezTo>
                  <a:pt x="2696029" y="114300"/>
                  <a:pt x="3075215" y="65314"/>
                  <a:pt x="3385458" y="43543"/>
                </a:cubicBezTo>
                <a:cubicBezTo>
                  <a:pt x="3695701" y="21772"/>
                  <a:pt x="4310743" y="21771"/>
                  <a:pt x="4310743" y="21771"/>
                </a:cubicBezTo>
                <a:lnTo>
                  <a:pt x="5802086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547664" y="4408714"/>
            <a:ext cx="5856515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547664" y="2296886"/>
            <a:ext cx="5856515" cy="0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619672" y="16288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 (</a:t>
            </a:r>
            <a:r>
              <a:rPr lang="en-US" b="1" i="1" dirty="0" smtClean="0">
                <a:latin typeface="Times New Roman"/>
                <a:cs typeface="Times New Roman"/>
              </a:rPr>
              <a:t>⁰</a:t>
            </a:r>
            <a:r>
              <a:rPr lang="en-US" b="1" i="1" dirty="0" smtClean="0"/>
              <a:t>C)</a:t>
            </a:r>
            <a:endParaRPr lang="ru-RU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402286" y="5589240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t</a:t>
            </a:r>
            <a:r>
              <a:rPr lang="en-US" b="1" i="1" dirty="0" smtClean="0"/>
              <a:t> (</a:t>
            </a:r>
            <a:r>
              <a:rPr lang="en-US" b="1" i="1" dirty="0">
                <a:latin typeface="Times New Roman"/>
                <a:cs typeface="Times New Roman"/>
              </a:rPr>
              <a:t>c</a:t>
            </a:r>
            <a:r>
              <a:rPr lang="en-US" b="1" i="1" dirty="0" smtClean="0"/>
              <a:t>)</a:t>
            </a:r>
            <a:endParaRPr lang="ru-RU" b="1" i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987824" y="2286000"/>
            <a:ext cx="0" cy="359127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82794" y="5727739"/>
                <a:ext cx="40908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τ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2794" y="5727739"/>
                <a:ext cx="409086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57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3610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effectLst/>
              </a:rPr>
              <a:t>Время </a:t>
            </a:r>
            <a:r>
              <a:rPr lang="ru-RU" sz="3200" b="1" dirty="0">
                <a:effectLst/>
              </a:rPr>
              <a:t>выдержки </a:t>
            </a:r>
            <a:r>
              <a:rPr lang="ru-RU" sz="3200" b="1" dirty="0" smtClean="0">
                <a:effectLst/>
              </a:rPr>
              <a:t>датчика температуры в точке измерения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D2F9B-847D-4DEB-B8D9-1EB4E0F4F5B8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Таким образом время выдержки </a:t>
                </a:r>
                <a:r>
                  <a:rPr lang="en-US" i="1" dirty="0">
                    <a:solidFill>
                      <a:srgbClr val="000000"/>
                    </a:solidFill>
                    <a:latin typeface="Calibri"/>
                    <a:cs typeface="Times New Roman" panose="02020603050405020304" pitchFamily="18" charset="0"/>
                  </a:rPr>
                  <a:t>t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датчиков температуры определяется по формуле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ru-RU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τ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ln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⁡[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]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τ</m:t>
                    </m:r>
                    <m:r>
                      <a:rPr lang="el-GR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постоянная времени</a:t>
                </a:r>
                <a:r>
                  <a:rPr lang="en-US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i="1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Т</a:t>
                </a:r>
                <a:r>
                  <a:rPr lang="ru-RU" i="1" baseline="-250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0 </a:t>
                </a:r>
                <a:r>
                  <a:rPr lang="ru-RU" i="1" dirty="0" smtClean="0">
                    <a:solidFill>
                      <a:srgbClr val="000000"/>
                    </a:solidFill>
                    <a:latin typeface="Cambria Math"/>
                    <a:ea typeface="Cambria Math"/>
                    <a:cs typeface="Times New Roman" panose="02020603050405020304" pitchFamily="18" charset="0"/>
                  </a:rPr>
                  <a:t>- 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исходная температура (температура наружного воздуха во время измерения), °С;</a:t>
                </a:r>
                <a:endPara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i="1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Т</a:t>
                </a:r>
                <a:r>
                  <a:rPr lang="ru-RU" i="1" baseline="-25000" dirty="0">
                    <a:solidFill>
                      <a:srgbClr val="000000"/>
                    </a:solidFill>
                    <a:latin typeface="Times New Roman"/>
                    <a:ea typeface="Times New Roman"/>
                  </a:rPr>
                  <a:t>1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ожидаемая температура грунта в скважине (принимается ориентировочно с погрешностью до ±2°С), °С;</a:t>
                </a:r>
                <a:endPara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допускаемая погрешность за счет ограничения времени 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выдержки.</a:t>
                </a:r>
              </a:p>
              <a:p>
                <a:pPr marL="0" indent="0" algn="r">
                  <a:buNone/>
                </a:pP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ГОСТ 25358-2012</a:t>
                </a:r>
                <a:endPara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617" r="-963" b="-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092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5721</TotalTime>
  <Words>636</Words>
  <Application>Microsoft Office PowerPoint</Application>
  <PresentationFormat>Экран (4:3)</PresentationFormat>
  <Paragraphs>97</Paragraphs>
  <Slides>14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Исполнительная</vt:lpstr>
      <vt:lpstr>Формула</vt:lpstr>
      <vt:lpstr>Equation</vt:lpstr>
      <vt:lpstr>Презентация PowerPoint</vt:lpstr>
      <vt:lpstr>Основные факторы, влияющие на точность измерения температуры </vt:lpstr>
      <vt:lpstr>Презентация PowerPoint</vt:lpstr>
      <vt:lpstr>Презентация PowerPoint</vt:lpstr>
      <vt:lpstr>Презентация PowerPoint</vt:lpstr>
      <vt:lpstr>Презентация PowerPoint</vt:lpstr>
      <vt:lpstr>Время выдержки датчика температуры в точке измерения</vt:lpstr>
      <vt:lpstr>Время выдержки датчика температуры в точке измерения</vt:lpstr>
      <vt:lpstr>Время выдержки датчика температуры в точке измерения</vt:lpstr>
      <vt:lpstr>Термометрия скважин Екатеринбурга</vt:lpstr>
      <vt:lpstr>Температурный отклик датчика RBR solo3</vt:lpstr>
      <vt:lpstr>Области интенсивной конвекции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</dc:creator>
  <cp:lastModifiedBy>PC</cp:lastModifiedBy>
  <cp:revision>225</cp:revision>
  <dcterms:created xsi:type="dcterms:W3CDTF">2016-05-27T06:02:24Z</dcterms:created>
  <dcterms:modified xsi:type="dcterms:W3CDTF">2023-03-22T06:44:19Z</dcterms:modified>
</cp:coreProperties>
</file>