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8" r:id="rId4"/>
    <p:sldId id="259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82" r:id="rId13"/>
    <p:sldId id="280" r:id="rId14"/>
    <p:sldId id="270" r:id="rId15"/>
    <p:sldId id="269" r:id="rId16"/>
    <p:sldId id="271" r:id="rId17"/>
    <p:sldId id="260" r:id="rId18"/>
    <p:sldId id="26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 varScale="1">
        <p:scale>
          <a:sx n="108" d="100"/>
          <a:sy n="108" d="100"/>
        </p:scale>
        <p:origin x="-103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1835696" cy="21602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0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677296" cy="309634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БУРОВЫЕ РАСТВОРЫ И ИХ ВЛИЯНИЕ НА ДАННЫЕ КАРОТОЖА МЕТОДОМ СПОНТАННОЙ ПОЛЯРИЗАЦИИ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647" y="5661248"/>
            <a:ext cx="7232848" cy="93610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МТ УГГУ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 Дмитрий Владимирович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32656"/>
            <a:ext cx="7452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«Уральский государственный горный университет»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63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03" y="4771977"/>
            <a:ext cx="8065356" cy="208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3127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Напряженность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электрического поля адсорбции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установившемся состоянии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[2]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7528" y="3413012"/>
            <a:ext cx="6084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Адсорбционный потенциал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[2]</a:t>
            </a:r>
            <a:endParaRPr lang="ru-RU" sz="3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809950"/>
            <a:ext cx="4719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Адсорбция (Фридрихсберг, 1984)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36141" y="5736517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5681"/>
              </p:ext>
            </p:extLst>
          </p:nvPr>
        </p:nvGraphicFramePr>
        <p:xfrm>
          <a:off x="3563888" y="3918447"/>
          <a:ext cx="1789162" cy="87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918447"/>
                        <a:ext cx="1789162" cy="87377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351747"/>
              </p:ext>
            </p:extLst>
          </p:nvPr>
        </p:nvGraphicFramePr>
        <p:xfrm>
          <a:off x="3527085" y="908720"/>
          <a:ext cx="2089830" cy="835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6" imgW="1002865" imgH="393529" progId="Equation.DSMT4">
                  <p:embed/>
                </p:oleObj>
              </mc:Choice>
              <mc:Fallback>
                <p:oleObj name="Equation" r:id="rId6" imgW="1002865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085" y="908720"/>
                        <a:ext cx="2089830" cy="835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1474020"/>
            <a:ext cx="75995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валентность;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постоянная Фарадея, 95484.5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Кл/моль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пласта твердой части и жидкости, кг/(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м·с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моль/кг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удельная электропроводность,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См/м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51216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двойного слоя на границе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твердого тела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жидкости в стационарном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[2]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12949" y="5790371"/>
            <a:ext cx="10310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468997"/>
              </p:ext>
            </p:extLst>
          </p:nvPr>
        </p:nvGraphicFramePr>
        <p:xfrm>
          <a:off x="2836884" y="1916832"/>
          <a:ext cx="347023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84" y="1916832"/>
                        <a:ext cx="347023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738" y="2996952"/>
            <a:ext cx="779145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арактеристики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буровых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65134"/>
              </p:ext>
            </p:extLst>
          </p:nvPr>
        </p:nvGraphicFramePr>
        <p:xfrm>
          <a:off x="395536" y="1196752"/>
          <a:ext cx="8050994" cy="512064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42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2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20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10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4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46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8463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22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Буровой раствор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Условная вязкость, 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Плотность, г/см</a:t>
                      </a:r>
                      <a:r>
                        <a:rPr lang="ru-RU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°ВУ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Кинематическая вязкость, 10</a:t>
                      </a:r>
                      <a:r>
                        <a:rPr lang="ru-RU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–6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Динамическая вязкость,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кг/(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м·с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Удельная поверхность,                 10</a:t>
                      </a:r>
                      <a:r>
                        <a:rPr lang="ru-RU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</a:t>
                      </a:r>
                      <a:r>
                        <a:rPr lang="ru-RU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/кг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вода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нестабилизированные суспензии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25–50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1.05­­–1.24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1.67–3.33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8.39–22.47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8.9–26.5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16.1–19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20–60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1.03–2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1.33–4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5–27.6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5.1–60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9–19.4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лигносульфатные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1.06–2.2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1.2–2.67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3.5–17.1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3.7–37.7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16.1–18.9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полимерные недиспергируюшие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20–60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1.03–2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1.33–4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5–27.6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5.1–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10–19.4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известковые с высоким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18–30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–2.2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1.2–2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3.5–11.5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4.2–23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9–18.5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известковые с низким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25–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1.04–2.2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1.67–2.67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8.4–17.1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8.7–37.7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9–19.2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безглинистые солестойкие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20­–60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­­–1.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1.33–4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5–27.7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5.5–31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17.8–18.2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гипсоизвестковые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25–40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1.04–2.2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1.67–2.67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8.4–17.1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8.7–37.7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9–19.2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силикатные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20–40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1.05­­–2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1.33–2.67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5–17.1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5.2–34.3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10–19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гидрофобизирующие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18–20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1.06–1.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1.2–1.33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3.5–5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3.7–6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16.9–18.9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необработанные глинистые суспензии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20–40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1.2–2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1.33–2.67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5–17.1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6–34.3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10–16.7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стабилизированные соленостойкие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20–60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1.2–2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1.33–4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5–27.7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6–55.3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10–16.7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 на основе гидрогеля магния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20–40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1.2–2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1.33–2.67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5–17.1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6–34.3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10–16.7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ЭК–1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150–200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1.03–2.1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10-13.33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72.5-97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79.7–109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9.5–19.4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159628" y="5790371"/>
            <a:ext cx="98437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8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Адсорбция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440651"/>
              </p:ext>
            </p:extLst>
          </p:nvPr>
        </p:nvGraphicFramePr>
        <p:xfrm>
          <a:off x="1979712" y="908720"/>
          <a:ext cx="5688632" cy="54864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56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2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4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23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64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8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Буровой раствор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УЭС, Ом·м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Адсорбция, 10</a:t>
                      </a:r>
                      <a:r>
                        <a:rPr lang="ru-RU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моль/кг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Потенциал, мВ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Адсорбция, 10</a:t>
                      </a:r>
                      <a:r>
                        <a:rPr lang="ru-RU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моль/кг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Потенциал,  мВ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07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Разность чисел переноса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вода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нестабилизированные суспензии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26–0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27–0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82–0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56–2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гуматные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0.15–0.31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0.09–2.2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0.46–0.99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0.18–4.6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лигносульфатные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0.26–0.3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0.11–1.3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0.82–0.96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0.23–2.8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полимерные недиспергируюшие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0.16–0.31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0.1–2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0.5–0.99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0.2–4.2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известковые с высоким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0.15–0.3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0.07–0.8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0.46–0.94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0.15–1.7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известковые с низким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0.15–0.31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0.15–1.35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0.46–0.98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0.31–2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безглинистые солестойкие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0.29–0.3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0.18–1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0.9–0.93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0.38–2.2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гипсоизвестковые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0.15–0.31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0.15–1.35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0.46–0.98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0.31–2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силикатные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0.16–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0.1–1.2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0.51–0.97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0.2–2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гидрофобизирующие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0.27–0.3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0.12–0.13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0.86–0.96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0.25–0.27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необработанные глинистые суспензии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0.16–0.27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0.22–2.2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0.51–0.85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0.47–4.5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стабилизированные соленостойкие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0.16–0.27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0.22–3.5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0.51–0.85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0.47–7.2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 на основе гидрогеля магния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0.16–0.27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0.22–2.2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0.51–0.85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0.47–4.5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ЭК–1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–0.31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4.2–12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0.48–0.99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9–25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112949" y="5790371"/>
            <a:ext cx="10310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9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37173"/>
            <a:ext cx="8579296" cy="1661046"/>
          </a:xfrm>
        </p:spPr>
        <p:txBody>
          <a:bodyPr>
            <a:normAutofit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Каротажная диаграмма методов КС, ПС, ННК-Т по материалам ПФ «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Севергазгеофизика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(Сковородников, 2009)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0392" y="5756793"/>
            <a:ext cx="10265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user\Desktop\статьи 2021\Камчатка\правка 01.10\Исламгалиев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32" y="1623873"/>
            <a:ext cx="7920880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6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111"/>
            <a:ext cx="7772400" cy="8956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модели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[2]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28384" y="5756793"/>
            <a:ext cx="10985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8" y="1933574"/>
            <a:ext cx="9161180" cy="31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7" cy="16288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Кривые потенциала ПС на оси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скважины.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линия – измеренная (по материалам ПФ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Севергазгеофизика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сплошная линия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3" y="1628801"/>
            <a:ext cx="8298669" cy="43924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028384" y="5756793"/>
            <a:ext cx="10985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5954" y="587727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теоретической кривой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осуществлено  в программного 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«SP-AT»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2021)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6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45422" y="5747265"/>
            <a:ext cx="10985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8939"/>
            <a:ext cx="8435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влияние буровых растворов на данные каротажа методом ПС.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потенциала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адсорбции, создаваемым двойным электрическим слоем,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границе твердое тело–жидкость с учетом физико-геометрических и электрохимических параметров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 (таких как вязкость, удельная электропроводность и адсорбция).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Проведено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практической кривой ПС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скважины материалам ПФ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Севергазгеофизика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(Сковородников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2009) с теоретической кривой по полученному уравнению. Данные двух кривых достаточно хорошо согласуются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расчета адсорбционного потенциала применяются программные комплексы 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SP-AT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PS-C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Paletka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39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629" y="620688"/>
            <a:ext cx="8784976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Ванько В.И., Ермошина О.В., Кувыркин Г.Н. Вариационное исчисление и оптимальное управление: учеб. для вузов. – 3-е изд., исправл. / Под ред. B.C. Зарубина, А.П. Крищенко // М.: Изд-во МГТУ им. Н.Э. Баумана, 2006. – 488 с.</a:t>
            </a:r>
          </a:p>
          <a:p>
            <a:pPr lvl="0" algn="just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В. Адсорбционный потенциал двойного электрического слоя на границе двухфазной среды / Д. В.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Мониторинг. Наука и технологии. – 2022. – №1(51). – С. 47-57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/10.25714/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MNT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.2022.51.007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В. Влияние бурового раствора на величину потенциала спонтанной поляризации при каротаже скважин / Д. В.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Н. Ратушняк // Горный информационно-аналитический бюллетень. — 2021. — № 11-1. — С. 46—54. DOI: 10.25018/0 236_1493_2021_111_0_46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В. Вычисление потенциала спонтанной поляризации (ПС) на оси скважины / Д. В. 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Международный симпозиум «Геофизика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века». – Екатеринбург, УГГУ, 2012. – С. 139-141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В. Программный комплекс «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PALETKA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/ Д. В.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Н.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Ратушняк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Рег. № 2017611525. 06.02.2017 г.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В. Программный комплекс «SP-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/ Д. В.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Рег. 2021660975.  05.07.2021.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Итенберг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геофизических исследований скважин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 для вузов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2-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//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Недра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1987. – 315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Кормильцев В. В. Теоретические и экспериментальные основы спонтанной поляризации горных пород в нефтегазовых скважинах / В. В. Кормильцев, А. Н. Ратушняк. – Екатеринбург: УрО РАН, 2007. – 135 с.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Остапенко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Коллоидная химия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по адсорбции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Тольятти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ТГУ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 – 71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Сковородников И.Г. Геофизические исследования скважин: учебное пособие. – 3-е изд.,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дополн. // Екатеринбург: Институт испытаний, 2009. – 471 с.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Ратушняк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Н. Программный комплекс «PS-C» / А. Н.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Ратушняк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В.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Исламгалиев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Рег. № 2012660335. 14.11.2012 г.</a:t>
            </a:r>
          </a:p>
          <a:p>
            <a:pPr algn="just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Сурнев В.Б. Математическое моделирование. Непрерывные детерминированные модели // Екатеринбург: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УГГУ, 2013. – 689 с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Фридрисберг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Д.А. Курс коллоидной химии. Учеб. для вузов. 2-е изд.,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// Л.: Химия, 1984. – 368 с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Nernst W. Experimental and Theoretical Applications of Thermodynamics to Chemistry // Yale University, New York, 1907. –149 p.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4989240" cy="4766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45422" y="5750004"/>
            <a:ext cx="10985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величины теоретического равновесного адсорбционного потенциала при пересечении пачки пластов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(Кормильцев, 2007)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36937" y="5750004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37" y="1556792"/>
            <a:ext cx="7505700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9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скважины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точечный 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04" y="1772816"/>
            <a:ext cx="5104772" cy="47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00216" y="4293096"/>
            <a:ext cx="3419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Покрывающая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порода,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подстилающая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порода, продуктивный пласт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(ПЛ),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проникновения (ЗП)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скважины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промывочной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(ПЖ)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36937" y="5750004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2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36937" y="5750004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731694" cy="25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9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5" y="836712"/>
            <a:ext cx="89535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374" y="0"/>
            <a:ext cx="8229600" cy="90872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потенциалов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91257" y="5799355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23776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Nernst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Experimental and Theoretical Applications of Thermodynamics to Chemistry // Yale University, New York, 1907. –149 p.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Диффузионно-адсорбционный потенциал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18941" y="5750004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7"/>
            <a:ext cx="9143999" cy="42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9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 ионов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52111" y="5726989"/>
            <a:ext cx="5957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801547"/>
            <a:ext cx="8160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ионов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пласта твердой части и жидкости, кг/(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м·с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моль/кг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34593"/>
              </p:ext>
            </p:extLst>
          </p:nvPr>
        </p:nvGraphicFramePr>
        <p:xfrm>
          <a:off x="3275856" y="1844824"/>
          <a:ext cx="2824130" cy="6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863225" imgH="203112" progId="Equation.DSMT4">
                  <p:embed/>
                </p:oleObj>
              </mc:Choice>
              <mc:Fallback>
                <p:oleObj name="Equation" r:id="rId3" imgW="863225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844824"/>
                        <a:ext cx="2824130" cy="6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7" y="1199025"/>
            <a:ext cx="85344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370" y="2314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 функции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Лагранжа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(Ванько, 2006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Сурнев, 2013)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23993" y="577609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Лагранжа (Сурнев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2013)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8904" y="2533536"/>
            <a:ext cx="64685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Нестационарное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адсорбции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[2]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80" y="4653136"/>
            <a:ext cx="46188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установившемся состоянии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11771"/>
            <a:ext cx="35909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36141" y="5750004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493882"/>
              </p:ext>
            </p:extLst>
          </p:nvPr>
        </p:nvGraphicFramePr>
        <p:xfrm>
          <a:off x="2495550" y="3141663"/>
          <a:ext cx="4576763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4" imgW="1765080" imgH="393480" progId="Equation.DSMT4">
                  <p:embed/>
                </p:oleObj>
              </mc:Choice>
              <mc:Fallback>
                <p:oleObj name="Equation" r:id="rId4" imgW="17650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3141663"/>
                        <a:ext cx="4576763" cy="1042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024999"/>
              </p:ext>
            </p:extLst>
          </p:nvPr>
        </p:nvGraphicFramePr>
        <p:xfrm>
          <a:off x="2771800" y="5372972"/>
          <a:ext cx="33194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6" imgW="1180800" imgH="253800" progId="Equation.DSMT4">
                  <p:embed/>
                </p:oleObj>
              </mc:Choice>
              <mc:Fallback>
                <p:oleObj name="Equation" r:id="rId6" imgW="11808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372972"/>
                        <a:ext cx="3319463" cy="75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4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1213</Words>
  <Application>Microsoft Office PowerPoint</Application>
  <PresentationFormat>Экран (4:3)</PresentationFormat>
  <Paragraphs>289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Equation</vt:lpstr>
      <vt:lpstr>БУРОВЫЕ РАСТВОРЫ И ИХ ВЛИЯНИЕ НА ДАННЫЕ КАРОТОЖА МЕТОДОМ СПОНТАННОЙ ПОЛЯРИЗАЦИИ</vt:lpstr>
      <vt:lpstr>Примерные величины теоретического равновесного адсорбционного потенциала при пересечении пачки пластов (Кормильцев, 2007)</vt:lpstr>
      <vt:lpstr>Модель скважины</vt:lpstr>
      <vt:lpstr>Адсорбция</vt:lpstr>
      <vt:lpstr>Разность потенциалов</vt:lpstr>
      <vt:lpstr>Диффузионно-адсорбционный потенциал</vt:lpstr>
      <vt:lpstr>Плотность ионов [2]</vt:lpstr>
      <vt:lpstr>Плотность функции Лагранжа  (Ванько, 2006; Сурнев, 2013)</vt:lpstr>
      <vt:lpstr>Уравнение Лагранжа (Сурнев, 2013) </vt:lpstr>
      <vt:lpstr>Напряженность электрического поля адсорбции в установившемся состоянии [2]</vt:lpstr>
      <vt:lpstr>Электрический потенциал двойного слоя на границе твердого тела и жидкости в стационарном состоянии [2] </vt:lpstr>
      <vt:lpstr>Характеристики буровых растворов [3] </vt:lpstr>
      <vt:lpstr>Адсорбция и потенциал [3] </vt:lpstr>
      <vt:lpstr>Каротажная диаграмма методов КС, ПС, ННК-Т по материалам ПФ «Севергазгеофизика» (Сковородников, 2009)</vt:lpstr>
      <vt:lpstr>Данные модели [2]</vt:lpstr>
      <vt:lpstr>Кривые потенциала ПС на оси скважины. Штриховая линия – измеренная (по материалам ПФ «Севергазгеофизика» ); сплошная линия – теоретическая [2] </vt:lpstr>
      <vt:lpstr>Выводы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Адсорбционный потенциал</dc:title>
  <dc:creator>user</dc:creator>
  <cp:lastModifiedBy>ааа</cp:lastModifiedBy>
  <cp:revision>63</cp:revision>
  <dcterms:created xsi:type="dcterms:W3CDTF">2021-05-23T01:55:56Z</dcterms:created>
  <dcterms:modified xsi:type="dcterms:W3CDTF">2023-03-21T16:39:05Z</dcterms:modified>
</cp:coreProperties>
</file>