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7"/>
  </p:notesMasterIdLst>
  <p:sldIdLst>
    <p:sldId id="261" r:id="rId2"/>
    <p:sldId id="271" r:id="rId3"/>
    <p:sldId id="272" r:id="rId4"/>
    <p:sldId id="273" r:id="rId5"/>
    <p:sldId id="274" r:id="rId6"/>
    <p:sldId id="275" r:id="rId7"/>
    <p:sldId id="278" r:id="rId8"/>
    <p:sldId id="277" r:id="rId9"/>
    <p:sldId id="279" r:id="rId10"/>
    <p:sldId id="266" r:id="rId11"/>
    <p:sldId id="280" r:id="rId12"/>
    <p:sldId id="281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747"/>
    <a:srgbClr val="B50B54"/>
    <a:srgbClr val="130993"/>
    <a:srgbClr val="671389"/>
    <a:srgbClr val="1E0F8D"/>
    <a:srgbClr val="450E8E"/>
    <a:srgbClr val="98660C"/>
    <a:srgbClr val="BD2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 autoAdjust="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E8779F-D52F-46CA-AC90-F59C60D6C0AA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BC4A69C-7FCD-4245-B574-6E9557589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440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DE5E6-A9A2-4EF0-8A19-87DA89174C4B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D5BE0-ED80-441A-9EBC-4443865BA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0906B-8BC3-4854-949C-F6F8EF9C6715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51787-E72C-4035-BDA6-45FFDD052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194BF-9F2F-4208-95D1-E536178314CD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3F042-822C-475A-BB08-DE5BDB7F5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5F79-7AFF-4FA1-8CA3-02A7F7C3C54C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4905E-2965-4680-B687-DE869F5D0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6AC05-BC50-414C-B6D1-371B430989C5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3694-5893-4A06-A775-1014C481B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D51C4-22E3-4A8D-8622-E7CD36ACE8CF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7CDDD-B27D-400B-B1EB-4B15ABCBD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AE95-A85A-4AFA-BC9F-09C7F1AA2498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5012B-07DD-4F57-BEBB-C4B5C07C9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BAE75-1128-482F-9DF7-13B52C20CA01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8C248-D0BA-4356-984B-92DDC4F099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36C6E-DB2F-470D-8A81-FC0E6F9289E0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402A5-1399-439D-BE55-8AE3FF615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36828-435D-45AA-81CA-AFDB05CA213D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2800B-8AB7-466A-9687-42026B83B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EED4A-FD2D-4E34-BB03-528BF5776D23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19034-134C-477C-BDD7-371020F1E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245694E-7606-4380-A73D-D3C014B4973C}" type="datetimeFigureOut">
              <a:rPr lang="ru-RU"/>
              <a:pPr>
                <a:defRPr/>
              </a:pPr>
              <a:t>18.03.2023</a:t>
            </a:fld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F0B1C65-0894-4F35-8C4A-F97128E10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  <p:sldLayoutId id="2147483660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560" y="116632"/>
            <a:ext cx="8784976" cy="1109985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2"/>
                </a:solidFill>
              </a:rPr>
              <a:t>XXIV Уральская молодежная научная школа по </a:t>
            </a:r>
            <a:r>
              <a:rPr lang="ru-RU" sz="2000" b="1" dirty="0" smtClean="0">
                <a:solidFill>
                  <a:schemeClr val="accent2"/>
                </a:solidFill>
              </a:rPr>
              <a:t>геофизике</a:t>
            </a:r>
            <a:endParaRPr lang="ru-RU" sz="2000" b="1" u="sng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47664" y="1938381"/>
            <a:ext cx="64008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ПОВЫШЕНИЕ ИНФОРМАТИВНОСТИ СЕЙСМОЭЛЕКТРИЧЕСКОГО КАРОТАЖА ПРИ ОПРЕДЕЛЕНИИ ГРАНИЦ ИНТЕРВАЛОВ И КАЧЕСТВА ПЕРФОРАЦИИ ЭКСПЛУАТАЦИОННЫХ КОЛОНН В НЕФТЯНЫХ СКВАЖИНАХ</a:t>
            </a:r>
            <a:endParaRPr lang="ru-RU" sz="2200" b="1" dirty="0"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44208" y="5390823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j-lt"/>
                <a:ea typeface="+mj-ea"/>
                <a:cs typeface="+mj-cs"/>
              </a:rPr>
              <a:t>С.Н. Чердынцев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4988615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+mj-lt"/>
                <a:ea typeface="+mj-ea"/>
                <a:cs typeface="+mj-cs"/>
              </a:rPr>
              <a:t>ООО «</a:t>
            </a:r>
            <a:r>
              <a:rPr lang="ru-RU" b="1" dirty="0" err="1">
                <a:latin typeface="+mj-lt"/>
                <a:ea typeface="+mj-ea"/>
                <a:cs typeface="+mj-cs"/>
              </a:rPr>
              <a:t>Оренбурггеопроект</a:t>
            </a:r>
            <a:r>
              <a:rPr lang="ru-RU" b="1" dirty="0" smtClean="0">
                <a:latin typeface="+mj-lt"/>
                <a:ea typeface="+mj-ea"/>
                <a:cs typeface="+mj-cs"/>
              </a:rPr>
              <a:t>», Оренбург, Россия</a:t>
            </a:r>
            <a:endParaRPr lang="ru-RU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1560" y="6255867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Пермь, 20-24 марта 2023 г.</a:t>
            </a:r>
            <a:endParaRPr lang="ru-RU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50333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3506"/>
            <a:ext cx="8229600" cy="93905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2"/>
                </a:solidFill>
                <a:latin typeface="+mn-lt"/>
              </a:rPr>
              <a:t>Глубинный прибор </a:t>
            </a:r>
            <a:r>
              <a:rPr lang="ru-RU" sz="2000" b="1" dirty="0">
                <a:solidFill>
                  <a:schemeClr val="accent2"/>
                </a:solidFill>
                <a:latin typeface="+mn-lt"/>
              </a:rPr>
              <a:t>сейсмоэлектрического каротажа</a:t>
            </a:r>
            <a:br>
              <a:rPr lang="ru-RU" sz="2000" b="1" dirty="0">
                <a:solidFill>
                  <a:schemeClr val="accent2"/>
                </a:solidFill>
                <a:latin typeface="+mn-lt"/>
              </a:rPr>
            </a:br>
            <a:endParaRPr lang="ru-RU" sz="20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87"/>
          <a:stretch/>
        </p:blipFill>
        <p:spPr bwMode="auto">
          <a:xfrm>
            <a:off x="1115616" y="1268760"/>
            <a:ext cx="6912768" cy="1800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адпись 6"/>
          <p:cNvSpPr txBox="1">
            <a:spLocks noChangeArrowheads="1"/>
          </p:cNvSpPr>
          <p:nvPr/>
        </p:nvSpPr>
        <p:spPr bwMode="auto">
          <a:xfrm>
            <a:off x="1115616" y="3282032"/>
            <a:ext cx="6912767" cy="216319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spc="1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Рис. 2. </a:t>
            </a:r>
            <a:r>
              <a:rPr lang="ru-RU" b="1" spc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Принципиальная схема глубинного прибора сейсмоэлектрического каротажа</a:t>
            </a:r>
            <a:r>
              <a:rPr lang="ru-RU" b="1" spc="1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spc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 – электронный блок</a:t>
            </a:r>
            <a:r>
              <a:rPr lang="ru-RU" b="1" spc="1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spc="1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b="1" spc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блок излучателя</a:t>
            </a:r>
            <a:r>
              <a:rPr lang="ru-RU" b="1" spc="1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spc="1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b="1" spc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b="1" spc="100" dirty="0" smtClean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мегаэлектродный </a:t>
            </a:r>
            <a:r>
              <a:rPr lang="ru-RU" b="1" spc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блок</a:t>
            </a:r>
            <a:endParaRPr lang="ru-RU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6" y="1687835"/>
            <a:ext cx="7096125" cy="138112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1687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154" y="980728"/>
            <a:ext cx="864095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/>
              <a:t> </a:t>
            </a:r>
            <a:r>
              <a:rPr lang="ru-RU" sz="2000" dirty="0" smtClean="0"/>
              <a:t>Задачей каротажных </a:t>
            </a:r>
            <a:r>
              <a:rPr lang="ru-RU" sz="2000" dirty="0"/>
              <a:t>работ являлось выявление эффекта от применения мегаэлектродного блока в аппаратуре сейсмоэлектрического каротажа при определении границ интервала и качества перфорации обсадной колонны в скважине.</a:t>
            </a:r>
          </a:p>
          <a:p>
            <a:pPr algn="just"/>
            <a:r>
              <a:rPr lang="ru-RU" sz="2000" dirty="0" smtClean="0"/>
              <a:t>	Работы </a:t>
            </a:r>
            <a:r>
              <a:rPr lang="ru-RU" sz="2000" dirty="0"/>
              <a:t>проводились на месторождении Оренбургской области в эксплуатационной нефтяной скважине в интервале перфорации башкирского яруса на глубине 1634,5-1641,6 м.</a:t>
            </a:r>
          </a:p>
          <a:p>
            <a:pPr algn="just"/>
            <a:r>
              <a:rPr lang="ru-RU" sz="2000" dirty="0" smtClean="0"/>
              <a:t>	Оценка </a:t>
            </a:r>
            <a:r>
              <a:rPr lang="ru-RU" sz="2000" dirty="0"/>
              <a:t>степени гидродинамической сообщаемости продуктивного пласта с внутренней полостью обсадной колонны проводилась следующим образом.</a:t>
            </a:r>
          </a:p>
          <a:p>
            <a:pPr algn="just"/>
            <a:r>
              <a:rPr lang="ru-RU" sz="2000" dirty="0" smtClean="0"/>
              <a:t>	После </a:t>
            </a:r>
            <a:r>
              <a:rPr lang="ru-RU" sz="2000" dirty="0"/>
              <a:t>проведения перфорации </a:t>
            </a:r>
            <a:r>
              <a:rPr lang="ru-RU" sz="2000" dirty="0" smtClean="0"/>
              <a:t>продуктивного пласта </a:t>
            </a:r>
            <a:r>
              <a:rPr lang="ru-RU" sz="2000" dirty="0"/>
              <a:t>сначала выполнялась фоновая запись при помощи одного центрального измерительного электрода М в исследуемом интервале.</a:t>
            </a:r>
          </a:p>
          <a:p>
            <a:pPr algn="just"/>
            <a:r>
              <a:rPr lang="ru-RU" sz="2000" dirty="0" smtClean="0"/>
              <a:t>	Далее </a:t>
            </a:r>
            <a:r>
              <a:rPr lang="ru-RU" sz="2000" dirty="0"/>
              <a:t>выполнялась запись с применением мегаэлектродного блока относительно фонового замера.</a:t>
            </a:r>
          </a:p>
          <a:p>
            <a:pPr algn="just"/>
            <a:r>
              <a:rPr lang="ru-RU" sz="2000" dirty="0" smtClean="0"/>
              <a:t>	Определение </a:t>
            </a:r>
            <a:r>
              <a:rPr lang="ru-RU" sz="2000" dirty="0"/>
              <a:t>границ интервала и качества перфорации производилась на качественном уровне путем сравнительного анализа двух полученных диаграмм.</a:t>
            </a:r>
          </a:p>
          <a:p>
            <a:pPr lvl="0" algn="just" eaLnBrk="0" hangingPunct="0"/>
            <a:r>
              <a:rPr lang="ru-RU" altLang="ru-RU" sz="2000" dirty="0" smtClean="0"/>
              <a:t>	</a:t>
            </a:r>
          </a:p>
          <a:p>
            <a:pPr indent="355600" algn="just" eaLnBrk="0" hangingPunct="0"/>
            <a:r>
              <a:rPr lang="ru-RU" altLang="ru-RU" sz="2000" dirty="0"/>
              <a:t>	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79634" y="12087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184482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hangingPunct="0"/>
            <a:endParaRPr lang="ru-RU" altLang="ru-RU" sz="2800" dirty="0">
              <a:latin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57199" y="251021"/>
            <a:ext cx="8229600" cy="93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b="1" kern="0" dirty="0" smtClean="0">
                <a:solidFill>
                  <a:schemeClr val="accent2"/>
                </a:solidFill>
                <a:latin typeface="+mn-lt"/>
              </a:rPr>
              <a:t>Проведение скважинных измерений</a:t>
            </a:r>
            <a:br>
              <a:rPr lang="ru-RU" sz="2000" b="1" kern="0" dirty="0" smtClean="0">
                <a:solidFill>
                  <a:schemeClr val="accent2"/>
                </a:solidFill>
                <a:latin typeface="+mn-lt"/>
              </a:rPr>
            </a:br>
            <a:endParaRPr lang="ru-RU" sz="2000" b="1" kern="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021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6574" y="712248"/>
            <a:ext cx="84352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/>
              <a:t> На </a:t>
            </a:r>
            <a:r>
              <a:rPr lang="ru-RU" sz="2000" dirty="0" smtClean="0"/>
              <a:t>рисунке 3 представлены </a:t>
            </a:r>
            <a:r>
              <a:rPr lang="ru-RU" sz="2000" dirty="0"/>
              <a:t>каротажные диаграммы, записанные одним центральным измерительным электродом М ЭП-1 и диаграммы, записанные с применением мегаэлектродного блока ЭП-2. </a:t>
            </a:r>
            <a:r>
              <a:rPr lang="ru-RU" sz="2000" dirty="0" smtClean="0"/>
              <a:t>	Диаграмма </a:t>
            </a:r>
            <a:r>
              <a:rPr lang="ru-RU" sz="2000" dirty="0"/>
              <a:t>ЭП-2 свидетельствует о том, что применение мегаэлектродного блока дает дополнительные приращения амплитуды сигнала и изменение его </a:t>
            </a:r>
            <a:r>
              <a:rPr lang="ru-RU" sz="2000" dirty="0" smtClean="0"/>
              <a:t>интенсивности </a:t>
            </a:r>
            <a:r>
              <a:rPr lang="ru-RU" sz="2000" dirty="0"/>
              <a:t>в исследуемом интервале перфорации относительно фонового замера, что позволяет с более высокой точностью и достоверностью судить о степени гидродинамической сообщаемости пласта с внутренней полостью обсадной колонны. Здесь более четко выделяются границы интервала перфорации, просматриваются дополнительные приращения в местах прострела относительно фоновой записи одним центральным измерительным электродом.</a:t>
            </a:r>
          </a:p>
          <a:p>
            <a:pPr algn="just"/>
            <a:r>
              <a:rPr lang="ru-RU" sz="2000" dirty="0" smtClean="0"/>
              <a:t>	Дополнительные </a:t>
            </a:r>
            <a:r>
              <a:rPr lang="ru-RU" sz="2000" dirty="0"/>
              <a:t>приращения аномалий диаграммы разности электрических потенциалов при применении мегаэлектродного блока объясняются наличием на контакте твердой и жидкой фаз потенциалов различной природы [4], которые не наблюдаются на диаграмме фоновой записи и не могут быть зарегистрированы при помощи одного центрального измерительного электрода</a:t>
            </a:r>
            <a:r>
              <a:rPr lang="ru-RU" sz="2000" dirty="0" smtClean="0"/>
              <a:t>.</a:t>
            </a:r>
            <a:r>
              <a:rPr lang="ru-RU" altLang="ru-RU" sz="2000" dirty="0"/>
              <a:t>	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79634" y="12087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184482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hangingPunct="0"/>
            <a:endParaRPr lang="ru-RU" altLang="ru-RU" sz="2800" dirty="0">
              <a:latin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57199" y="139130"/>
            <a:ext cx="8229600" cy="6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b="1" kern="0" dirty="0" smtClean="0">
                <a:solidFill>
                  <a:schemeClr val="accent2"/>
                </a:solidFill>
                <a:latin typeface="+mn-lt"/>
              </a:rPr>
              <a:t>Результаты исследования и их обсуждение</a:t>
            </a:r>
            <a:endParaRPr lang="ru-RU" sz="2000" b="1" kern="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157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1" y="188640"/>
            <a:ext cx="8782167" cy="1107603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2"/>
                </a:solidFill>
                <a:latin typeface="+mn-lt"/>
              </a:rPr>
              <a:t>Диаграммы сейсмоэлектрического </a:t>
            </a:r>
            <a:r>
              <a:rPr lang="ru-RU" sz="2000" b="1" dirty="0">
                <a:solidFill>
                  <a:schemeClr val="accent2"/>
                </a:solidFill>
                <a:latin typeface="+mn-lt"/>
              </a:rPr>
              <a:t>каротажа для </a:t>
            </a:r>
            <a:r>
              <a:rPr lang="ru-RU" sz="2000" b="1" dirty="0" smtClean="0">
                <a:solidFill>
                  <a:schemeClr val="accent2"/>
                </a:solidFill>
                <a:latin typeface="+mn-lt"/>
              </a:rPr>
              <a:t> определения </a:t>
            </a:r>
            <a:r>
              <a:rPr lang="ru-RU" sz="2000" b="1" dirty="0">
                <a:solidFill>
                  <a:schemeClr val="accent2"/>
                </a:solidFill>
                <a:latin typeface="+mn-lt"/>
              </a:rPr>
              <a:t>границ интервала и качества перфорации эксплуатационной колонны в скважине</a:t>
            </a:r>
            <a:br>
              <a:rPr lang="ru-RU" sz="2000" b="1" dirty="0">
                <a:solidFill>
                  <a:schemeClr val="accent2"/>
                </a:solidFill>
                <a:latin typeface="+mn-lt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+mn-lt"/>
              </a:rPr>
              <a:t>  </a:t>
            </a:r>
            <a:endParaRPr lang="ru-RU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Надпись 8"/>
          <p:cNvSpPr txBox="1">
            <a:spLocks noChangeArrowheads="1"/>
          </p:cNvSpPr>
          <p:nvPr/>
        </p:nvSpPr>
        <p:spPr bwMode="auto">
          <a:xfrm>
            <a:off x="323528" y="5733256"/>
            <a:ext cx="8510528" cy="100811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Рис. 3. </a:t>
            </a:r>
            <a:r>
              <a:rPr lang="ru-RU" b="1" dirty="0"/>
              <a:t>Каротажные диаграммы сейсмоэлектрического </a:t>
            </a:r>
            <a:r>
              <a:rPr lang="ru-RU" b="1" dirty="0" smtClean="0"/>
              <a:t>метода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900" b="1" dirty="0" smtClean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*в левой части представлены диаграммы, полученные без акустического воздействия</a:t>
            </a:r>
            <a:endParaRPr lang="ru-RU" sz="900" dirty="0">
              <a:solidFill>
                <a:schemeClr val="accent2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4">
            <a:extLst>
              <a:ext uri="{FF2B5EF4-FFF2-40B4-BE49-F238E27FC236}">
                <a16:creationId xmlns="" xmlns:a16="http://schemas.microsoft.com/office/drawing/2014/main" id="{12D92622-F867-46BC-1257-BA9721DB2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24744"/>
            <a:ext cx="8782167" cy="44918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22602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1560" y="10090"/>
            <a:ext cx="8784976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  <a:latin typeface="+mn-lt"/>
              </a:rPr>
              <a:t>Выводы</a:t>
            </a:r>
            <a:endParaRPr lang="ru-RU" sz="2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1560" y="505833"/>
            <a:ext cx="8784976" cy="611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/>
              <a:t>	Подводя </a:t>
            </a:r>
            <a:r>
              <a:rPr lang="ru-RU" sz="1900" dirty="0"/>
              <a:t>общие итоги относительно повышения информативности сейсмоэлектрического каротажа при определении границ интервалов и качества перфорации эксплуатационных колонн в нефтяных скважинах посредством применения мегаэлектродного блока в качестве чувствительного элемента в глубинном скважинном приборе можно сделать следующие выводы.</a:t>
            </a:r>
          </a:p>
          <a:p>
            <a:pPr algn="just"/>
            <a:r>
              <a:rPr lang="ru-RU" sz="1900" dirty="0" smtClean="0"/>
              <a:t>	Проведенные </a:t>
            </a:r>
            <a:r>
              <a:rPr lang="ru-RU" sz="1900" dirty="0"/>
              <a:t>скважинные исследования демонстрируют целесообразность применения мегаэлектродного блока при регистрации значений разности электрических потенциалов исследуемой среды.</a:t>
            </a:r>
          </a:p>
          <a:p>
            <a:pPr algn="just"/>
            <a:r>
              <a:rPr lang="ru-RU" sz="1900" dirty="0" smtClean="0"/>
              <a:t>	Применение </a:t>
            </a:r>
            <a:r>
              <a:rPr lang="ru-RU" sz="1900" dirty="0"/>
              <a:t>мегаэлектродного блока дает некоторую дополнительную информацию и повышает точность определения границ интервалов перфорации, объективность оценки эффективности прострела эксплуатационной колонны, интерпретационную информативность геофизических исследований и позволяет с более высокой степенью достоверности судить о качестве прострелочно-взрывных работ в скважинах.</a:t>
            </a:r>
          </a:p>
          <a:p>
            <a:pPr algn="just"/>
            <a:r>
              <a:rPr lang="ru-RU" sz="1900" dirty="0" smtClean="0"/>
              <a:t>	Проведение </a:t>
            </a:r>
            <a:r>
              <a:rPr lang="ru-RU" sz="1900" dirty="0"/>
              <a:t>вышеописанных исследований и анализ их результатов может стать основой для создания, внедрения, развития новых геофизических методов и устройств при проектировании, разработке и эксплуатации месторождений углеводородного сырья.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96221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43528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chemeClr val="accent2"/>
                </a:solidFill>
                <a:latin typeface="+mn-lt"/>
                <a:ea typeface="Times New Roman" panose="02020603050405020304" pitchFamily="18" charset="0"/>
              </a:rPr>
              <a:t>СПИСОК ЛИТЕРАТУРЫ</a:t>
            </a:r>
          </a:p>
          <a:p>
            <a:pPr algn="ctr">
              <a:spcAft>
                <a:spcPts val="0"/>
              </a:spcAft>
            </a:pPr>
            <a:r>
              <a:rPr lang="ru-RU" sz="2000" dirty="0">
                <a:latin typeface="+mn-lt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Иванов А.Г. Сейсмоэлектрический эффект 2 рода // Известия АН СССР. Серия географическая и геофизическая. - 1940. - № 5. - С. 699-727.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Марков В.А., Масленников В.И., Чердынцев С.Н. Способ определения интервала и качества перфорации обсадной колонны в скважине. Патент РФ № 2298648. Патентообладатель общество с ограниченной ответственностью «</a:t>
            </a:r>
            <a:r>
              <a:rPr lang="ru-RU" sz="19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Оренбурггеофизика</a:t>
            </a: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». 2005. </a:t>
            </a:r>
            <a:r>
              <a:rPr lang="ru-RU" sz="19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Бюл</a:t>
            </a: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№ 13.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Потапов О.А, Лизун С.А, Кондрат В.Ф. и др. Основы </a:t>
            </a:r>
            <a:r>
              <a:rPr lang="ru-RU" sz="19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сейсмоэлектроразведки</a:t>
            </a: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9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М.:Недра</a:t>
            </a: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1995. 267 с.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Сковородников И. Г. </a:t>
            </a:r>
            <a:r>
              <a:rPr lang="ru-RU" sz="19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Геофизические </a:t>
            </a: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исследования скважин. 4-е изд., </a:t>
            </a:r>
            <a:r>
              <a:rPr lang="ru-RU" sz="19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и доп.: Уральский государственный горный университет. - Екатеринбург, 2014. с. 119-127.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Чердынцев С. Н., Масленников В. И. Устройство для измерения естественных электрических потенциалов горных пород при акустическом воздействии на зону исследования. Патент РФ № 81526. Патентообладатель Чердынцев С. Н. 2007. </a:t>
            </a:r>
            <a:r>
              <a:rPr lang="ru-RU" sz="19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Бюл</a:t>
            </a:r>
            <a:r>
              <a:rPr lang="ru-RU" sz="19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 № 8.</a:t>
            </a:r>
          </a:p>
          <a:p>
            <a:pPr indent="450215" algn="just">
              <a:spcAft>
                <a:spcPts val="0"/>
              </a:spcAft>
            </a:pPr>
            <a:r>
              <a:rPr lang="ru-RU" sz="1900" dirty="0">
                <a:latin typeface="+mn-lt"/>
                <a:ea typeface="Times New Roman" panose="02020603050405020304" pitchFamily="18" charset="0"/>
              </a:rPr>
              <a:t> </a:t>
            </a:r>
            <a:endParaRPr lang="ru-RU" sz="19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5244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5251" y="955853"/>
            <a:ext cx="880128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	В настоящей работе приводится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краткое описание способа определения степени гидродинамической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сообщаемости продуктивного пласта с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внутренней полостью эксплуатационной колонны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нефтяных скважин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посредством сейсмоэлектрического каротажа и 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аппаратуры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для его осуществления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+mn-lt"/>
                <a:ea typeface="Times New Roman" panose="02020603050405020304" pitchFamily="18" charset="0"/>
              </a:rPr>
              <a:t>	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С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целью повышения точности определения границ интервалов и качества перфорации обсадной эксплуатационной колонны в качестве чувствительного элемента в глубинном приборе автором предлагается применение мегаэлектродного блока - группы 24-х измерительных электродов, расположенных радиально оси прибора на прижимном устройстве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	Представлены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результаты применения способа и аппаратуры сейсмоэлектрического каротажа на нефтяном месторождении Оренбургской области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	Произведен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анализ полученных каротажных диаграмм</a:t>
            </a:r>
            <a:r>
              <a:rPr lang="ru-RU" sz="2000" dirty="0" smtClean="0">
                <a:latin typeface="+mn-lt"/>
                <a:ea typeface="Times New Roman" panose="02020603050405020304" pitchFamily="18" charset="0"/>
              </a:rPr>
              <a:t>. Обоснована </a:t>
            </a:r>
            <a:r>
              <a:rPr lang="ru-RU" sz="2000" dirty="0">
                <a:latin typeface="+mn-lt"/>
                <a:ea typeface="Times New Roman" panose="02020603050405020304" pitchFamily="18" charset="0"/>
              </a:rPr>
              <a:t>целесообразность применения способа с использованием мегаэлектродного блока.</a:t>
            </a:r>
            <a:endParaRPr lang="ru-RU" sz="2000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79912" y="6550223"/>
            <a:ext cx="56166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  <p:sp>
        <p:nvSpPr>
          <p:cNvPr id="9" name="Заголовок 1"/>
          <p:cNvSpPr>
            <a:spLocks noGrp="1"/>
          </p:cNvSpPr>
          <p:nvPr>
            <p:ph type="ctrTitle"/>
          </p:nvPr>
        </p:nvSpPr>
        <p:spPr>
          <a:xfrm>
            <a:off x="180174" y="244872"/>
            <a:ext cx="8784976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Введение</a:t>
            </a:r>
            <a:endParaRPr lang="ru-RU" sz="2000" b="1" u="sng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063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5143" y="854988"/>
            <a:ext cx="880128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Повышение </a:t>
            </a:r>
            <a:r>
              <a:rPr lang="ru-RU" sz="2000" dirty="0"/>
              <a:t>информативности геофизических методов исследования скважин </a:t>
            </a:r>
            <a:r>
              <a:rPr lang="ru-RU" sz="2000" dirty="0" smtClean="0"/>
              <a:t>при </a:t>
            </a:r>
            <a:r>
              <a:rPr lang="ru-RU" sz="2000" dirty="0"/>
              <a:t>проектировании, разработке и эксплуатации месторождений </a:t>
            </a:r>
            <a:r>
              <a:rPr lang="ru-RU" sz="2000" dirty="0" smtClean="0"/>
              <a:t>углеводородов </a:t>
            </a:r>
            <a:r>
              <a:rPr lang="ru-RU" sz="2000" dirty="0"/>
              <a:t>является сегодня важной и актуальной задачей промысловой геологии и </a:t>
            </a:r>
            <a:r>
              <a:rPr lang="ru-RU" sz="2000" dirty="0" smtClean="0"/>
              <a:t>геофизики.</a:t>
            </a:r>
          </a:p>
          <a:p>
            <a:pPr algn="just"/>
            <a:r>
              <a:rPr lang="ru-RU" sz="2000" dirty="0"/>
              <a:t>	</a:t>
            </a:r>
            <a:r>
              <a:rPr lang="ru-RU" sz="2000" dirty="0" smtClean="0"/>
              <a:t>Важным моментом при оценке качества прострелочно-взрывных работ в скважинах геофизическими методами является получение </a:t>
            </a:r>
            <a:r>
              <a:rPr lang="ru-RU" sz="2000" dirty="0"/>
              <a:t>наиболее точных и достоверных данных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В </a:t>
            </a:r>
            <a:r>
              <a:rPr lang="ru-RU" sz="2000" dirty="0"/>
              <a:t>настоящей работе предлагается применение способа оценки гидродинамической сообщаемости продуктивного пласта с внутренней полостью обсадной </a:t>
            </a:r>
            <a:r>
              <a:rPr lang="ru-RU" sz="2000" dirty="0" smtClean="0"/>
              <a:t>эксплуатационной колонны </a:t>
            </a:r>
            <a:r>
              <a:rPr lang="ru-RU" sz="2000" dirty="0"/>
              <a:t>при определении интервалов и качества перфорации </a:t>
            </a:r>
            <a:r>
              <a:rPr lang="ru-RU" sz="2000" dirty="0" smtClean="0"/>
              <a:t>в </a:t>
            </a:r>
            <a:r>
              <a:rPr lang="ru-RU" sz="2000" dirty="0"/>
              <a:t>нефтяных скважинах и </a:t>
            </a:r>
            <a:r>
              <a:rPr lang="ru-RU" sz="2000" dirty="0" smtClean="0"/>
              <a:t>аппаратура </a:t>
            </a:r>
            <a:r>
              <a:rPr lang="ru-RU" sz="2000" dirty="0"/>
              <a:t>для его осуществления с использованием мегаэлектродного блока в глубинном приборе сейсмоэлектрического каротажа в качестве чувствительного </a:t>
            </a:r>
            <a:r>
              <a:rPr lang="ru-RU" sz="2000" dirty="0" smtClean="0"/>
              <a:t>элемента.</a:t>
            </a:r>
            <a:r>
              <a:rPr lang="ru-RU" sz="2000" b="1" dirty="0" smtClean="0"/>
              <a:t> </a:t>
            </a: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3298" y="278924"/>
            <a:ext cx="8784976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Актуальность</a:t>
            </a:r>
            <a:endParaRPr lang="ru-RU" sz="2000" b="1" u="sng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994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89358"/>
            <a:ext cx="880128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Цель </a:t>
            </a:r>
            <a:r>
              <a:rPr lang="ru-RU" sz="2000" dirty="0"/>
              <a:t>настоящего исследования </a:t>
            </a:r>
            <a:r>
              <a:rPr lang="ru-RU" sz="2000" dirty="0" smtClean="0"/>
              <a:t>- повышение </a:t>
            </a:r>
            <a:r>
              <a:rPr lang="ru-RU" sz="2000" dirty="0" smtClean="0"/>
              <a:t>интерпретационной информативности </a:t>
            </a:r>
            <a:r>
              <a:rPr lang="ru-RU" sz="2000" dirty="0"/>
              <a:t>геофизических </a:t>
            </a:r>
            <a:r>
              <a:rPr lang="ru-RU" sz="2000" dirty="0" smtClean="0"/>
              <a:t>измерений </a:t>
            </a:r>
            <a:r>
              <a:rPr lang="ru-RU" sz="2000" dirty="0"/>
              <a:t>при проведении сейсмоэлектрического каротажа в нефтяных эксплуатационных скважинах для определения границ интервала и качества перфорации обсадных колонн за счет применения в качестве чувствительного элемента мегаэлектродного блока в глубинном скважинном приборе.</a:t>
            </a:r>
          </a:p>
          <a:p>
            <a:pPr algn="just"/>
            <a:r>
              <a:rPr lang="ru-RU" sz="2000" dirty="0" smtClean="0"/>
              <a:t>	Задача исследования - выявление эффекта </a:t>
            </a:r>
            <a:r>
              <a:rPr lang="ru-RU" sz="2000" dirty="0"/>
              <a:t>от применения мегаэлектродного блока и </a:t>
            </a:r>
            <a:r>
              <a:rPr lang="ru-RU" sz="2000" dirty="0" smtClean="0"/>
              <a:t>обоснование </a:t>
            </a:r>
            <a:r>
              <a:rPr lang="ru-RU" sz="2000" dirty="0"/>
              <a:t>его </a:t>
            </a:r>
            <a:r>
              <a:rPr lang="ru-RU" sz="2000" dirty="0" smtClean="0"/>
              <a:t>целесообразности при </a:t>
            </a:r>
            <a:r>
              <a:rPr lang="ru-RU" sz="2000" dirty="0"/>
              <a:t>анализе диаграмм, полученных в процессе каротажных измерений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При </a:t>
            </a:r>
            <a:r>
              <a:rPr lang="ru-RU" sz="2000" dirty="0" err="1"/>
              <a:t>сейсмоэлектрическом</a:t>
            </a:r>
            <a:r>
              <a:rPr lang="ru-RU" sz="2000" dirty="0"/>
              <a:t> каротаже осуществляется регистрация диаграмм разности электрических потенциалов исследуемой среды по стволу скважины при одновременном акустическом воздействии. Метод основан на изучении сейсмоэлектрического эффекта второго рода Е, возникающего в результате электризации флюидонасыщенных осадочных горных пород при относительном смещении твердой и жидкой фаз при наложении акустического поля [1].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Цели </a:t>
            </a:r>
            <a:r>
              <a:rPr lang="ru-RU" sz="2000" b="1" dirty="0" smtClean="0">
                <a:solidFill>
                  <a:schemeClr val="accent2"/>
                </a:solidFill>
              </a:rPr>
              <a:t>и задачи исследования</a:t>
            </a:r>
            <a:endParaRPr lang="ru-RU" sz="2000" b="1" u="sng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015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89358"/>
            <a:ext cx="880128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/>
              <a:t>Известные способы и устройства [2, 3] сейсмоэлектрического каротажа для определения границ интервалов и качества перфорации обсадных эксплуатационных колонн в скважинах имеют недостаточно высокую точность оценки степени гидродинамической сообщаемости продуктивного пласта с внутренней полостью обсадной колонны в связи со слабой дифференцированностью регистрируемого сигнала и его малой амплитудой, так как при их применении измерение значений разности электрических потенциалов обсадной колонны в скважине происходит при движении чувствительного элемента - центрального измерительного электрода М, расположенного на достаточном расстоянии от стенок скважины, ориентировочно по ее центру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Такое </a:t>
            </a:r>
            <a:r>
              <a:rPr lang="ru-RU" sz="2000" dirty="0"/>
              <a:t>расположение чувствительного элемента не позволяет регистрировать значения параметров разности электрических потенциалов обсадной колонны непосредственно на контакте скважинной жидкости и проперфорированных стенок скважины в исследуемом интервале перфорации.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</a:rPr>
              <a:t>Недостатки существующих методов и устройств  </a:t>
            </a:r>
            <a:endParaRPr lang="ru-RU" sz="2000" b="1" u="sng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266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89358"/>
            <a:ext cx="880128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/>
              <a:t>Поставленная цель достигается посредством применения мегаэлектродного блока в глубинном скважинном приборе для увеличения амплитуды и дифференцированности регистрируемого сигнала.</a:t>
            </a:r>
          </a:p>
          <a:p>
            <a:pPr algn="just"/>
            <a:r>
              <a:rPr lang="ru-RU" sz="2000" dirty="0" smtClean="0"/>
              <a:t>	Мегаэлектродный </a:t>
            </a:r>
            <a:r>
              <a:rPr lang="ru-RU" sz="2000" dirty="0"/>
              <a:t>блок представляет из себя группу выносных измерительных электродов М</a:t>
            </a:r>
            <a:r>
              <a:rPr lang="ru-RU" sz="2000" baseline="-25000" dirty="0"/>
              <a:t>1</a:t>
            </a:r>
            <a:r>
              <a:rPr lang="ru-RU" sz="2000" dirty="0"/>
              <a:t>-Мn, расположенных радиально оси скважинного прибора на прижимном </a:t>
            </a:r>
            <a:r>
              <a:rPr lang="ru-RU" sz="2000" dirty="0" smtClean="0"/>
              <a:t>механизме </a:t>
            </a:r>
            <a:r>
              <a:rPr lang="ru-RU" sz="2000" dirty="0"/>
              <a:t>в количестве 24 штук [5] и является его наиболее эффективным чувствительным элементом в отличие от центрального измерительного электрода М. </a:t>
            </a:r>
            <a:r>
              <a:rPr lang="ru-RU" sz="2000" dirty="0" smtClean="0"/>
              <a:t>	Мегаэлектродный </a:t>
            </a:r>
            <a:r>
              <a:rPr lang="ru-RU" sz="2000" dirty="0"/>
              <a:t>блок обеспечивает измерение значений разности электрических потенциалов непосредственно на контакте скважинной жидкости и проперфорированных стенок скважины в исследуемом интервале перфорации, увеличивая интенсивность регистрируемого сигнала. </a:t>
            </a:r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  <a:latin typeface="+mn-lt"/>
              </a:rPr>
              <a:t>Предлагаемое решение для достижения результата</a:t>
            </a:r>
            <a:endParaRPr lang="ru-RU" sz="2000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113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3" y="689358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/>
              <a:t> </a:t>
            </a:r>
            <a:r>
              <a:rPr lang="ru-RU" sz="2000" dirty="0" smtClean="0"/>
              <a:t>На рисунке 1 представлена схема измерительной установки </a:t>
            </a:r>
            <a:r>
              <a:rPr lang="ru-RU" sz="2000" dirty="0"/>
              <a:t>сейсмоэлектрического </a:t>
            </a:r>
            <a:r>
              <a:rPr lang="ru-RU" sz="2000" dirty="0" smtClean="0"/>
              <a:t>каротажа.</a:t>
            </a:r>
          </a:p>
          <a:p>
            <a:pPr algn="just"/>
            <a:r>
              <a:rPr lang="ru-RU" sz="2000" dirty="0" smtClean="0"/>
              <a:t>	Аппаратура состоит </a:t>
            </a:r>
            <a:r>
              <a:rPr lang="ru-RU" sz="2000" dirty="0"/>
              <a:t>из скважинного прибора и наземного цифрового регистратора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	Скважинный прибор 1 включает в себя: излучатель 2, мегаэлектродный блок 3, центральный измерительный электрод M 4, электрод N, заземленный на поверхности 5, наземный цифровой регистратор 6.</a:t>
            </a:r>
          </a:p>
          <a:p>
            <a:pPr algn="just"/>
            <a:r>
              <a:rPr lang="ru-RU" sz="2000" dirty="0" smtClean="0"/>
              <a:t>	Излучатель предназначен для создания акустического воздействия на исследуемую зону перфорации в диапазоне частот от 5 до 24 кГц.</a:t>
            </a:r>
          </a:p>
          <a:p>
            <a:pPr algn="just"/>
            <a:r>
              <a:rPr lang="ru-RU" sz="2000" dirty="0" smtClean="0"/>
              <a:t>	Чувствительными элементами глубинного прибора являются: центральный измерительный электрод М и мегаэлектродный блок.</a:t>
            </a:r>
          </a:p>
          <a:p>
            <a:pPr algn="just"/>
            <a:r>
              <a:rPr lang="ru-RU" sz="2000" dirty="0"/>
              <a:t>	</a:t>
            </a:r>
            <a:r>
              <a:rPr lang="ru-RU" sz="2000" dirty="0" smtClean="0"/>
              <a:t>Относительно </a:t>
            </a:r>
            <a:r>
              <a:rPr lang="ru-RU" sz="2000" dirty="0"/>
              <a:t>электрода N, заземленного на земной поверхности производится регистрация сигнала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	Наземный </a:t>
            </a:r>
            <a:r>
              <a:rPr lang="ru-RU" sz="2000" dirty="0"/>
              <a:t>цифровой регистратор предназначен для визуализации и записи данных, а также для управления скважинным прибором и его режимами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 smtClean="0"/>
              <a:t>.</a:t>
            </a:r>
            <a:endParaRPr lang="ru-RU" sz="2000" dirty="0"/>
          </a:p>
          <a:p>
            <a:pPr algn="just"/>
            <a:r>
              <a:rPr lang="ru-RU" sz="2000" dirty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84976" cy="5760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/>
                </a:solidFill>
                <a:latin typeface="+mn-lt"/>
              </a:rPr>
              <a:t>Измерительная установка сейсмоэлектрического метода</a:t>
            </a:r>
            <a:endParaRPr lang="ru-RU" sz="2000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036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792088"/>
          </a:xfrm>
        </p:spPr>
        <p:txBody>
          <a:bodyPr/>
          <a:lstStyle/>
          <a:p>
            <a:r>
              <a:rPr lang="ru-RU" sz="2000" b="1" dirty="0">
                <a:solidFill>
                  <a:schemeClr val="accent2"/>
                </a:solidFill>
              </a:rPr>
              <a:t>Принципиальная схема аппаратуры сейсмоэлектрического </a:t>
            </a:r>
            <a:r>
              <a:rPr lang="ru-RU" sz="2000" b="1" dirty="0" smtClean="0">
                <a:solidFill>
                  <a:schemeClr val="accent2"/>
                </a:solidFill>
              </a:rPr>
              <a:t>каротажа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sp>
        <p:nvSpPr>
          <p:cNvPr id="5" name="Надпись 2"/>
          <p:cNvSpPr txBox="1">
            <a:spLocks noChangeArrowheads="1"/>
          </p:cNvSpPr>
          <p:nvPr/>
        </p:nvSpPr>
        <p:spPr bwMode="auto">
          <a:xfrm>
            <a:off x="4076393" y="1632150"/>
            <a:ext cx="5004048" cy="492919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spc="100" dirty="0" smtClean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Рис. 1. </a:t>
            </a:r>
            <a:r>
              <a:rPr lang="ru-RU" b="1" spc="1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Схема измерительной установки сейсмоэлектрического каротажа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1 - глубинный прибор.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2 - </a:t>
            </a:r>
            <a:r>
              <a:rPr lang="ru-RU" b="1" spc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магнитострикционный </a:t>
            </a: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излучатель.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b="1" spc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мегаэлектродный блок.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4 - центральный измерительный электрод</a:t>
            </a:r>
            <a:r>
              <a:rPr lang="ru-RU" b="1" spc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М</a:t>
            </a: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5 - </a:t>
            </a:r>
            <a:r>
              <a:rPr lang="ru-RU" b="1" spc="1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электрод, заземленный на поверхности</a:t>
            </a:r>
            <a:r>
              <a:rPr lang="ru-RU" b="1" spc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b="1" spc="1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ru-RU" b="1" spc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наземный цифровой </a:t>
            </a:r>
            <a:r>
              <a:rPr lang="ru-RU" b="1" spc="1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регистратор</a:t>
            </a:r>
            <a:r>
              <a:rPr lang="ru-RU" b="1" spc="100" dirty="0" smtClean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b="1" spc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3402"/>
            <a:ext cx="4139952" cy="536794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635896" y="6525344"/>
            <a:ext cx="55081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9822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154" y="836712"/>
            <a:ext cx="864095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/>
              <a:t> </a:t>
            </a:r>
            <a:r>
              <a:rPr lang="ru-RU" sz="2000" dirty="0" smtClean="0"/>
              <a:t>На рисунке 2 представлена </a:t>
            </a:r>
            <a:r>
              <a:rPr lang="ru-RU" sz="2000" dirty="0"/>
              <a:t>п</a:t>
            </a:r>
            <a:r>
              <a:rPr lang="ru-RU" sz="2000" dirty="0" smtClean="0"/>
              <a:t>ринципиальная </a:t>
            </a:r>
            <a:r>
              <a:rPr lang="ru-RU" sz="2000" dirty="0"/>
              <a:t>схема глубинного прибора сейсмоэлектрического каротажа.</a:t>
            </a:r>
          </a:p>
          <a:p>
            <a:pPr algn="just"/>
            <a:r>
              <a:rPr lang="ru-RU" sz="2000" dirty="0" smtClean="0"/>
              <a:t>	Прибор </a:t>
            </a:r>
            <a:r>
              <a:rPr lang="ru-RU" altLang="ru-RU" sz="2000" dirty="0" smtClean="0"/>
              <a:t>предназначен </a:t>
            </a:r>
            <a:r>
              <a:rPr lang="ru-RU" altLang="ru-RU" sz="2000" dirty="0"/>
              <a:t>для исследования нефтяных скважин диаметром от 110 до 400 мм, заполненных жидкостью, с температурой до 150 </a:t>
            </a:r>
            <a:r>
              <a:rPr lang="ru-RU" altLang="ru-RU" sz="2000" baseline="30000" dirty="0"/>
              <a:t>0</a:t>
            </a:r>
            <a:r>
              <a:rPr lang="ru-RU" altLang="ru-RU" sz="2000" dirty="0"/>
              <a:t>С и гидростатическим давлением до 100 МПа со скоростью каротажа до 2500 м/ч.</a:t>
            </a:r>
          </a:p>
          <a:p>
            <a:pPr lvl="0" algn="just" eaLnBrk="0" hangingPunct="0"/>
            <a:r>
              <a:rPr lang="ru-RU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altLang="ru-RU" sz="2000" dirty="0"/>
              <a:t>Спуск-подъем скважинного прибора осуществляется </a:t>
            </a:r>
            <a:r>
              <a:rPr lang="ru-RU" altLang="ru-RU" sz="2000" dirty="0" smtClean="0"/>
              <a:t>посредством грузонесущего геофизического кабеля. </a:t>
            </a:r>
            <a:r>
              <a:rPr lang="ru-RU" sz="2000" dirty="0"/>
              <a:t>ГОСТ 331944-2012. Кабели грузонесущие геофизические бронированные. Общие технические условия. М.: </a:t>
            </a:r>
            <a:r>
              <a:rPr lang="ru-RU" sz="2000" dirty="0" err="1"/>
              <a:t>Стандартинформ</a:t>
            </a:r>
            <a:r>
              <a:rPr lang="ru-RU" sz="2000" dirty="0"/>
              <a:t>, 2014. 19 </a:t>
            </a:r>
            <a:r>
              <a:rPr lang="ru-RU" sz="2000" dirty="0" smtClean="0"/>
              <a:t>с.</a:t>
            </a:r>
          </a:p>
          <a:p>
            <a:pPr lvl="0" algn="just" eaLnBrk="0" hangingPunct="0"/>
            <a:r>
              <a:rPr lang="ru-RU" altLang="ru-RU" sz="2000" dirty="0"/>
              <a:t>	</a:t>
            </a:r>
            <a:r>
              <a:rPr lang="ru-RU" altLang="ru-RU" sz="2000" dirty="0" smtClean="0"/>
              <a:t>Мегаэлектродный </a:t>
            </a:r>
            <a:r>
              <a:rPr lang="ru-RU" altLang="ru-RU" sz="2000" dirty="0"/>
              <a:t>блок </a:t>
            </a:r>
            <a:r>
              <a:rPr lang="ru-RU" altLang="ru-RU" sz="2000" dirty="0" smtClean="0"/>
              <a:t>3 крепится </a:t>
            </a:r>
            <a:r>
              <a:rPr lang="ru-RU" altLang="ru-RU" sz="2000" dirty="0"/>
              <a:t>к нижней части скважинного прибора посредством герметичного резьбового соединения</a:t>
            </a:r>
            <a:r>
              <a:rPr lang="ru-RU" altLang="ru-RU" sz="2000" dirty="0" smtClean="0"/>
              <a:t>.</a:t>
            </a:r>
          </a:p>
          <a:p>
            <a:pPr lvl="0" algn="just" eaLnBrk="0" hangingPunct="0"/>
            <a:r>
              <a:rPr lang="ru-RU" altLang="ru-RU" sz="2000" dirty="0"/>
              <a:t>	</a:t>
            </a:r>
            <a:r>
              <a:rPr lang="ru-RU" altLang="ru-RU" sz="2000" dirty="0" smtClean="0"/>
              <a:t>Блок излучателя </a:t>
            </a:r>
            <a:r>
              <a:rPr lang="ru-RU" sz="2000" dirty="0" smtClean="0"/>
              <a:t>2</a:t>
            </a:r>
            <a:r>
              <a:rPr lang="ru-RU" sz="2000" dirty="0"/>
              <a:t> </a:t>
            </a:r>
            <a:r>
              <a:rPr lang="ru-RU" sz="2000" dirty="0" smtClean="0"/>
              <a:t>состоит </a:t>
            </a:r>
            <a:r>
              <a:rPr lang="ru-RU" sz="2000" dirty="0"/>
              <a:t>из </a:t>
            </a:r>
            <a:r>
              <a:rPr lang="ru-RU" sz="2000" dirty="0" smtClean="0"/>
              <a:t>магнитострикционных </a:t>
            </a:r>
            <a:r>
              <a:rPr lang="ru-RU" sz="2000" dirty="0"/>
              <a:t>сердечников, на которых намотаны катушки</a:t>
            </a:r>
            <a:r>
              <a:rPr lang="ru-RU" sz="2000" dirty="0" smtClean="0"/>
              <a:t>.</a:t>
            </a:r>
            <a:r>
              <a:rPr lang="ru-RU" sz="2000" dirty="0"/>
              <a:t> Излучатель резонансный, при возбуждении его мощным электрическим импульсом, он излучает колебания определенной частоты, которая зависит от размеров сердечника и количества витков катушки.</a:t>
            </a:r>
            <a:endParaRPr lang="ru-RU" sz="2000" dirty="0" smtClean="0"/>
          </a:p>
          <a:p>
            <a:pPr lvl="0" algn="just" eaLnBrk="0" hangingPunct="0"/>
            <a:r>
              <a:rPr lang="ru-RU" sz="2000" dirty="0" smtClean="0"/>
              <a:t> </a:t>
            </a:r>
            <a:r>
              <a:rPr lang="ru-RU" altLang="ru-RU" sz="2000" dirty="0"/>
              <a:t>	Электронный блок 1 служит для коммутации сигнала и связи с </a:t>
            </a:r>
            <a:r>
              <a:rPr lang="ru-RU" altLang="ru-RU" sz="2000" dirty="0" smtClean="0"/>
              <a:t>ЭВМ.	</a:t>
            </a:r>
          </a:p>
          <a:p>
            <a:pPr indent="355600" algn="just" eaLnBrk="0" hangingPunct="0"/>
            <a:r>
              <a:rPr lang="ru-RU" altLang="ru-RU" sz="2000" dirty="0"/>
              <a:t>	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6541031"/>
            <a:ext cx="8657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</a:rPr>
              <a:t>XXIV Уральская молодежная научная школа по геофизике</a:t>
            </a:r>
            <a:endParaRPr lang="ru-RU" sz="14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79634" y="120877"/>
            <a:ext cx="18473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184482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hangingPunct="0"/>
            <a:endParaRPr lang="ru-RU" altLang="ru-RU" sz="2800" dirty="0">
              <a:latin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57199" y="120877"/>
            <a:ext cx="8229600" cy="93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b="1" kern="0" smtClean="0">
                <a:solidFill>
                  <a:schemeClr val="accent2"/>
                </a:solidFill>
                <a:latin typeface="+mn-lt"/>
              </a:rPr>
              <a:t>Глубинный прибор сейсмоэлектрического каротажа</a:t>
            </a:r>
            <a:br>
              <a:rPr lang="ru-RU" sz="2000" b="1" kern="0" smtClean="0">
                <a:solidFill>
                  <a:schemeClr val="accent2"/>
                </a:solidFill>
                <a:latin typeface="+mn-lt"/>
              </a:rPr>
            </a:br>
            <a:endParaRPr lang="ru-RU" sz="2000" b="1" kern="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282458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5478</TotalTime>
  <Words>286</Words>
  <Application>Microsoft Office PowerPoint</Application>
  <PresentationFormat>Экран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Оформление по умолчанию</vt:lpstr>
      <vt:lpstr>XXIV Уральская молодежная научная школа по геофизике</vt:lpstr>
      <vt:lpstr>Введение</vt:lpstr>
      <vt:lpstr>Актуальность</vt:lpstr>
      <vt:lpstr>Цели и задачи исследования</vt:lpstr>
      <vt:lpstr>Недостатки существующих методов и устройств  </vt:lpstr>
      <vt:lpstr>Предлагаемое решение для достижения результата</vt:lpstr>
      <vt:lpstr>Измерительная установка сейсмоэлектрического метода</vt:lpstr>
      <vt:lpstr>Принципиальная схема аппаратуры сейсмоэлектрического каротажа</vt:lpstr>
      <vt:lpstr>Презентация PowerPoint</vt:lpstr>
      <vt:lpstr>Глубинный прибор сейсмоэлектрического каротажа </vt:lpstr>
      <vt:lpstr>Презентация PowerPoint</vt:lpstr>
      <vt:lpstr>Презентация PowerPoint</vt:lpstr>
      <vt:lpstr>Диаграммы сейсмоэлектрического каротажа для  определения границ интервала и качества перфорации эксплуатационной колонны в скважине   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Илья</dc:creator>
  <cp:lastModifiedBy>пк</cp:lastModifiedBy>
  <cp:revision>250</cp:revision>
  <dcterms:created xsi:type="dcterms:W3CDTF">2011-07-29T16:44:27Z</dcterms:created>
  <dcterms:modified xsi:type="dcterms:W3CDTF">2023-03-18T18:45:48Z</dcterms:modified>
</cp:coreProperties>
</file>