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1" r:id="rId6"/>
    <p:sldId id="266" r:id="rId7"/>
    <p:sldId id="267" r:id="rId8"/>
    <p:sldId id="261" r:id="rId9"/>
    <p:sldId id="262" r:id="rId10"/>
    <p:sldId id="269" r:id="rId11"/>
    <p:sldId id="265" r:id="rId12"/>
    <p:sldId id="270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A50021"/>
    <a:srgbClr val="FF0000"/>
    <a:srgbClr val="C6C6C6"/>
    <a:srgbClr val="27A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71" autoAdjust="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6D1D-4944-42CC-BD01-B56C815D311A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C19F-E944-4717-8FDC-D4F4CDC76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9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C19F-E944-4717-8FDC-D4F4CDC769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1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C19F-E944-4717-8FDC-D4F4CDC769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4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2DB19-7D05-6A3C-0652-82B7D2CD7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D3D910-B909-DFDC-4FE6-765D56F32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B82044-C272-A09D-A7FD-D8DB6153E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A4442-41A6-4970-60C1-4899D978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68FBD-8E6A-BFF4-FFB8-52866D4F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66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D9721-EFCD-169C-576A-6BB27465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BC9B62-DEE3-43D1-9C5A-3F26DF9BC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56715-619D-DFB3-EA99-C3859910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380FD6-05C3-BBA4-119A-8A4FA1A6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A079E0-403F-95BD-D2B2-917AEFA9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2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4C5600-E12E-565C-0DD1-02A31E155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FE7E86-38AA-5CE4-B0EA-13C68B7EF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A4177-1566-B15C-427A-CC568703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B77527-CF07-65BA-BED9-CF2E0362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9E49D-11B3-63EC-3273-0B5ECD27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8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C066B-BDB2-427F-1770-2420E8E7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40C75-68E3-20BF-C5F4-396D1B6F8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0F779-4FBD-3B5A-E3CD-C3F65197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974C8-BAF3-CABB-9481-9544B71E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4AFDF-9853-1041-D96C-D67E97EC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C04D9-DEBB-EBF7-3AD2-B5845CBA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1A23A1-6E90-1D19-6888-BADA341F2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06E8EF-534B-03DE-07D5-2A969B50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D371A-37F9-C103-889F-F4B93D2B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46DE48-68D9-A4A2-03E9-E43C7DE6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2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C4C7-5BCC-9363-6571-984C3223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6E1CCD-8CCB-2367-77DC-67A0F177F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14F8B1-2C0E-A1EF-DA90-83E8764DD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AFE9FF-F7FC-8159-73D3-A1CC8934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5DE64-6311-E46D-0ABE-F99342AE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FC0D1D-0CCB-EBBB-2DA6-DFB3EF75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5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41E32-0DED-8DB1-7421-88CF00AD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A308C3-EED1-B19D-F191-AA4D3DA5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9008AB-C586-D00B-C3CE-29F74DEAB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CB7B52-5218-FBF8-106F-C1AF3E4C2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4A40D1-A6A1-2A78-441D-306E873F1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4E48E8-5328-FACD-7777-C1B04721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EE0511-3F7A-F612-E900-F20161D0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06FD8C-4E8A-5DFF-21E3-346C61C9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6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B4E34-15E5-0A14-CC54-8E0C90D5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677FE9-938C-3969-9BC6-F6A8044B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505DDE-0DAB-874A-4C50-25A999E8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7D4C76-C498-C61C-2B21-190A8EF2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9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0DE17-FD8F-4E1C-8332-EBC59DA9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AD46C1-2FC0-03D4-E85F-D51DE9C5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CBFEC1-352C-E9C9-8125-85768F1A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7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A66D7-5E5B-8F44-E3F8-6D44D3F6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77A927-6360-854F-E47D-A9A16597F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25DD80-BF59-EA9A-EB13-F597DE93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0ACC2-9DD0-2440-0A8F-672830CB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723546-9520-8EAF-8696-DB710E60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A8811C-41E7-3CA7-606D-FA467B990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3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6F4AD-6DD3-E388-1499-6AD40789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ADE671-AE18-AB10-637E-4E08CD2C6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92A9B-54FF-2BAB-481E-6A7716545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2787B-3D51-3138-10F4-52AB0F6F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E048A7-4C5C-6321-606C-E968E45C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6C8AC-59E6-8914-4F93-D0B3B7CE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2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55823-BDF6-832F-8818-02E4988D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AE48C-96F5-2FBC-4EC7-25AFE1472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DA82A0-7816-8822-B818-A6FDED7F2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A3FE8-3072-4817-8942-4237890AD2B8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8064BF-7532-CED0-13AD-2BF5D311C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16440-A090-9E93-6298-F7988401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2831-DD3B-4FDD-92B0-3059C99FD6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97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2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10.jpg"/><Relationship Id="rId10" Type="http://schemas.openxmlformats.org/officeDocument/2006/relationships/image" Target="../media/image38.JPG"/><Relationship Id="rId4" Type="http://schemas.openxmlformats.org/officeDocument/2006/relationships/image" Target="../media/image33.jp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8.JPG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7.JPG"/><Relationship Id="rId4" Type="http://schemas.openxmlformats.org/officeDocument/2006/relationships/image" Target="../media/image12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2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1E8BB-29FC-D87F-7F15-8ED6BD350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6543"/>
            <a:ext cx="9144000" cy="152908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участков, перспективных на медно-колчеданное оруденение, методом профильной сейсморазведки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E41C80-CC8B-B920-C242-9700BA92C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0400" y="5029200"/>
            <a:ext cx="3911600" cy="1803400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</a:t>
            </a:r>
            <a:r>
              <a:rPr lang="en-US" sz="1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1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Рахимов Э.А. – СПГУ</a:t>
            </a:r>
          </a:p>
          <a:p>
            <a:pPr algn="l"/>
            <a:r>
              <a:rPr lang="ru-RU" sz="1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Горелик Г.Д. –СПГУ, Научный руководитель, доцент, К.Т.Н. </a:t>
            </a:r>
            <a:endParaRPr lang="en-US" sz="1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43CCFF-78FE-90E1-8E49-F6567F610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42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825AB-8A22-1262-185C-B84E6CE1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59875"/>
            <a:ext cx="10515600" cy="84841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глубинного сейсмического разреза по профилю и его геологическая интерпретация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22BE89-9863-84A2-E6ED-3C2FEE21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F83604DC-5C8B-B334-7F6B-B367EAE5F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1" y="2019176"/>
            <a:ext cx="5456820" cy="281964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733663-4FCC-4339-AA26-4EBCB12A149F}"/>
              </a:ext>
            </a:extLst>
          </p:cNvPr>
          <p:cNvSpPr txBox="1"/>
          <p:nvPr/>
        </p:nvSpPr>
        <p:spPr>
          <a:xfrm>
            <a:off x="1406758" y="1567025"/>
            <a:ext cx="342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Глубинный сейсмический разрез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47709-6DD5-D336-DD61-34AD8C9AD55D}"/>
              </a:ext>
            </a:extLst>
          </p:cNvPr>
          <p:cNvSpPr txBox="1"/>
          <p:nvPr/>
        </p:nvSpPr>
        <p:spPr>
          <a:xfrm>
            <a:off x="6800462" y="1567025"/>
            <a:ext cx="487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Геологическое описание сейсмического разреза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DA332-D626-6CAD-299B-DFC618EB895B}"/>
              </a:ext>
            </a:extLst>
          </p:cNvPr>
          <p:cNvSpPr txBox="1"/>
          <p:nvPr/>
        </p:nvSpPr>
        <p:spPr>
          <a:xfrm>
            <a:off x="4881597" y="4747146"/>
            <a:ext cx="242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D1DBED0-E8A0-9D2E-965B-1E373A9F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7" y="5116304"/>
            <a:ext cx="518160" cy="4267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A455AE3-D016-31AD-DCC0-F1B3EBA5ED5A}"/>
              </a:ext>
            </a:extLst>
          </p:cNvPr>
          <p:cNvSpPr txBox="1"/>
          <p:nvPr/>
        </p:nvSpPr>
        <p:spPr>
          <a:xfrm>
            <a:off x="666250" y="5181444"/>
            <a:ext cx="228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Улутайская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свита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C1B1E2F-7DB3-EF0B-E4C7-DBFA55B50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" y="5687362"/>
            <a:ext cx="518161" cy="42672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1B1FB09-4DF5-1EBE-3779-3BFA4DC8AFD4}"/>
              </a:ext>
            </a:extLst>
          </p:cNvPr>
          <p:cNvSpPr txBox="1"/>
          <p:nvPr/>
        </p:nvSpPr>
        <p:spPr>
          <a:xfrm>
            <a:off x="667227" y="5708437"/>
            <a:ext cx="363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Карамалыташская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подсвита (в)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16DA822-EB66-36E5-26FC-1E4A8D0EF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" y="6241394"/>
            <a:ext cx="518161" cy="4267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5FCE3C4-2730-148B-0055-B360551D3BBB}"/>
              </a:ext>
            </a:extLst>
          </p:cNvPr>
          <p:cNvSpPr txBox="1"/>
          <p:nvPr/>
        </p:nvSpPr>
        <p:spPr>
          <a:xfrm>
            <a:off x="666250" y="6250801"/>
            <a:ext cx="377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Карамалыташская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подсвита (н)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0459FE7-073F-DEFE-BA8B-3497D7B3E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9" y="5171010"/>
            <a:ext cx="518160" cy="37976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C3E0872-B095-2E03-0043-331DD8D7A744}"/>
              </a:ext>
            </a:extLst>
          </p:cNvPr>
          <p:cNvSpPr txBox="1"/>
          <p:nvPr/>
        </p:nvSpPr>
        <p:spPr>
          <a:xfrm>
            <a:off x="5575896" y="5217051"/>
            <a:ext cx="244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Гадилевская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толща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328B81F-E2FE-3BA2-4E81-3B5E36855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9" y="5666249"/>
            <a:ext cx="518161" cy="42672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625BE51-FE19-F94A-0F45-A23840D02FCC}"/>
              </a:ext>
            </a:extLst>
          </p:cNvPr>
          <p:cNvSpPr txBox="1"/>
          <p:nvPr/>
        </p:nvSpPr>
        <p:spPr>
          <a:xfrm>
            <a:off x="5513019" y="5692979"/>
            <a:ext cx="323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- 5) Нижняя обломочная толща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C1481E6-FD73-1CED-D0A8-28C4405EDB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9" y="6220867"/>
            <a:ext cx="576522" cy="43864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B385198-BC2F-6E04-1E16-6CDF11225E67}"/>
              </a:ext>
            </a:extLst>
          </p:cNvPr>
          <p:cNvSpPr txBox="1"/>
          <p:nvPr/>
        </p:nvSpPr>
        <p:spPr>
          <a:xfrm>
            <a:off x="5581352" y="6250801"/>
            <a:ext cx="267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- 6) Экструзивный купол 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71AB876-BD37-B6CF-081B-4E9BE38AE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22" y="5655428"/>
            <a:ext cx="527914" cy="4259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4CF80F6-B257-1926-402B-435843F42F88}"/>
              </a:ext>
            </a:extLst>
          </p:cNvPr>
          <p:cNvSpPr txBox="1"/>
          <p:nvPr/>
        </p:nvSpPr>
        <p:spPr>
          <a:xfrm>
            <a:off x="9155510" y="5744371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- 7)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Бурибайская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свита (в)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543A12-4256-237E-4C59-0764C0B0F296}"/>
              </a:ext>
            </a:extLst>
          </p:cNvPr>
          <p:cNvSpPr txBox="1"/>
          <p:nvPr/>
        </p:nvSpPr>
        <p:spPr>
          <a:xfrm>
            <a:off x="9239719" y="6279495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- 8)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Бурибайская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свита (н)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38F11A5-FD7D-D4F3-9BED-1486D8400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47" y="6250801"/>
            <a:ext cx="518160" cy="3980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BF0F90-6A82-C329-BF7C-39095FE2ED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72" y="1936357"/>
            <a:ext cx="5469277" cy="28107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507B2E-0BC6-D278-C5D5-C86AEFA33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32" y="2514599"/>
            <a:ext cx="544879" cy="21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0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CCB86-F9E8-2D90-606F-3405A905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4484"/>
            <a:ext cx="10515600" cy="59578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рудоконтролирующего экструзивного Подольского купола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8C4D9-0FDB-30F5-1F94-C45CAB221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2F2C56-3966-4F6C-52E7-764188C68CD0}"/>
              </a:ext>
            </a:extLst>
          </p:cNvPr>
          <p:cNvSpPr txBox="1"/>
          <p:nvPr/>
        </p:nvSpPr>
        <p:spPr>
          <a:xfrm>
            <a:off x="1916394" y="1120267"/>
            <a:ext cx="367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сейсмического разреза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FF99A-399D-A066-2BC2-3C36C10DA9A7}"/>
              </a:ext>
            </a:extLst>
          </p:cNvPr>
          <p:cNvSpPr txBox="1"/>
          <p:nvPr/>
        </p:nvSpPr>
        <p:spPr>
          <a:xfrm>
            <a:off x="7733413" y="1129140"/>
            <a:ext cx="355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Межскважинное представление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61762D-86B0-B24F-3558-3DB946C33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15" y="4885327"/>
            <a:ext cx="4257785" cy="14725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317F52-5DDF-2D5B-B5CB-5085FC967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55" y="4867581"/>
            <a:ext cx="313558" cy="1885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D43C58-9E08-F3E4-67C7-B92BAF8EA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815" y="5956245"/>
            <a:ext cx="292633" cy="1889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F071BE-6087-45FA-E1B3-173D313D2FDB}"/>
              </a:ext>
            </a:extLst>
          </p:cNvPr>
          <p:cNvSpPr txBox="1"/>
          <p:nvPr/>
        </p:nvSpPr>
        <p:spPr>
          <a:xfrm>
            <a:off x="4267562" y="6453308"/>
            <a:ext cx="408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скважин по профилю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F99AB-9DA8-2DED-36EC-C5C4FB1BF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0" y="1553255"/>
            <a:ext cx="5629671" cy="3008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E4D71B-E17D-C96B-3B93-C09E8E6F5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90" y="1696361"/>
            <a:ext cx="5126581" cy="26820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B97B10-0649-AC14-ABE8-83C3E9912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8" y="1826868"/>
            <a:ext cx="292874" cy="1885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20CEAE-8C3A-5C13-84DF-E8D14E31A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57" y="1826867"/>
            <a:ext cx="313558" cy="1885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6A46B5-CCAB-D528-F033-977267C806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75" y="4885327"/>
            <a:ext cx="2809478" cy="160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7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AE6B9-A6B2-D527-9B05-6F9D09C0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70CD0C-035F-6897-D5FF-7E89BE5D6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AC198C4-BBB6-ED49-425A-03717F850C99}"/>
              </a:ext>
            </a:extLst>
          </p:cNvPr>
          <p:cNvSpPr txBox="1">
            <a:spLocks/>
          </p:cNvSpPr>
          <p:nvPr/>
        </p:nvSpPr>
        <p:spPr>
          <a:xfrm>
            <a:off x="838200" y="1908313"/>
            <a:ext cx="10515600" cy="3906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первой задачи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имитационное моделирование. Выполнена обработка модельных данных МОГТ. Продемонстрировано влияния рудоконтролирующих структур на итоговой сейсмический разрез. Наблюдалась повышенная прозрачность волнового поля.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второй задачи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анализ волнового поля с реального сейсморазведочного профиля. Продемонстрировано влияние рудоконтролирующих структур. Наблюдалась повышенная прозрачность волнового поля. Продемонстрировано положение рудоконтролирующей структуры в межскважинном представлении на примере 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сейсморазведочных работ.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будущее.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обработку данных КМПВ. Выполнить имитационное моделирование 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сейсморазведочных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97801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825AB-8A22-1262-185C-B84E6CE1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3666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Глубинный сейсмического разреза по профилю и его геологическая интерпретация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9BCB4C4-C26D-952D-BAC6-D9AF5C86E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869"/>
            <a:ext cx="12136225" cy="251508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BCB06B-D46C-F9F0-F65A-58C1EC0F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956"/>
            <a:ext cx="12192000" cy="293204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927C2E6-384E-2BD6-04BB-622FE4EB7C2A}"/>
              </a:ext>
            </a:extLst>
          </p:cNvPr>
          <p:cNvSpPr txBox="1">
            <a:spLocks/>
          </p:cNvSpPr>
          <p:nvPr/>
        </p:nvSpPr>
        <p:spPr>
          <a:xfrm>
            <a:off x="838200" y="89062"/>
            <a:ext cx="10515600" cy="57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263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491BB-9850-7FF3-16C5-3D662AAC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40" y="104314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взаимосвязь между сейсмическим изображением и рудоконтролирующими, рудовмещающими структурами колчеданных залежей на примере Подольского месторождения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16A7F9-DEEB-707B-B9CC-55DC460C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540" y="2668904"/>
            <a:ext cx="10515600" cy="314595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Анализ поведения волнового поля по результатам модельных данных, обработка модельных данных методом общей глубинной точки (МОГТ), анализ полученных результатов.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Анализ волнового поля по реальному сейсморазведочному профилю, выполненного методом общей глубинной точки (МОГТ)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60AE4-87C8-D434-AC74-1B4127A0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61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5684F-71D9-F520-0260-39792D58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808"/>
            <a:ext cx="10515600" cy="112776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endParaRPr lang="ru-RU" sz="3200" dirty="0"/>
          </a:p>
        </p:txBody>
      </p:sp>
      <p:sp>
        <p:nvSpPr>
          <p:cNvPr id="5" name="Объект 10">
            <a:extLst>
              <a:ext uri="{FF2B5EF4-FFF2-40B4-BE49-F238E27FC236}">
                <a16:creationId xmlns:a16="http://schemas.microsoft.com/office/drawing/2014/main" id="{B1D77850-7EBF-CF22-2D9A-8F59993DB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9710" y="2076617"/>
            <a:ext cx="3886200" cy="34497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Получение детального изображения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сложно построенной геологической среды, картирование рудоконтролирующих и рудовмещающих структур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10">
            <a:extLst>
              <a:ext uri="{FF2B5EF4-FFF2-40B4-BE49-F238E27FC236}">
                <a16:creationId xmlns:a16="http://schemas.microsoft.com/office/drawing/2014/main" id="{F02B2A31-2974-DF54-F9F4-6D2DBDEB1FA7}"/>
              </a:ext>
            </a:extLst>
          </p:cNvPr>
          <p:cNvSpPr txBox="1">
            <a:spLocks/>
          </p:cNvSpPr>
          <p:nvPr/>
        </p:nvSpPr>
        <p:spPr>
          <a:xfrm>
            <a:off x="7306090" y="2026921"/>
            <a:ext cx="3886200" cy="344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Минимизация инвестиционных рисков по освоению месторождений  благодаря сокращению количества разбуриваемых скважин и их оптимальному планированию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9D6D9E-D25C-3176-027A-3D166DC65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16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7B32E-A052-5A8C-400D-8A145A5F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440"/>
            <a:ext cx="10515600" cy="81459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обстановка района работ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DF9A0-43DD-FD64-CBA8-AC78D1C830D2}"/>
              </a:ext>
            </a:extLst>
          </p:cNvPr>
          <p:cNvSpPr txBox="1"/>
          <p:nvPr/>
        </p:nvSpPr>
        <p:spPr>
          <a:xfrm>
            <a:off x="967001" y="6056696"/>
            <a:ext cx="489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Схематическая карта Подольского рудного поля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8A4060-D1E4-8F0E-E732-6298F02A1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/>
          <a:stretch/>
        </p:blipFill>
        <p:spPr>
          <a:xfrm>
            <a:off x="5977128" y="3319670"/>
            <a:ext cx="5476471" cy="2685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FBA7E7-1DEE-6EE1-768D-3B307F893589}"/>
              </a:ext>
            </a:extLst>
          </p:cNvPr>
          <p:cNvSpPr txBox="1"/>
          <p:nvPr/>
        </p:nvSpPr>
        <p:spPr>
          <a:xfrm>
            <a:off x="7930668" y="6005078"/>
            <a:ext cx="246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Условные обозначения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23CB35-667A-B068-8C8F-25F8E46B3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28" y="1736446"/>
            <a:ext cx="6096000" cy="1208439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61EF2D1E-035A-8AD9-D5BA-DA3DB1992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7" y="1763556"/>
            <a:ext cx="4723022" cy="4261145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92AE04-19B2-C016-29B1-F0D6538D3061}"/>
              </a:ext>
            </a:extLst>
          </p:cNvPr>
          <p:cNvSpPr txBox="1"/>
          <p:nvPr/>
        </p:nvSpPr>
        <p:spPr>
          <a:xfrm>
            <a:off x="6525597" y="2939198"/>
            <a:ext cx="499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Геологический разрез Подольского рудного поля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62F241-825A-5B13-403F-7A7A0C04F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7F31B-9CB9-FC5E-65F3-1B1D16828771}"/>
              </a:ext>
            </a:extLst>
          </p:cNvPr>
          <p:cNvSpPr txBox="1"/>
          <p:nvPr/>
        </p:nvSpPr>
        <p:spPr>
          <a:xfrm>
            <a:off x="0" y="1031475"/>
            <a:ext cx="546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Рудоконтролирующие, рудовмещающие структуры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F49FF-51C7-5481-08EE-7E911DBD8898}"/>
              </a:ext>
            </a:extLst>
          </p:cNvPr>
          <p:cNvSpPr txBox="1"/>
          <p:nvPr/>
        </p:nvSpPr>
        <p:spPr>
          <a:xfrm>
            <a:off x="5468613" y="1028184"/>
            <a:ext cx="629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Образования перекрывающие колчеданоносную формацию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D5B79-4FFF-AA32-85F6-8695B03BE7F3}"/>
              </a:ext>
            </a:extLst>
          </p:cNvPr>
          <p:cNvSpPr txBox="1"/>
          <p:nvPr/>
        </p:nvSpPr>
        <p:spPr>
          <a:xfrm>
            <a:off x="0" y="1358145"/>
            <a:ext cx="4090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Колчеданоносная формация, про-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FE76D-7CF6-D807-65B5-FC2BDDFEADB0}"/>
              </a:ext>
            </a:extLst>
          </p:cNvPr>
          <p:cNvSpPr txBox="1"/>
          <p:nvPr/>
        </p:nvSpPr>
        <p:spPr>
          <a:xfrm>
            <a:off x="4122058" y="1328304"/>
            <a:ext cx="500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Структурно-морфологический тип рудных тел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94C85-5C4C-5ACE-6AD4-CE9F848304C3}"/>
              </a:ext>
            </a:extLst>
          </p:cNvPr>
          <p:cNvSpPr txBox="1"/>
          <p:nvPr/>
        </p:nvSpPr>
        <p:spPr>
          <a:xfrm>
            <a:off x="9161804" y="1333651"/>
            <a:ext cx="313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Главные рудные минералы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26BAD-3148-2066-1791-4B83AC50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01" y="661794"/>
            <a:ext cx="10515600" cy="105383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профиля на структурно - формационной схеме 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3451F03-13CE-B70A-907B-BD04FE49D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9" y="2310512"/>
            <a:ext cx="6971067" cy="294728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DF8C47-D2FE-A48D-9A59-7025D7FEE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1E20EF-8C16-9357-41EB-FCEEE36AB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2" y="4420981"/>
            <a:ext cx="292874" cy="1885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EF5FE3-FD7A-9087-0483-A1E143737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61" y="2582241"/>
            <a:ext cx="313558" cy="188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B67B2F-E587-5F60-2BF9-175B721976A9}"/>
              </a:ext>
            </a:extLst>
          </p:cNvPr>
          <p:cNvSpPr txBox="1"/>
          <p:nvPr/>
        </p:nvSpPr>
        <p:spPr>
          <a:xfrm>
            <a:off x="8419928" y="5298377"/>
            <a:ext cx="242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BD54BC-753F-5B5D-11F7-EEFC746E56C0}"/>
              </a:ext>
            </a:extLst>
          </p:cNvPr>
          <p:cNvSpPr txBox="1"/>
          <p:nvPr/>
        </p:nvSpPr>
        <p:spPr>
          <a:xfrm>
            <a:off x="2694989" y="5299957"/>
            <a:ext cx="249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профиля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7A9AB8-E053-3552-2963-911E00A1E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01" y="2310512"/>
            <a:ext cx="3583225" cy="29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41650-DC06-3BE8-4E75-4668071C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Принципиальные геологические модели используемые для анализа волнового поля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6696C-73EA-6993-2A89-A6154EFDE6DF}"/>
              </a:ext>
            </a:extLst>
          </p:cNvPr>
          <p:cNvSpPr txBox="1"/>
          <p:nvPr/>
        </p:nvSpPr>
        <p:spPr>
          <a:xfrm>
            <a:off x="1746123" y="1546486"/>
            <a:ext cx="26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Имитационная модель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E7668-5012-988A-69F0-1815469F7681}"/>
              </a:ext>
            </a:extLst>
          </p:cNvPr>
          <p:cNvSpPr txBox="1"/>
          <p:nvPr/>
        </p:nvSpPr>
        <p:spPr>
          <a:xfrm>
            <a:off x="8072108" y="1542618"/>
            <a:ext cx="26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Имитационная модель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4A8093-A6D2-7CF8-2FAB-FF3E40039039}"/>
              </a:ext>
            </a:extLst>
          </p:cNvPr>
          <p:cNvSpPr txBox="1"/>
          <p:nvPr/>
        </p:nvSpPr>
        <p:spPr>
          <a:xfrm>
            <a:off x="4881597" y="4703267"/>
            <a:ext cx="242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19BC73-B1F8-1814-ACF1-611CB3CC8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5" y="4987879"/>
            <a:ext cx="518160" cy="4267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FF3271-C682-D215-4174-09B76C7F6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5" y="5581926"/>
            <a:ext cx="518160" cy="45314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F6FD0B9-6C22-82B8-FB06-0069C453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5" y="6129310"/>
            <a:ext cx="510540" cy="48577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FAE036-717C-6546-74CA-E762A4154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470" y="4981823"/>
            <a:ext cx="518160" cy="4267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2C04A7-0DAA-8C09-5FA9-BCE04A262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60" y="5576738"/>
            <a:ext cx="518160" cy="4531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86F24E0-29D9-A122-5814-74F5A1ABA9DE}"/>
              </a:ext>
            </a:extLst>
          </p:cNvPr>
          <p:cNvSpPr txBox="1"/>
          <p:nvPr/>
        </p:nvSpPr>
        <p:spPr>
          <a:xfrm>
            <a:off x="1562393" y="5040867"/>
            <a:ext cx="203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Улутайская свита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4869FB-3DF9-89FD-3917-33512A461824}"/>
              </a:ext>
            </a:extLst>
          </p:cNvPr>
          <p:cNvSpPr txBox="1"/>
          <p:nvPr/>
        </p:nvSpPr>
        <p:spPr>
          <a:xfrm>
            <a:off x="1562393" y="5655229"/>
            <a:ext cx="219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Гадилевская толща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5FE260-28F2-5B0F-50DE-292906821E54}"/>
              </a:ext>
            </a:extLst>
          </p:cNvPr>
          <p:cNvSpPr txBox="1"/>
          <p:nvPr/>
        </p:nvSpPr>
        <p:spPr>
          <a:xfrm>
            <a:off x="1560271" y="6218247"/>
            <a:ext cx="298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Нижняя обломочная толща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6A39D9-E7D6-A02B-38C0-38D6C772380A}"/>
              </a:ext>
            </a:extLst>
          </p:cNvPr>
          <p:cNvSpPr txBox="1"/>
          <p:nvPr/>
        </p:nvSpPr>
        <p:spPr>
          <a:xfrm>
            <a:off x="8072108" y="4981823"/>
            <a:ext cx="237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Экструзивный купол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6EA1D2-3800-D1CC-0B88-96CF42F80004}"/>
              </a:ext>
            </a:extLst>
          </p:cNvPr>
          <p:cNvSpPr txBox="1"/>
          <p:nvPr/>
        </p:nvSpPr>
        <p:spPr>
          <a:xfrm>
            <a:off x="8072108" y="5618644"/>
            <a:ext cx="404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Баймак - бурибайская свита (верхняя)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83249C-52D2-4D64-685E-7216F2199CAF}"/>
              </a:ext>
            </a:extLst>
          </p:cNvPr>
          <p:cNvSpPr txBox="1"/>
          <p:nvPr/>
        </p:nvSpPr>
        <p:spPr>
          <a:xfrm>
            <a:off x="8072108" y="6218247"/>
            <a:ext cx="400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Баймак - бурибайская свита (нижняя)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8DE4F-3C8D-8969-3BFE-9C0145103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18225B-1531-42EF-8CDC-937BB0541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660" y="6129310"/>
            <a:ext cx="514350" cy="485775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9CC602E-40DE-1162-9F91-33C25E7F5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"/>
          <a:stretch/>
        </p:blipFill>
        <p:spPr>
          <a:xfrm>
            <a:off x="251605" y="2064856"/>
            <a:ext cx="5844395" cy="2608747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E14EC9-C84A-B71A-4F7D-DEDB825771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46" y="2064856"/>
            <a:ext cx="5630950" cy="26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2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FAE8B-947A-233E-9506-08A4D556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39"/>
            <a:ext cx="10515600" cy="71561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имитационного моделирования, анализ волнового поля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4FEA2-B90F-83A7-0885-B76D23746A9A}"/>
              </a:ext>
            </a:extLst>
          </p:cNvPr>
          <p:cNvSpPr txBox="1"/>
          <p:nvPr/>
        </p:nvSpPr>
        <p:spPr>
          <a:xfrm>
            <a:off x="247292" y="1247941"/>
            <a:ext cx="560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Сейсмический разрез по модели 1 (не мигрированный)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86B7F-6F44-42DE-9984-2012A5E21A71}"/>
              </a:ext>
            </a:extLst>
          </p:cNvPr>
          <p:cNvSpPr txBox="1"/>
          <p:nvPr/>
        </p:nvSpPr>
        <p:spPr>
          <a:xfrm>
            <a:off x="6363018" y="1247941"/>
            <a:ext cx="538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Сейсмический разрез по модели 2 (мигрированный)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4DB898-0FBC-825C-85D8-B3313FC9B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05" y="1792101"/>
            <a:ext cx="5848210" cy="24971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E793E5-3379-01DF-8DB7-010791868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"/>
          <a:stretch/>
        </p:blipFill>
        <p:spPr>
          <a:xfrm>
            <a:off x="117277" y="1768534"/>
            <a:ext cx="5720301" cy="2489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400980-0B31-9C5A-B663-B03D4BCCF334}"/>
              </a:ext>
            </a:extLst>
          </p:cNvPr>
          <p:cNvSpPr txBox="1"/>
          <p:nvPr/>
        </p:nvSpPr>
        <p:spPr>
          <a:xfrm>
            <a:off x="684851" y="6154812"/>
            <a:ext cx="475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сейсмического разреза по модели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B427F9-378B-7ADD-3C7F-A5EC4F23D0F6}"/>
              </a:ext>
            </a:extLst>
          </p:cNvPr>
          <p:cNvSpPr txBox="1"/>
          <p:nvPr/>
        </p:nvSpPr>
        <p:spPr>
          <a:xfrm>
            <a:off x="7004962" y="6152146"/>
            <a:ext cx="483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Фрагменты сейсмического разреза по модели 2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9526A1-E2F2-E3E5-4800-8B86127A2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21" y="4826082"/>
            <a:ext cx="2331720" cy="117348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6078C2-874C-DD64-9E75-C4B6F7C84A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058" y="4826081"/>
            <a:ext cx="2331720" cy="118684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89F3EE1-D51C-8755-D9A4-142CE6153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2" y="4679348"/>
            <a:ext cx="2268735" cy="1333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264504-3CC0-9EBD-CDAE-840D2E727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06" y="4679347"/>
            <a:ext cx="2268735" cy="1333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44647A6-0A70-2C49-B0E9-BECC845EB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83" y="4826081"/>
            <a:ext cx="214839" cy="119283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259D52A-A7A8-311E-905A-93B7D3D4E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40" y="4826081"/>
            <a:ext cx="214839" cy="119283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6D56B7-73B2-42CD-9E39-DD020D85C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19" y="4692851"/>
            <a:ext cx="214839" cy="1483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C6FE2F-A495-DE9D-E96A-129AF715B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83" y="4685672"/>
            <a:ext cx="214839" cy="1483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E74196A-7AA3-72A1-BAEA-FBA431890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50" y="6028873"/>
            <a:ext cx="472504" cy="18353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1B60F4C-7EAD-AC7C-317A-8228D5A33A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1" y="4814583"/>
            <a:ext cx="2495324" cy="1196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14752C1-49BB-3CE5-0EF9-8DC9573D4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59" y="4812716"/>
            <a:ext cx="2490159" cy="120021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A3BD611-0935-5DC9-912D-63D2510F96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655" y="6032977"/>
            <a:ext cx="472504" cy="18353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80A0180-8A3E-311D-48CE-735FB6FE40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59" y="4659304"/>
            <a:ext cx="2490159" cy="14834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6EADB0-F983-94AC-521A-78608B94EB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99" y="4669447"/>
            <a:ext cx="214839" cy="14834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938ED0-B641-CC32-ED40-9B544F80F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34" y="6028873"/>
            <a:ext cx="472504" cy="1835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84F119-7451-2174-6997-C18E89C1CD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1" y="4659304"/>
            <a:ext cx="2490159" cy="14834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4CFC92-A523-C5BE-E832-4726A7070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9" y="4659304"/>
            <a:ext cx="214839" cy="14834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10E6F3F-B94B-C426-1E50-DC866A5D9E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2" y="4826081"/>
            <a:ext cx="216514" cy="12068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6354CF9-AEE9-9A6B-697B-628839F6D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8" y="6039101"/>
            <a:ext cx="472504" cy="173626"/>
          </a:xfrm>
          <a:prstGeom prst="rect">
            <a:avLst/>
          </a:prstGeom>
        </p:spPr>
      </p:pic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DDC163B-49CC-C461-1BAA-E43023B17FA4}"/>
              </a:ext>
            </a:extLst>
          </p:cNvPr>
          <p:cNvCxnSpPr>
            <a:cxnSpLocks/>
          </p:cNvCxnSpPr>
          <p:nvPr/>
        </p:nvCxnSpPr>
        <p:spPr>
          <a:xfrm flipH="1">
            <a:off x="2162268" y="4138184"/>
            <a:ext cx="858885" cy="507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83A70D79-47C5-6F80-C2A5-EDF5CF314191}"/>
              </a:ext>
            </a:extLst>
          </p:cNvPr>
          <p:cNvCxnSpPr>
            <a:cxnSpLocks/>
          </p:cNvCxnSpPr>
          <p:nvPr/>
        </p:nvCxnSpPr>
        <p:spPr>
          <a:xfrm>
            <a:off x="3045999" y="4128760"/>
            <a:ext cx="701290" cy="540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25E983F7-F576-A2DC-0422-231CA4C60E0D}"/>
              </a:ext>
            </a:extLst>
          </p:cNvPr>
          <p:cNvCxnSpPr>
            <a:cxnSpLocks/>
          </p:cNvCxnSpPr>
          <p:nvPr/>
        </p:nvCxnSpPr>
        <p:spPr>
          <a:xfrm>
            <a:off x="9298641" y="3429000"/>
            <a:ext cx="1027306" cy="1286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1F5B619F-6515-AD73-62B7-64478E0F7EEC}"/>
              </a:ext>
            </a:extLst>
          </p:cNvPr>
          <p:cNvCxnSpPr>
            <a:cxnSpLocks/>
          </p:cNvCxnSpPr>
          <p:nvPr/>
        </p:nvCxnSpPr>
        <p:spPr>
          <a:xfrm flipH="1">
            <a:off x="8102450" y="3386812"/>
            <a:ext cx="1214593" cy="1248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213CF-525B-F2A3-9549-34B44DE3B3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95E3B4-39CA-8801-AD00-36C5296494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40" y="4799967"/>
            <a:ext cx="216514" cy="12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0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0419F-17CA-EB16-F1FB-C3B1714E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356"/>
            <a:ext cx="10515600" cy="71561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проведения сейсморазведочных работ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A38C1-7B4C-D709-686A-67DBDE8A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38" y="1305154"/>
            <a:ext cx="4103126" cy="4813608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7AD481EA-8990-D5B0-5F66-BC493C559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827278"/>
              </p:ext>
            </p:extLst>
          </p:nvPr>
        </p:nvGraphicFramePr>
        <p:xfrm>
          <a:off x="6442975" y="1305154"/>
          <a:ext cx="4103126" cy="4184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0592">
                  <a:extLst>
                    <a:ext uri="{9D8B030D-6E8A-4147-A177-3AD203B41FA5}">
                      <a16:colId xmlns:a16="http://schemas.microsoft.com/office/drawing/2014/main" val="983300495"/>
                    </a:ext>
                  </a:extLst>
                </a:gridCol>
                <a:gridCol w="1552534">
                  <a:extLst>
                    <a:ext uri="{9D8B030D-6E8A-4147-A177-3AD203B41FA5}">
                      <a16:colId xmlns:a16="http://schemas.microsoft.com/office/drawing/2014/main" val="966630553"/>
                    </a:ext>
                  </a:extLst>
                </a:gridCol>
              </a:tblGrid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Тип расстановки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</a:rPr>
                        <a:t>2D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1991663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 Длинна профиля, 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31780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166373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Кратность наблюдений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5368337"/>
                  </a:ext>
                </a:extLst>
              </a:tr>
              <a:tr h="608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 Количество активных каналов,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шт.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7000"/>
                        </a:lnSpc>
                      </a:pPr>
                      <a:r>
                        <a:rPr lang="ru-RU" sz="1300">
                          <a:effectLst/>
                        </a:rPr>
                        <a:t>242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283873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Шаг ПВ, 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0248271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Шаг ПП, 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>
                          <a:effectLst/>
                        </a:rPr>
                        <a:t>12.5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5684543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Количество СП в группе,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7291891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Тип источник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>
                          <a:effectLst/>
                        </a:rPr>
                        <a:t>Вибратор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385981"/>
                  </a:ext>
                </a:extLst>
              </a:tr>
              <a:tr h="6087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Количество вибраторов в 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группе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4610986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 Длительность записи, 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2817644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</a:rPr>
                        <a:t> Шаг дискретизации, мс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6984199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</a:rPr>
                        <a:t> Длина свип-сигнала, 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300" dirty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49543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8BFAFD9-5774-BB96-E381-10DC733E7D19}"/>
              </a:ext>
            </a:extLst>
          </p:cNvPr>
          <p:cNvSpPr txBox="1"/>
          <p:nvPr/>
        </p:nvSpPr>
        <p:spPr>
          <a:xfrm>
            <a:off x="2153713" y="6210529"/>
            <a:ext cx="342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Типичная полевая сейсмограмма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862D8E-226E-B366-771A-8E402C91AF77}"/>
              </a:ext>
            </a:extLst>
          </p:cNvPr>
          <p:cNvSpPr txBox="1"/>
          <p:nvPr/>
        </p:nvSpPr>
        <p:spPr>
          <a:xfrm>
            <a:off x="6616518" y="6188669"/>
            <a:ext cx="414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сбора сейсмических данных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06CFFB-EECC-BE9D-F41B-AD39B8B7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55" y="6026995"/>
            <a:ext cx="472504" cy="1835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1DEF2-D9D5-CAA1-3B7F-0620FB7B7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65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7922-0456-3B89-EEA1-885CA0DE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7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полевых сейсмограмм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D12483-EE4F-9025-ECA9-FE7B90DF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6" y="1067042"/>
            <a:ext cx="4454575" cy="5085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C04193-44E2-2966-6C64-BBE3D75C1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7042"/>
            <a:ext cx="4454574" cy="5085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BF07D-9244-5E47-6A4D-63A5E364801A}"/>
              </a:ext>
            </a:extLst>
          </p:cNvPr>
          <p:cNvSpPr txBox="1"/>
          <p:nvPr/>
        </p:nvSpPr>
        <p:spPr>
          <a:xfrm>
            <a:off x="1710552" y="6274834"/>
            <a:ext cx="329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Сейсмограмма до обработки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263D2-3B19-0447-CABD-91384686B515}"/>
              </a:ext>
            </a:extLst>
          </p:cNvPr>
          <p:cNvSpPr txBox="1"/>
          <p:nvPr/>
        </p:nvSpPr>
        <p:spPr>
          <a:xfrm>
            <a:off x="6707371" y="6264945"/>
            <a:ext cx="3585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Сейсмограмма после обработки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30D4FC-581C-B81A-1DAA-8452E783E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3" y="5968625"/>
            <a:ext cx="472504" cy="1835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B81396-0C22-3383-1C65-6AB49E56C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43" y="5968625"/>
            <a:ext cx="472504" cy="183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987112-91D6-9639-5960-DE639B1D4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23078" cy="575035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260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559</Words>
  <Application>Microsoft Office PowerPoint</Application>
  <PresentationFormat>Широкоэкранный</PresentationFormat>
  <Paragraphs>97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Определение участков, перспективных на медно-колчеданное оруденение, методом профильной сейсморазведки</vt:lpstr>
      <vt:lpstr>Цель работы Установить взаимосвязь между сейсмическим изображением и рудоконтролирующими, рудовмещающими структурами колчеданных залежей на примере Подольского месторождения</vt:lpstr>
      <vt:lpstr>Актуальность исследования</vt:lpstr>
      <vt:lpstr>Геологическая обстановка района работ</vt:lpstr>
      <vt:lpstr>Расположение профиля на структурно - формационной схеме </vt:lpstr>
      <vt:lpstr>Принципиальные геологические модели используемые для анализа волнового поля</vt:lpstr>
      <vt:lpstr>Интерпретация имитационного моделирования, анализ волнового поля</vt:lpstr>
      <vt:lpstr>Методика проведения сейсморазведочных работ МОГТ</vt:lpstr>
      <vt:lpstr>Обработка полевых сейсмограмм</vt:lpstr>
      <vt:lpstr>Фрагмент глубинного сейсмического разреза по профилю и его геологическая интерпретация</vt:lpstr>
      <vt:lpstr>Представление рудоконтролирующего экструзивного Подольского купола</vt:lpstr>
      <vt:lpstr>Заключение</vt:lpstr>
      <vt:lpstr>Глубинный сейсмического разреза по профилю и его геологическая интерпретация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участков, перспективных на медно-колчеданное оруденение, методом профильной сейсморазведки</dc:title>
  <dc:creator>Эмиль Рахимов</dc:creator>
  <cp:lastModifiedBy>Эмиль Рахимов</cp:lastModifiedBy>
  <cp:revision>27</cp:revision>
  <dcterms:created xsi:type="dcterms:W3CDTF">2023-03-16T08:39:50Z</dcterms:created>
  <dcterms:modified xsi:type="dcterms:W3CDTF">2023-03-22T06:51:47Z</dcterms:modified>
</cp:coreProperties>
</file>