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6" r:id="rId3"/>
    <p:sldId id="273" r:id="rId4"/>
    <p:sldId id="272" r:id="rId5"/>
    <p:sldId id="270" r:id="rId6"/>
    <p:sldId id="258" r:id="rId7"/>
    <p:sldId id="260" r:id="rId8"/>
    <p:sldId id="261" r:id="rId9"/>
    <p:sldId id="269" r:id="rId10"/>
    <p:sldId id="262" r:id="rId11"/>
    <p:sldId id="267" r:id="rId12"/>
    <p:sldId id="275" r:id="rId13"/>
    <p:sldId id="263" r:id="rId14"/>
    <p:sldId id="277" r:id="rId15"/>
    <p:sldId id="274" r:id="rId16"/>
    <p:sldId id="276" r:id="rId17"/>
    <p:sldId id="264" r:id="rId18"/>
    <p:sldId id="265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2AE"/>
    <a:srgbClr val="008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31A1-2BE3-4739-B68C-A9EB15533FE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719AE-309A-4808-BD77-252D13E58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79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D20FB-CCE1-473B-B152-CF8ACF24400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C718-C9E2-45AC-BE2F-9F20C6A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2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22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761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7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3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2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1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5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2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6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C718-C9E2-45AC-BE2F-9F20C6A52E6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3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DB6-1611-4805-9384-FE46071E0D69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7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7210-1A82-4591-8AF7-42072670B73B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0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403-3792-4556-9D7A-E61F0614E0B9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3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176869"/>
            <a:ext cx="10515600" cy="764428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94" y="1053588"/>
            <a:ext cx="11819964" cy="513705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06F-BBCD-4A85-B1A6-78A5D11E8DE9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56058" y="634757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C594729-D534-4AE8-9699-5569E3742A0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90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2CFE-22B8-418B-9BB5-F710CAD56183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0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F6C3-FAEB-4D29-A255-40C6098B19E6}" type="datetime1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2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34E-99EB-46E7-A3F1-51D4F31BBEE9}" type="datetime1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4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51D-5914-4FEA-90AF-7A8DDDFA53BC}" type="datetime1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4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B843-E3C3-41E8-A2E3-4CD3553B488E}" type="datetime1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6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A13C-3803-4B1D-B158-D90DD4ABC5C6}" type="datetime1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B781-E83A-4A47-A8D7-78DE170D2F80}" type="datetime1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0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2AA43-8D6F-42A2-8D08-13DB3CD6CF67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94729-D534-4AE8-9699-5569E374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8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79" b="10046"/>
          <a:stretch>
            <a:fillRect/>
          </a:stretch>
        </p:blipFill>
        <p:spPr>
          <a:xfrm>
            <a:off x="7472051" y="0"/>
            <a:ext cx="4719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3288" y="2235200"/>
            <a:ext cx="9465425" cy="238760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СРАВНЕНИЕ СПОСОБОВ ВОЗБУЖДЕНИЯ УПРУГИХ ВОЛН ПРИ МАЛОГЛУБИННЫХ ИССЛЕДОВАНИЯХ МОВ-ОСТ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2813" y="5191125"/>
            <a:ext cx="5468246" cy="84391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Сулуянова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К.В., 3 курс СПГУ</a:t>
            </a:r>
          </a:p>
          <a:p>
            <a:pPr algn="just">
              <a:spcBef>
                <a:spcPts val="0"/>
              </a:spcBef>
            </a:pP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Горелик Г.Д., доцент кафедры геофизики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2023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47877" y="5191125"/>
            <a:ext cx="2154936" cy="92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Автор:</a:t>
            </a:r>
          </a:p>
          <a:p>
            <a:pPr algn="r">
              <a:spcBef>
                <a:spcPts val="0"/>
              </a:spcBef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Руководитель: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8ACFA-B47B-4F84-8803-91C9A1B8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Полевые работы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09F31D-4353-4995-92BC-289A2E38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017175-D60B-4FBB-80A7-E0900A22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065" y="797661"/>
            <a:ext cx="3665421" cy="50804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49F6D2-1BD9-4291-9E83-16271A696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25" y="941297"/>
            <a:ext cx="3945612" cy="4936836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217241F-47D4-4B6E-8687-03506B1F8B0A}"/>
              </a:ext>
            </a:extLst>
          </p:cNvPr>
          <p:cNvSpPr txBox="1">
            <a:spLocks/>
          </p:cNvSpPr>
          <p:nvPr/>
        </p:nvSpPr>
        <p:spPr>
          <a:xfrm>
            <a:off x="1248326" y="5878133"/>
            <a:ext cx="3945612" cy="580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/>
              <a:t>Система наблюдения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809B01EB-FF96-408E-AA9A-24906986BE54}"/>
              </a:ext>
            </a:extLst>
          </p:cNvPr>
          <p:cNvSpPr txBox="1">
            <a:spLocks/>
          </p:cNvSpPr>
          <p:nvPr/>
        </p:nvSpPr>
        <p:spPr>
          <a:xfrm>
            <a:off x="6998064" y="5822434"/>
            <a:ext cx="3665421" cy="580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/>
              <a:t>Место проведения работ</a:t>
            </a:r>
          </a:p>
        </p:txBody>
      </p:sp>
    </p:spTree>
    <p:extLst>
      <p:ext uri="{BB962C8B-B14F-4D97-AF65-F5344CB8AC3E}">
        <p14:creationId xmlns:p14="http://schemas.microsoft.com/office/powerpoint/2010/main" val="9240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8ACFA-B47B-4F84-8803-91C9A1B8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Полевые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6658D-3342-4F9E-8926-D4A7A7C5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053588"/>
            <a:ext cx="11819964" cy="19297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/>
              <a:t>Методика полевых работ заключается в возбуждении продольных колебаний двумя способами.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09F31D-4353-4995-92BC-289A2E38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B31A5F6-90BC-45C7-877B-5132A2434478}"/>
              </a:ext>
            </a:extLst>
          </p:cNvPr>
          <p:cNvSpPr txBox="1">
            <a:spLocks/>
          </p:cNvSpPr>
          <p:nvPr/>
        </p:nvSpPr>
        <p:spPr>
          <a:xfrm>
            <a:off x="1052946" y="5463429"/>
            <a:ext cx="9637466" cy="88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/>
              <a:t>Возбуждение продольных колебаний (слева) и работа операторов (справа)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2C13A9-DE9A-4A8C-86D7-D232B105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25" y="2257546"/>
            <a:ext cx="4659533" cy="31087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45B68-D176-4EA0-8F95-2841E1538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889" y="2382984"/>
            <a:ext cx="4471523" cy="29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0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8ACFA-B47B-4F84-8803-91C9A1B8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полученных данных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B31A5F6-90BC-45C7-877B-5132A2434478}"/>
              </a:ext>
            </a:extLst>
          </p:cNvPr>
          <p:cNvSpPr txBox="1">
            <a:spLocks/>
          </p:cNvSpPr>
          <p:nvPr/>
        </p:nvSpPr>
        <p:spPr>
          <a:xfrm>
            <a:off x="218946" y="6269121"/>
            <a:ext cx="11473976" cy="5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/>
              <a:t>Подавление поверхностных волн посредством полосовой фильтрации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4288F3-45CD-4F38-B0A8-A5E95A925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665" y="2658777"/>
            <a:ext cx="2642731" cy="15973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739D29-5A5B-4221-8DFB-2714FA8E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95" y="941297"/>
            <a:ext cx="3397314" cy="513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B3512B-3238-4904-B3FE-3D9967F0BB92}"/>
              </a:ext>
            </a:extLst>
          </p:cNvPr>
          <p:cNvSpPr txBox="1"/>
          <p:nvPr/>
        </p:nvSpPr>
        <p:spPr>
          <a:xfrm>
            <a:off x="910504" y="5926403"/>
            <a:ext cx="67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7083FB-FEFE-46E5-99A6-26FAF9F25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819" y="2869557"/>
            <a:ext cx="2322353" cy="14713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2521CD7-F03E-4B9D-885A-1E52BADDA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944098"/>
            <a:ext cx="3159665" cy="49823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C5FF86-194F-4F5B-BC4C-AB2625DB23E1}"/>
              </a:ext>
            </a:extLst>
          </p:cNvPr>
          <p:cNvSpPr txBox="1"/>
          <p:nvPr/>
        </p:nvSpPr>
        <p:spPr>
          <a:xfrm>
            <a:off x="6544834" y="5845634"/>
            <a:ext cx="67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5BAC439-3D67-481E-A41C-FD763163EC8D}"/>
              </a:ext>
            </a:extLst>
          </p:cNvPr>
          <p:cNvCxnSpPr>
            <a:cxnSpLocks/>
          </p:cNvCxnSpPr>
          <p:nvPr/>
        </p:nvCxnSpPr>
        <p:spPr>
          <a:xfrm flipV="1">
            <a:off x="3842661" y="4340861"/>
            <a:ext cx="479957" cy="594190"/>
          </a:xfrm>
          <a:prstGeom prst="line">
            <a:avLst/>
          </a:prstGeom>
          <a:ln>
            <a:solidFill>
              <a:srgbClr val="9322A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08CA63A-A790-41E0-9A63-0F15C6AE77EB}"/>
              </a:ext>
            </a:extLst>
          </p:cNvPr>
          <p:cNvCxnSpPr>
            <a:cxnSpLocks/>
          </p:cNvCxnSpPr>
          <p:nvPr/>
        </p:nvCxnSpPr>
        <p:spPr>
          <a:xfrm flipV="1">
            <a:off x="9289352" y="4239375"/>
            <a:ext cx="629103" cy="69567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0C7AC84-34F8-4AD8-A166-5CDC8DC77035}"/>
              </a:ext>
            </a:extLst>
          </p:cNvPr>
          <p:cNvSpPr/>
          <p:nvPr/>
        </p:nvSpPr>
        <p:spPr>
          <a:xfrm>
            <a:off x="1283317" y="1219200"/>
            <a:ext cx="2577817" cy="4825202"/>
          </a:xfrm>
          <a:prstGeom prst="rect">
            <a:avLst/>
          </a:prstGeom>
          <a:noFill/>
          <a:ln w="28575" cap="flat" cmpd="sng" algn="ctr">
            <a:solidFill>
              <a:srgbClr val="9322A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8B9AC72-CBE8-4076-BDDF-A4FFB6A2DC45}"/>
              </a:ext>
            </a:extLst>
          </p:cNvPr>
          <p:cNvSpPr/>
          <p:nvPr/>
        </p:nvSpPr>
        <p:spPr>
          <a:xfrm>
            <a:off x="6881962" y="1192608"/>
            <a:ext cx="2407390" cy="4681515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8ACFA-B47B-4F84-8803-91C9A1B8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полученных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09F31D-4353-4995-92BC-289A2E38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B31A5F6-90BC-45C7-877B-5132A2434478}"/>
              </a:ext>
            </a:extLst>
          </p:cNvPr>
          <p:cNvSpPr txBox="1">
            <a:spLocks/>
          </p:cNvSpPr>
          <p:nvPr/>
        </p:nvSpPr>
        <p:spPr>
          <a:xfrm>
            <a:off x="218946" y="6269121"/>
            <a:ext cx="11473976" cy="5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/>
              <a:t>Подавление поверхностных волн посредством </a:t>
            </a:r>
            <a:r>
              <a:rPr lang="en-US" sz="1600" dirty="0"/>
              <a:t>F-K </a:t>
            </a:r>
            <a:r>
              <a:rPr lang="ru-RU" sz="1600" dirty="0"/>
              <a:t>фильтрации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409184-F077-4D31-92A1-99C4E485E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9"/>
          <a:stretch/>
        </p:blipFill>
        <p:spPr>
          <a:xfrm>
            <a:off x="3306715" y="1182302"/>
            <a:ext cx="2789285" cy="48458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012611-6E41-43EF-9DD9-0A4FD3B60365}"/>
              </a:ext>
            </a:extLst>
          </p:cNvPr>
          <p:cNvSpPr txBox="1"/>
          <p:nvPr/>
        </p:nvSpPr>
        <p:spPr>
          <a:xfrm>
            <a:off x="3535813" y="5871619"/>
            <a:ext cx="67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D000CC-3F4E-4D62-BF49-D2B5545C7B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04"/>
          <a:stretch/>
        </p:blipFill>
        <p:spPr>
          <a:xfrm>
            <a:off x="6426015" y="1751823"/>
            <a:ext cx="5266907" cy="33543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8D149E-C1BA-4880-B7B0-BB184B700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46" y="1255242"/>
            <a:ext cx="2990153" cy="46163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B3512B-3238-4904-B3FE-3D9967F0BB92}"/>
              </a:ext>
            </a:extLst>
          </p:cNvPr>
          <p:cNvSpPr txBox="1"/>
          <p:nvPr/>
        </p:nvSpPr>
        <p:spPr>
          <a:xfrm>
            <a:off x="680257" y="5733119"/>
            <a:ext cx="67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8562EEA-ADD7-4580-8168-D067A2FB721F}"/>
              </a:ext>
            </a:extLst>
          </p:cNvPr>
          <p:cNvSpPr/>
          <p:nvPr/>
        </p:nvSpPr>
        <p:spPr>
          <a:xfrm>
            <a:off x="3306715" y="1116742"/>
            <a:ext cx="110740" cy="3333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7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A4DC7-6217-49F0-845B-5B902A20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полученных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5B037-A09B-4131-85D7-BFA6D3E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E803ED-1181-4122-A14C-D5C8C036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6" y="1269105"/>
            <a:ext cx="5098863" cy="5078468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F1936C56-DD24-4796-8BB8-F8025E7846B6}"/>
              </a:ext>
            </a:extLst>
          </p:cNvPr>
          <p:cNvSpPr txBox="1">
            <a:spLocks/>
          </p:cNvSpPr>
          <p:nvPr/>
        </p:nvSpPr>
        <p:spPr>
          <a:xfrm>
            <a:off x="6093621" y="2501394"/>
            <a:ext cx="5627324" cy="2613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dirty="0"/>
              <a:t>Seismic Acquisition in Western Siberia: a Comparison Between Conventional Cabled Receiver Arrays and Lightweight Autonomous Nodes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dirty="0"/>
              <a:t>(</a:t>
            </a:r>
            <a:r>
              <a:rPr lang="en-US" sz="2200" dirty="0"/>
              <a:t>Authors A. Crosby, D. </a:t>
            </a:r>
            <a:r>
              <a:rPr lang="en-US" sz="2200" dirty="0" err="1"/>
              <a:t>Ablyazina</a:t>
            </a:r>
            <a:r>
              <a:rPr lang="en-US" sz="2200" dirty="0"/>
              <a:t>, J. Naranjo, O. </a:t>
            </a:r>
            <a:r>
              <a:rPr lang="en-US" sz="2200" dirty="0" err="1"/>
              <a:t>Adamovich</a:t>
            </a:r>
            <a:r>
              <a:rPr lang="en-US" sz="2200" dirty="0"/>
              <a:t>, A. </a:t>
            </a:r>
            <a:r>
              <a:rPr lang="en-US" sz="2200" dirty="0" err="1"/>
              <a:t>Ourabah</a:t>
            </a:r>
            <a:r>
              <a:rPr lang="en-US" sz="2200" dirty="0"/>
              <a:t>, D. </a:t>
            </a:r>
            <a:r>
              <a:rPr lang="en-US" sz="2200" dirty="0" err="1"/>
              <a:t>Tverdokhlebov</a:t>
            </a:r>
            <a:r>
              <a:rPr lang="en-US" sz="2200" dirty="0"/>
              <a:t>, N. </a:t>
            </a:r>
            <a:r>
              <a:rPr lang="en-US" sz="2200" dirty="0" err="1"/>
              <a:t>Gurentsov</a:t>
            </a:r>
            <a:r>
              <a:rPr lang="en-US" sz="2200" dirty="0"/>
              <a:t>, I. </a:t>
            </a:r>
            <a:r>
              <a:rPr lang="en-US" sz="2200" dirty="0" err="1"/>
              <a:t>Arutyuniants</a:t>
            </a:r>
            <a:r>
              <a:rPr lang="en-US" sz="2200" dirty="0"/>
              <a:t>, P. </a:t>
            </a:r>
            <a:r>
              <a:rPr lang="en-US" sz="2200" dirty="0" err="1"/>
              <a:t>Chistyakova</a:t>
            </a:r>
            <a:r>
              <a:rPr lang="en-US" sz="2200" dirty="0"/>
              <a:t>, A. </a:t>
            </a:r>
            <a:r>
              <a:rPr lang="en-US" sz="2200" dirty="0" err="1"/>
              <a:t>Metalnikov</a:t>
            </a:r>
            <a:r>
              <a:rPr lang="ru-RU" sz="2200" dirty="0"/>
              <a:t>)</a:t>
            </a:r>
          </a:p>
          <a:p>
            <a:pPr marL="0" indent="0" algn="just">
              <a:buNone/>
            </a:pPr>
            <a:r>
              <a:rPr lang="en-US" sz="2200" dirty="0"/>
              <a:t>Source: First Break, Volume 40, Issue 1, Jan 2022, p. 97 - 107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1986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8ACFA-B47B-4F84-8803-91C9A1B8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полученных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09F31D-4353-4995-92BC-289A2E38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B31A5F6-90BC-45C7-877B-5132A2434478}"/>
              </a:ext>
            </a:extLst>
          </p:cNvPr>
          <p:cNvSpPr txBox="1">
            <a:spLocks/>
          </p:cNvSpPr>
          <p:nvPr/>
        </p:nvSpPr>
        <p:spPr>
          <a:xfrm>
            <a:off x="2500357" y="6245809"/>
            <a:ext cx="7043503" cy="5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/>
              <a:t>Подавление поверхностных волн посредством </a:t>
            </a:r>
            <a:r>
              <a:rPr lang="ru-RU" sz="1600" dirty="0" err="1"/>
              <a:t>мьютинга</a:t>
            </a:r>
            <a:endParaRPr lang="ru-RU" sz="1600" dirty="0"/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F7206A-6565-4A25-8C70-D2C10E12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556" y="941297"/>
            <a:ext cx="3332056" cy="51624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8F87D7-D0A1-4A7E-BCED-B51E1C65F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109" y="1106689"/>
            <a:ext cx="3121950" cy="5071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B3512B-3238-4904-B3FE-3D9967F0BB92}"/>
              </a:ext>
            </a:extLst>
          </p:cNvPr>
          <p:cNvSpPr txBox="1"/>
          <p:nvPr/>
        </p:nvSpPr>
        <p:spPr>
          <a:xfrm>
            <a:off x="2636444" y="5961601"/>
            <a:ext cx="67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FB6090-5B50-44E3-BEAF-A25BF4818FDC}"/>
              </a:ext>
            </a:extLst>
          </p:cNvPr>
          <p:cNvSpPr txBox="1"/>
          <p:nvPr/>
        </p:nvSpPr>
        <p:spPr>
          <a:xfrm>
            <a:off x="6474153" y="5961765"/>
            <a:ext cx="67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00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8ACFA-B47B-4F84-8803-91C9A1B8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полученных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09F31D-4353-4995-92BC-289A2E38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B31A5F6-90BC-45C7-877B-5132A2434478}"/>
              </a:ext>
            </a:extLst>
          </p:cNvPr>
          <p:cNvSpPr txBox="1">
            <a:spLocks/>
          </p:cNvSpPr>
          <p:nvPr/>
        </p:nvSpPr>
        <p:spPr>
          <a:xfrm>
            <a:off x="1413163" y="5877787"/>
            <a:ext cx="8691419" cy="519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/>
              <a:t>Интерактивный анализ скоростей (</a:t>
            </a:r>
            <a:r>
              <a:rPr lang="en-US" sz="1600" dirty="0"/>
              <a:t>Interactive Velocity Analysis) </a:t>
            </a:r>
            <a:r>
              <a:rPr lang="ru-RU" sz="1600" dirty="0"/>
              <a:t>для данных, полученных традиционным способов (слева) и «диагональным» (справа)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25194F-D116-4C84-B33D-380C2D343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330" y="941297"/>
            <a:ext cx="3660928" cy="47504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F7C685-222C-4B8C-BDFD-2E793F7BD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009" y="885442"/>
            <a:ext cx="298321" cy="480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0A7D46-D66F-4202-ABBB-C7563D6A6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81" y="885442"/>
            <a:ext cx="3538074" cy="48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8ACFA-B47B-4F84-8803-91C9A1B8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09F31D-4353-4995-92BC-289A2E38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B31A5F6-90BC-45C7-877B-5132A2434478}"/>
              </a:ext>
            </a:extLst>
          </p:cNvPr>
          <p:cNvSpPr txBox="1">
            <a:spLocks/>
          </p:cNvSpPr>
          <p:nvPr/>
        </p:nvSpPr>
        <p:spPr>
          <a:xfrm>
            <a:off x="1091550" y="5698798"/>
            <a:ext cx="9598861" cy="519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dirty="0"/>
              <a:t>Временной разрез по результатам традиционного (слева) и многокомпонентного (справа) методов возбуждения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C307C4-C768-4B04-BDFB-BB6AB71582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1550" y="1625600"/>
            <a:ext cx="9598862" cy="394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5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54676-8A71-4BA9-B3EA-BCE7ED6F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B4D7D-AEE8-4AA5-A6A9-DF38CD2CC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200" dirty="0"/>
              <a:t>Традиционный способ возбуждения позволяет проследить отражающие горизонты намного детальнее за счет наличия высоких частот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200" dirty="0"/>
              <a:t>При многокомпонентном способе возбуждения заметно ухудшение качества получаемого временного разреза. Для получения более удовлетворительного результата планируется расширить граф обработки данных применением специальных процедур для повышения качества результатов работ.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200" dirty="0"/>
              <a:t>В дальнейшем планируется проведение дополнительных полевых работ на местности с другими приповерхностными условиями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904869-1290-4AD8-97D8-A499D402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69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79" b="10046"/>
          <a:stretch>
            <a:fillRect/>
          </a:stretch>
        </p:blipFill>
        <p:spPr>
          <a:xfrm>
            <a:off x="7472051" y="0"/>
            <a:ext cx="4719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3287" y="3108758"/>
            <a:ext cx="9465425" cy="640484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69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Важность изучения ВЧР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B62422-AD7B-48B2-A949-7E571244C5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57" y="4006459"/>
            <a:ext cx="4186940" cy="220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A14B9F-114F-4194-9CED-93DB120F5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39" y="3899936"/>
            <a:ext cx="3300885" cy="2447637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4BB49F1-3939-464D-BE08-3E7B999BC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24320" r="4903" b="23216"/>
          <a:stretch/>
        </p:blipFill>
        <p:spPr bwMode="auto">
          <a:xfrm>
            <a:off x="7938124" y="4319658"/>
            <a:ext cx="4061134" cy="160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4069D8EB-EC24-4D8B-8A2A-77D2098B9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2" y="930151"/>
            <a:ext cx="8839879" cy="5659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Обнаружение подземных пустот антропогенного характера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Прослеживание латеральных неоднородностей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Поиск погребенного русла и картирование техногенных объектов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Выявление возможных подземных пустот природного  происхождения</a:t>
            </a:r>
            <a:endParaRPr lang="ru-RU" sz="22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ED5F3BF-AC55-481D-863A-F2652BE1DEA7}"/>
              </a:ext>
            </a:extLst>
          </p:cNvPr>
          <p:cNvSpPr txBox="1">
            <a:spLocks/>
          </p:cNvSpPr>
          <p:nvPr/>
        </p:nvSpPr>
        <p:spPr>
          <a:xfrm>
            <a:off x="8100290" y="5967094"/>
            <a:ext cx="3850627" cy="48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/>
              <a:t>Материалы ООО «</a:t>
            </a:r>
            <a:r>
              <a:rPr lang="ru-RU" sz="1600" dirty="0" err="1"/>
              <a:t>Пермгеорадар</a:t>
            </a:r>
            <a:r>
              <a:rPr lang="ru-RU" sz="1600" dirty="0"/>
              <a:t>»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E540A25F-87FD-4D9F-AC06-6B4C0EE9B4FD}"/>
              </a:ext>
            </a:extLst>
          </p:cNvPr>
          <p:cNvSpPr txBox="1">
            <a:spLocks/>
          </p:cNvSpPr>
          <p:nvPr/>
        </p:nvSpPr>
        <p:spPr>
          <a:xfrm>
            <a:off x="0" y="6192007"/>
            <a:ext cx="3850627" cy="48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/>
              <a:t>По В.А. Давыдову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575781-B740-47AA-B796-68407EB8F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475" y="401782"/>
            <a:ext cx="3104783" cy="25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5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упругих волн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26" name="Picture 2" descr="Виды сейсмических волн - Физика Земли">
            <a:extLst>
              <a:ext uri="{FF2B5EF4-FFF2-40B4-BE49-F238E27FC236}">
                <a16:creationId xmlns:a16="http://schemas.microsoft.com/office/drawing/2014/main" id="{F7FC8B17-E8B8-401B-9921-05A57879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44"/>
          <a:stretch/>
        </p:blipFill>
        <p:spPr bwMode="auto">
          <a:xfrm>
            <a:off x="3516486" y="2494030"/>
            <a:ext cx="5159028" cy="347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8694EAD2-1065-4A06-B74D-B465563833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4812" y="941297"/>
            <a:ext cx="11493892" cy="155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449263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200" dirty="0"/>
              <a:t>Колебания частиц в продольных волнах происходят по направлению распространения волн. В поперечных волнах направление колебаний частиц перпендикулярно направлению распространения волны.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6759116-E609-47DE-A6B6-F7CA07F5D8EC}"/>
              </a:ext>
            </a:extLst>
          </p:cNvPr>
          <p:cNvSpPr txBox="1">
            <a:spLocks/>
          </p:cNvSpPr>
          <p:nvPr/>
        </p:nvSpPr>
        <p:spPr>
          <a:xfrm>
            <a:off x="2447637" y="5831386"/>
            <a:ext cx="7269018" cy="849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/>
              <a:t>Схемы колебания частиц среды при распространении объемных волн – продольных (Р) и поперечных (</a:t>
            </a:r>
            <a:r>
              <a:rPr lang="en-US" sz="1600" dirty="0"/>
              <a:t>S)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338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МВС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077" y="1771394"/>
            <a:ext cx="7043541" cy="33152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/>
              <a:t>Более точный прогноз литологии по соотношению скоростей продольной волны к поперечной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/>
              <a:t>Прослеживание границ обводненных горных пород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200" dirty="0"/>
              <a:t>Получение большого объема информации </a:t>
            </a:r>
            <a:br>
              <a:rPr lang="ru-RU" sz="2200" dirty="0"/>
            </a:br>
            <a:r>
              <a:rPr lang="ru-RU" sz="2200" dirty="0"/>
              <a:t>с высокой детальностью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2C9D60-502C-41C0-ACFD-561F3FB92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834" y="1636739"/>
            <a:ext cx="4834089" cy="3584522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9D4A3282-E6BE-4B16-B1C9-5AF82082C822}"/>
              </a:ext>
            </a:extLst>
          </p:cNvPr>
          <p:cNvSpPr txBox="1">
            <a:spLocks/>
          </p:cNvSpPr>
          <p:nvPr/>
        </p:nvSpPr>
        <p:spPr>
          <a:xfrm>
            <a:off x="7714564" y="5221261"/>
            <a:ext cx="3850627" cy="48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/>
              <a:t>По В.А. Давыдову</a:t>
            </a:r>
          </a:p>
        </p:txBody>
      </p:sp>
    </p:spTree>
    <p:extLst>
      <p:ext uri="{BB962C8B-B14F-4D97-AF65-F5344CB8AC3E}">
        <p14:creationId xmlns:p14="http://schemas.microsoft.com/office/powerpoint/2010/main" val="28103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94" y="1053588"/>
            <a:ext cx="11624779" cy="56591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/>
              <a:t>При проведении многоволновой сейсморазведки с трехкомпонентными приемниками актуальным вопросом является минимизации времени выполнения работ. В настоящей работе предлагается достичь этого путем изменения способа возбуждения упругих колебаний.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88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94" y="1053588"/>
            <a:ext cx="11624779" cy="56591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/>
              <a:t>Цель: </a:t>
            </a:r>
            <a:r>
              <a:rPr lang="ru-RU" sz="2200" dirty="0"/>
              <a:t>исследование возможности применения многокомпонентного возбуждения упругих волн при трехкомпонентной регистрации при </a:t>
            </a:r>
            <a:r>
              <a:rPr lang="ru-RU" sz="2200" dirty="0" err="1"/>
              <a:t>малоглубинных</a:t>
            </a:r>
            <a:r>
              <a:rPr lang="ru-RU" sz="2200" dirty="0"/>
              <a:t> сейсмических работах.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b="1" dirty="0"/>
              <a:t>Задачи: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/>
              <a:t>Провести </a:t>
            </a:r>
            <a:r>
              <a:rPr lang="ru-RU" sz="2200" dirty="0" err="1"/>
              <a:t>малоглубинные</a:t>
            </a:r>
            <a:r>
              <a:rPr lang="ru-RU" sz="2200" dirty="0"/>
              <a:t> сейсмические исследования МОВ-ОСТ с использованием предлагаемого метода многокомпонентного возбуждения упругих волн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/>
              <a:t>Сравнить полученные результаты с результатами по данным традиционного метода возбуждения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48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8ACFA-B47B-4F84-8803-91C9A1B8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Существующий метод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6658D-3342-4F9E-8926-D4A7A7C5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053588"/>
            <a:ext cx="11819964" cy="14587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/>
              <a:t>При выполнении двухкомпонентных сейсмических исследований применяется технология «плюс-минус».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09F31D-4353-4995-92BC-289A2E38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31D752-6095-49DF-B9E0-CB399B94AE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03055" y="2142836"/>
            <a:ext cx="6973454" cy="331934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EB31A5F6-90BC-45C7-877B-5132A2434478}"/>
              </a:ext>
            </a:extLst>
          </p:cNvPr>
          <p:cNvSpPr txBox="1">
            <a:spLocks/>
          </p:cNvSpPr>
          <p:nvPr/>
        </p:nvSpPr>
        <p:spPr>
          <a:xfrm>
            <a:off x="988291" y="5459422"/>
            <a:ext cx="10002981" cy="89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/>
              <a:t>Схематичное расположение установки для возбуждения поперечных волн: а) положение относительно профиля; б) разложение компонент «плюс» и «минус» на составляющие по осям </a:t>
            </a:r>
            <a:r>
              <a:rPr lang="en-US" sz="1600" dirty="0"/>
              <a:t>Z</a:t>
            </a:r>
            <a:r>
              <a:rPr lang="ru-RU" sz="1600" dirty="0"/>
              <a:t> и </a:t>
            </a:r>
            <a:r>
              <a:rPr lang="en-US" sz="1600" dirty="0"/>
              <a:t>Y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2997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8ACFA-B47B-4F84-8803-91C9A1B8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Предлагаемый метод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6658D-3342-4F9E-8926-D4A7A7C5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1" y="937834"/>
            <a:ext cx="11728283" cy="22183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/>
              <a:t>При использовании трехкомпонентных регистраторов предлагается «диагональный» метод возбуждения.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09F31D-4353-4995-92BC-289A2E38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B31A5F6-90BC-45C7-877B-5132A2434478}"/>
              </a:ext>
            </a:extLst>
          </p:cNvPr>
          <p:cNvSpPr txBox="1">
            <a:spLocks/>
          </p:cNvSpPr>
          <p:nvPr/>
        </p:nvSpPr>
        <p:spPr>
          <a:xfrm>
            <a:off x="683491" y="5643092"/>
            <a:ext cx="5412509" cy="103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/>
              <a:t>Разложение компонент «плюс» и «минус» на составляющие по осям </a:t>
            </a:r>
            <a:r>
              <a:rPr lang="en-US" sz="1600" dirty="0"/>
              <a:t>X</a:t>
            </a:r>
            <a:r>
              <a:rPr lang="ru-RU" sz="1600" dirty="0"/>
              <a:t>, </a:t>
            </a:r>
            <a:r>
              <a:rPr lang="en-US" sz="1600" dirty="0"/>
              <a:t>Y </a:t>
            </a:r>
            <a:r>
              <a:rPr lang="ru-RU" sz="1600" dirty="0"/>
              <a:t>и </a:t>
            </a:r>
            <a:r>
              <a:rPr lang="en-US" sz="1600" dirty="0"/>
              <a:t>Z</a:t>
            </a: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F2820E-E63A-493C-9416-5ECEB6A336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68" y="2090968"/>
            <a:ext cx="4044068" cy="35788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ABA228-D15E-4690-A744-EBFEF6A46F56}"/>
              </a:ext>
            </a:extLst>
          </p:cNvPr>
          <p:cNvPicPr/>
          <p:nvPr/>
        </p:nvPicPr>
        <p:blipFill rotWithShape="1">
          <a:blip r:embed="rId4"/>
          <a:srcRect l="53286" t="2451"/>
          <a:stretch/>
        </p:blipFill>
        <p:spPr>
          <a:xfrm>
            <a:off x="6771666" y="2164120"/>
            <a:ext cx="4603969" cy="3437962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BAB6E273-3647-49FD-B2F3-53F3A5FC449E}"/>
              </a:ext>
            </a:extLst>
          </p:cNvPr>
          <p:cNvSpPr txBox="1">
            <a:spLocks/>
          </p:cNvSpPr>
          <p:nvPr/>
        </p:nvSpPr>
        <p:spPr>
          <a:xfrm>
            <a:off x="6548582" y="5643092"/>
            <a:ext cx="5070763" cy="88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/>
              <a:t>«Диагональное» возбуждение колебаний при проведении полевых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37802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Предшествующие работы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729-D534-4AE8-9699-5569E3742A07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2C1411-F7B5-45A7-8E25-35D425FBD1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2" y="1431637"/>
            <a:ext cx="6779490" cy="41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808064-9B73-409C-960D-C02E2E5041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91" y="3314870"/>
            <a:ext cx="4373245" cy="10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1E3663B8-7FA9-4DFB-9110-6EAD6E6ABEC7}"/>
              </a:ext>
            </a:extLst>
          </p:cNvPr>
          <p:cNvSpPr txBox="1">
            <a:spLocks/>
          </p:cNvSpPr>
          <p:nvPr/>
        </p:nvSpPr>
        <p:spPr>
          <a:xfrm>
            <a:off x="729673" y="5766734"/>
            <a:ext cx="11065163" cy="580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/>
              <a:t>Временной разрез (слева) и схема наблюдений (справа)</a:t>
            </a:r>
          </a:p>
        </p:txBody>
      </p:sp>
    </p:spTree>
    <p:extLst>
      <p:ext uri="{BB962C8B-B14F-4D97-AF65-F5344CB8AC3E}">
        <p14:creationId xmlns:p14="http://schemas.microsoft.com/office/powerpoint/2010/main" val="3695547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605</Words>
  <Application>Microsoft Office PowerPoint</Application>
  <PresentationFormat>Широкоэкранный</PresentationFormat>
  <Paragraphs>101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Times New Roman</vt:lpstr>
      <vt:lpstr>Тема Office</vt:lpstr>
      <vt:lpstr>СРАВНЕНИЕ СПОСОБОВ ВОЗБУЖДЕНИЯ УПРУГИХ ВОЛН ПРИ МАЛОГЛУБИННЫХ ИССЛЕДОВАНИЯХ МОВ-ОСТ</vt:lpstr>
      <vt:lpstr>Важность изучения ВЧР</vt:lpstr>
      <vt:lpstr>Типы упругих волн</vt:lpstr>
      <vt:lpstr>Преимущества МВС</vt:lpstr>
      <vt:lpstr>Актуальность</vt:lpstr>
      <vt:lpstr>Цели и задачи работы</vt:lpstr>
      <vt:lpstr>Существующий метод </vt:lpstr>
      <vt:lpstr>Предлагаемый метод </vt:lpstr>
      <vt:lpstr>Предшествующие работы</vt:lpstr>
      <vt:lpstr>Полевые работы</vt:lpstr>
      <vt:lpstr>Полевые работы</vt:lpstr>
      <vt:lpstr>Обработка полученных данных</vt:lpstr>
      <vt:lpstr>Обработка полученных данных</vt:lpstr>
      <vt:lpstr>Обработка полученных данных</vt:lpstr>
      <vt:lpstr>Обработка полученных данных</vt:lpstr>
      <vt:lpstr>Обработка полученных данных</vt:lpstr>
      <vt:lpstr>Результаты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Xenia</cp:lastModifiedBy>
  <cp:revision>34</cp:revision>
  <dcterms:created xsi:type="dcterms:W3CDTF">2022-12-07T05:36:37Z</dcterms:created>
  <dcterms:modified xsi:type="dcterms:W3CDTF">2023-03-21T10:19:50Z</dcterms:modified>
</cp:coreProperties>
</file>