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sldIdLst>
    <p:sldId id="256" r:id="rId2"/>
    <p:sldId id="263" r:id="rId3"/>
    <p:sldId id="390" r:id="rId4"/>
    <p:sldId id="416" r:id="rId5"/>
    <p:sldId id="417" r:id="rId6"/>
    <p:sldId id="418" r:id="rId7"/>
    <p:sldId id="419" r:id="rId8"/>
    <p:sldId id="434" r:id="rId9"/>
    <p:sldId id="422" r:id="rId10"/>
    <p:sldId id="435" r:id="rId11"/>
    <p:sldId id="420" r:id="rId12"/>
    <p:sldId id="423" r:id="rId13"/>
    <p:sldId id="448" r:id="rId14"/>
    <p:sldId id="425" r:id="rId15"/>
    <p:sldId id="424" r:id="rId16"/>
    <p:sldId id="436" r:id="rId17"/>
    <p:sldId id="437" r:id="rId18"/>
    <p:sldId id="438" r:id="rId19"/>
    <p:sldId id="439" r:id="rId20"/>
    <p:sldId id="441" r:id="rId21"/>
    <p:sldId id="440" r:id="rId22"/>
    <p:sldId id="442" r:id="rId23"/>
    <p:sldId id="426" r:id="rId24"/>
    <p:sldId id="443" r:id="rId25"/>
    <p:sldId id="427" r:id="rId26"/>
    <p:sldId id="429" r:id="rId27"/>
    <p:sldId id="432" r:id="rId28"/>
    <p:sldId id="433" r:id="rId29"/>
    <p:sldId id="431" r:id="rId30"/>
    <p:sldId id="445" r:id="rId31"/>
    <p:sldId id="444" r:id="rId32"/>
    <p:sldId id="446" r:id="rId33"/>
    <p:sldId id="413" r:id="rId34"/>
    <p:sldId id="447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EDA4BB-A2F0-4EE5-BC39-E29087720D2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367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11A95-7C5F-4427-BE3C-9C30A2AA76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50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8CA0D-9E80-4414-9879-107B0E78643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2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E621D-0447-4B06-A888-35722E774BC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50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0AA01ED-307E-42E7-AC52-90E19C8451B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08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77FFF-75AB-4C79-AD54-03F8CA8FF4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29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6E811-4034-422E-B22B-64B77B7CB96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6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4E1E4-D1F6-49D8-A23F-5D0664FBCDF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7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BB4EE-8E80-4893-8E41-ECE8910F25B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3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C9591F-EB37-4BF4-A0C2-7B56E5CBCE3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7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87F88-630D-45AE-B2C1-1321AA83605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95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724DE-E1EF-49B0-8572-4D6C0584668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5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21813-D334-40A1-8E2C-7FDA7CBEC6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39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50D8B72-5FAD-485D-8A02-DDF2FADC409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4.wdp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1840" y="908721"/>
            <a:ext cx="6012160" cy="2691730"/>
          </a:xfrm>
        </p:spPr>
        <p:txBody>
          <a:bodyPr/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Детальное сейсмическое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районирование районов размещения ответственных объектов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97749" y="4869160"/>
            <a:ext cx="2768352" cy="456456"/>
          </a:xfrm>
        </p:spPr>
        <p:txBody>
          <a:bodyPr/>
          <a:lstStyle/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Дягилев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Р.А.</a:t>
            </a:r>
          </a:p>
        </p:txBody>
      </p:sp>
      <p:pic>
        <p:nvPicPr>
          <p:cNvPr id="6" name="Picture 2" descr="C:\Users\dr\Documents\Doc\2020\Фирма\Логотип\V3\logo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8" t="27707" r="21737" b="28104"/>
          <a:stretch/>
        </p:blipFill>
        <p:spPr bwMode="auto">
          <a:xfrm>
            <a:off x="7308304" y="4869160"/>
            <a:ext cx="160402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6" name="Picture 2" descr="C:\Users\руслан\Documents\APublic\2023\УМНШГ\lable_2023_web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2" y="218727"/>
            <a:ext cx="2950418" cy="643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Сейсмотектонические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764705"/>
            <a:ext cx="8905200" cy="504055"/>
          </a:xfrm>
        </p:spPr>
        <p:txBody>
          <a:bodyPr/>
          <a:lstStyle/>
          <a:p>
            <a:r>
              <a:rPr lang="ru-RU" sz="1700" dirty="0" smtClean="0"/>
              <a:t>Примеры уточнения зон ВОЗ по результатам сейсмотектонических исследований </a:t>
            </a:r>
            <a:endParaRPr lang="ru-RU" sz="1700" dirty="0"/>
          </a:p>
        </p:txBody>
      </p:sp>
      <p:sp>
        <p:nvSpPr>
          <p:cNvPr id="2" name="TextBox 1"/>
          <p:cNvSpPr txBox="1"/>
          <p:nvPr/>
        </p:nvSpPr>
        <p:spPr>
          <a:xfrm>
            <a:off x="2562940" y="5373216"/>
            <a:ext cx="410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Краснокаменск</a:t>
            </a:r>
            <a:r>
              <a:rPr lang="ru-RU" dirty="0" smtClean="0"/>
              <a:t>, Забайкальский край</a:t>
            </a:r>
            <a:endParaRPr lang="ru-RU" dirty="0"/>
          </a:p>
        </p:txBody>
      </p:sp>
      <p:pic>
        <p:nvPicPr>
          <p:cNvPr id="173058" name="Picture 2" descr="C:\Users\руслан\Documents\APublic\2023\УМНШГ\КГМК_Зоны ВОЗ ОС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r="22542"/>
          <a:stretch/>
        </p:blipFill>
        <p:spPr bwMode="auto">
          <a:xfrm>
            <a:off x="1" y="1530875"/>
            <a:ext cx="4457593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59" name="Picture 3" descr="C:\Users\руслан\Documents\APublic\2023\УМНШГ\КГМК_Зоны ВОЗ ДСР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r="22406"/>
          <a:stretch/>
        </p:blipFill>
        <p:spPr bwMode="auto">
          <a:xfrm>
            <a:off x="4614945" y="1530875"/>
            <a:ext cx="4475246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4"/>
            <a:ext cx="8424167" cy="4967759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000" b="1" dirty="0" smtClean="0"/>
              <a:t>Цели и решаемые задачи</a:t>
            </a:r>
          </a:p>
          <a:p>
            <a:r>
              <a:rPr lang="ru-RU" sz="2000" dirty="0"/>
              <a:t>сбор сведений о сильных землетрясениях обширного «окружающего» района </a:t>
            </a:r>
            <a:r>
              <a:rPr lang="ru-RU" sz="2000" dirty="0" smtClean="0"/>
              <a:t>(</a:t>
            </a:r>
            <a:r>
              <a:rPr lang="ru-RU" sz="2000" dirty="0"/>
              <a:t>до 600 км</a:t>
            </a:r>
            <a:r>
              <a:rPr lang="ru-RU" sz="2000" dirty="0" smtClean="0"/>
              <a:t>) и </a:t>
            </a:r>
            <a:r>
              <a:rPr lang="ru-RU" sz="2000" dirty="0"/>
              <a:t>всех имеющихся сведений о слабых и </a:t>
            </a:r>
            <a:r>
              <a:rPr lang="ru-RU" sz="2000" dirty="0" err="1"/>
              <a:t>микроземлетрясениях</a:t>
            </a:r>
            <a:r>
              <a:rPr lang="ru-RU" sz="2000" dirty="0"/>
              <a:t> «ближнего» района </a:t>
            </a:r>
            <a:r>
              <a:rPr lang="ru-RU" sz="2000" dirty="0" smtClean="0"/>
              <a:t>(до 200 км) для </a:t>
            </a:r>
            <a:r>
              <a:rPr lang="ru-RU" sz="2000" dirty="0"/>
              <a:t>составления базы сейсмологических </a:t>
            </a:r>
            <a:r>
              <a:rPr lang="ru-RU" sz="2000" dirty="0" smtClean="0"/>
              <a:t>данных</a:t>
            </a:r>
          </a:p>
          <a:p>
            <a:pPr marL="0" indent="0">
              <a:buNone/>
            </a:pPr>
            <a:r>
              <a:rPr lang="ru-RU" altLang="ru-RU" sz="2000" b="1" dirty="0" smtClean="0"/>
              <a:t>Методы решения задач:</a:t>
            </a:r>
          </a:p>
          <a:p>
            <a:r>
              <a:rPr lang="ru-RU" sz="2000" dirty="0" smtClean="0"/>
              <a:t>составление сводного каталога </a:t>
            </a:r>
            <a:r>
              <a:rPr lang="ru-RU" sz="2000" dirty="0"/>
              <a:t>землетрясений, </a:t>
            </a:r>
            <a:r>
              <a:rPr lang="ru-RU" sz="2000" dirty="0" smtClean="0"/>
              <a:t>сформированного </a:t>
            </a:r>
            <a:r>
              <a:rPr lang="ru-RU" sz="2000" dirty="0"/>
              <a:t>на базе доступных исторических материалов, а также первичных данных инструментальных сейсмологических </a:t>
            </a:r>
            <a:r>
              <a:rPr lang="ru-RU" sz="2000" dirty="0" smtClean="0"/>
              <a:t>наблюдений;</a:t>
            </a:r>
          </a:p>
          <a:p>
            <a:r>
              <a:rPr lang="ru-RU" sz="2000" dirty="0" smtClean="0"/>
              <a:t>разворачивание </a:t>
            </a:r>
            <a:r>
              <a:rPr lang="ru-RU" sz="2000" dirty="0"/>
              <a:t>временной сейсмической сети в </a:t>
            </a:r>
            <a:r>
              <a:rPr lang="ru-RU" sz="2000" dirty="0" smtClean="0"/>
              <a:t>окрестностях объекта для обеспечения уверенной регистрации </a:t>
            </a:r>
            <a:r>
              <a:rPr lang="ru-RU" sz="2000" dirty="0"/>
              <a:t>землетрясений с </a:t>
            </a:r>
            <a:r>
              <a:rPr lang="en-US" sz="2000" dirty="0" err="1"/>
              <a:t>Mmin</a:t>
            </a:r>
            <a:r>
              <a:rPr lang="ru-RU" sz="2000" dirty="0"/>
              <a:t>≥</a:t>
            </a:r>
            <a:r>
              <a:rPr lang="ru-RU" sz="2000" dirty="0" smtClean="0"/>
              <a:t>2.0, которые дополнят сводный каталог;</a:t>
            </a:r>
          </a:p>
          <a:p>
            <a:r>
              <a:rPr lang="ru-RU" sz="2000" dirty="0"/>
              <a:t>сбор и обобщение макросейсмических данных </a:t>
            </a:r>
            <a:r>
              <a:rPr lang="ru-RU" sz="2000" dirty="0" smtClean="0"/>
              <a:t>о ранее произошедших сильных </a:t>
            </a:r>
            <a:r>
              <a:rPr lang="ru-RU" sz="2000" dirty="0"/>
              <a:t>землетрясениях.</a:t>
            </a:r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3902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4"/>
            <a:ext cx="8424167" cy="4967759"/>
          </a:xfrm>
        </p:spPr>
        <p:txBody>
          <a:bodyPr/>
          <a:lstStyle/>
          <a:p>
            <a:r>
              <a:rPr lang="ru-RU" sz="2400" dirty="0" smtClean="0"/>
              <a:t>составление сводного каталога землетрясений (с унифицированной магнитудой), сформированного </a:t>
            </a:r>
            <a:r>
              <a:rPr lang="ru-RU" sz="2400" dirty="0"/>
              <a:t>на базе доступных исторических материалов, а также первичных данных инструментальных сейсмологических </a:t>
            </a:r>
            <a:r>
              <a:rPr lang="ru-RU" sz="2400" dirty="0" smtClean="0"/>
              <a:t>наблюдений</a:t>
            </a:r>
          </a:p>
          <a:p>
            <a:r>
              <a:rPr lang="ru-RU" sz="2000" u="sng" dirty="0" smtClean="0"/>
              <a:t>Возможные источники данных:</a:t>
            </a:r>
            <a:endParaRPr lang="ru-RU" sz="2000" u="sng" dirty="0"/>
          </a:p>
          <a:p>
            <a:pPr lvl="1"/>
            <a:r>
              <a:rPr lang="ru-RU" sz="2000" dirty="0" smtClean="0"/>
              <a:t>Каталоги </a:t>
            </a:r>
            <a:r>
              <a:rPr lang="en-US" sz="2000" dirty="0" smtClean="0"/>
              <a:t>ISC</a:t>
            </a:r>
            <a:r>
              <a:rPr lang="ru-RU" sz="2000" dirty="0" smtClean="0"/>
              <a:t>:</a:t>
            </a:r>
            <a:r>
              <a:rPr lang="en-US" sz="2000" dirty="0" smtClean="0"/>
              <a:t> </a:t>
            </a:r>
            <a:r>
              <a:rPr lang="ru-RU" sz="2000" dirty="0" smtClean="0"/>
              <a:t>с 1904 г</a:t>
            </a:r>
            <a:r>
              <a:rPr lang="en-US" sz="2000" dirty="0" smtClean="0"/>
              <a:t>.</a:t>
            </a:r>
            <a:endParaRPr lang="ru-RU" sz="2000" dirty="0"/>
          </a:p>
          <a:p>
            <a:pPr lvl="1"/>
            <a:r>
              <a:rPr lang="ru-RU" sz="2000" dirty="0" smtClean="0"/>
              <a:t>Каталог</a:t>
            </a:r>
            <a:r>
              <a:rPr lang="ru-RU" sz="2000" dirty="0"/>
              <a:t>и</a:t>
            </a:r>
            <a:r>
              <a:rPr lang="ru-RU" sz="2000" dirty="0" smtClean="0"/>
              <a:t> </a:t>
            </a:r>
            <a:r>
              <a:rPr lang="ru-RU" sz="2000" dirty="0"/>
              <a:t>«Землетрясения России»: </a:t>
            </a:r>
            <a:r>
              <a:rPr lang="ru-RU" sz="2000" dirty="0" smtClean="0"/>
              <a:t>20</a:t>
            </a:r>
            <a:r>
              <a:rPr lang="en-US" sz="2000" dirty="0" smtClean="0"/>
              <a:t>03</a:t>
            </a:r>
            <a:r>
              <a:rPr lang="ru-RU" sz="2000" dirty="0" smtClean="0"/>
              <a:t>-2020 </a:t>
            </a:r>
            <a:r>
              <a:rPr lang="ru-RU" sz="2000" dirty="0"/>
              <a:t>гг</a:t>
            </a:r>
            <a:r>
              <a:rPr lang="ru-RU" sz="2000" dirty="0" smtClean="0"/>
              <a:t>.</a:t>
            </a:r>
          </a:p>
          <a:p>
            <a:pPr lvl="1"/>
            <a:r>
              <a:rPr lang="ru-RU" sz="2000" dirty="0"/>
              <a:t>Каталоги «Землетрясения </a:t>
            </a:r>
            <a:r>
              <a:rPr lang="ru-RU" sz="2000" dirty="0" smtClean="0"/>
              <a:t>СССР»: 1962 - 1991 гг.</a:t>
            </a:r>
          </a:p>
          <a:p>
            <a:pPr lvl="1"/>
            <a:r>
              <a:rPr lang="ru-RU" sz="2000" dirty="0"/>
              <a:t>Каталоги «Землетрясения </a:t>
            </a:r>
            <a:r>
              <a:rPr lang="ru-RU" sz="2000" dirty="0" smtClean="0"/>
              <a:t>Северной Евразии»: 1992-2015 </a:t>
            </a:r>
            <a:r>
              <a:rPr lang="ru-RU" sz="2000" dirty="0"/>
              <a:t>гг</a:t>
            </a:r>
            <a:r>
              <a:rPr lang="ru-RU" sz="2000" dirty="0" smtClean="0"/>
              <a:t>.</a:t>
            </a:r>
          </a:p>
          <a:p>
            <a:pPr lvl="1"/>
            <a:r>
              <a:rPr lang="ru-RU" sz="2000" dirty="0" smtClean="0"/>
              <a:t>Каталоги </a:t>
            </a:r>
            <a:r>
              <a:rPr lang="en-US" sz="2000" dirty="0" smtClean="0"/>
              <a:t>EMSC: </a:t>
            </a:r>
            <a:r>
              <a:rPr lang="ru-RU" sz="2000" dirty="0"/>
              <a:t>с 20</a:t>
            </a:r>
            <a:r>
              <a:rPr lang="en-US" sz="2000" dirty="0"/>
              <a:t>04</a:t>
            </a:r>
            <a:r>
              <a:rPr lang="ru-RU" sz="2000" dirty="0"/>
              <a:t> г.</a:t>
            </a:r>
            <a:endParaRPr lang="en-US" sz="2000" dirty="0" smtClean="0"/>
          </a:p>
          <a:p>
            <a:pPr lvl="1"/>
            <a:r>
              <a:rPr lang="ru-RU" sz="2000" dirty="0"/>
              <a:t>Каталоги </a:t>
            </a:r>
            <a:r>
              <a:rPr lang="en-US" sz="2000" dirty="0" smtClean="0"/>
              <a:t>USGS: </a:t>
            </a:r>
            <a:r>
              <a:rPr lang="ru-RU" sz="2000" dirty="0" smtClean="0"/>
              <a:t>с 20</a:t>
            </a:r>
            <a:r>
              <a:rPr lang="en-US" sz="2000" dirty="0" smtClean="0"/>
              <a:t>10</a:t>
            </a:r>
            <a:r>
              <a:rPr lang="ru-RU" sz="2000" dirty="0" smtClean="0"/>
              <a:t> г.</a:t>
            </a:r>
            <a:endParaRPr lang="en-US" sz="2000" dirty="0" smtClean="0"/>
          </a:p>
          <a:p>
            <a:pPr lvl="1"/>
            <a:r>
              <a:rPr lang="ru-RU" sz="2000" dirty="0" smtClean="0"/>
              <a:t>оперативные каталоги ФИЦ ЕГС РАН: с начала инструментальных наблюдений до текущего времени</a:t>
            </a:r>
            <a:endParaRPr lang="ru-RU" sz="2000" dirty="0"/>
          </a:p>
          <a:p>
            <a:endParaRPr lang="ru-RU" sz="2000" dirty="0" smtClean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1700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altLang="ru-RU" sz="3600" dirty="0"/>
              <a:t>Сейсмологические исследования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5925" b="24408"/>
          <a:stretch/>
        </p:blipFill>
        <p:spPr bwMode="auto">
          <a:xfrm>
            <a:off x="288383" y="1988840"/>
            <a:ext cx="4002656" cy="441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82728" r="25925"/>
          <a:stretch/>
        </p:blipFill>
        <p:spPr bwMode="auto">
          <a:xfrm>
            <a:off x="4860032" y="1976715"/>
            <a:ext cx="4002656" cy="10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525688"/>
            <a:ext cx="297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Приведение к магнитуде </a:t>
            </a:r>
            <a:r>
              <a:rPr lang="en-US" dirty="0" err="1" smtClean="0"/>
              <a:t>Ms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982168" y="1525688"/>
            <a:ext cx="305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Приведение к магнитуде </a:t>
            </a:r>
            <a:r>
              <a:rPr lang="en-US" dirty="0" smtClean="0"/>
              <a:t>Mw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83" y="3140968"/>
            <a:ext cx="3766296" cy="336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82168" y="6237312"/>
            <a:ext cx="453928" cy="272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3118" y="764704"/>
            <a:ext cx="7755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 smtClean="0"/>
              <a:t>Унификация сейсмического каталога по магнитуде</a:t>
            </a:r>
            <a:br>
              <a:rPr lang="ru-RU" altLang="ru-RU" sz="2400" dirty="0" smtClean="0"/>
            </a:br>
            <a:r>
              <a:rPr lang="ru-RU" altLang="ru-RU" sz="1600" dirty="0" smtClean="0"/>
              <a:t>(пример для Дальнего Востока РФ)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3512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4"/>
            <a:ext cx="8424167" cy="4967759"/>
          </a:xfrm>
        </p:spPr>
        <p:txBody>
          <a:bodyPr/>
          <a:lstStyle/>
          <a:p>
            <a:r>
              <a:rPr lang="ru-RU" sz="2000" dirty="0" smtClean="0"/>
              <a:t>разворачивание </a:t>
            </a:r>
            <a:r>
              <a:rPr lang="ru-RU" sz="2000" dirty="0"/>
              <a:t>временной сейсмической сети в </a:t>
            </a:r>
            <a:r>
              <a:rPr lang="ru-RU" sz="2000" dirty="0" smtClean="0"/>
              <a:t>окрестностях объекта для обеспечения уверенной регистрации </a:t>
            </a:r>
            <a:r>
              <a:rPr lang="ru-RU" sz="2000" dirty="0"/>
              <a:t>землетрясений с </a:t>
            </a:r>
            <a:r>
              <a:rPr lang="en-US" sz="2000" dirty="0" err="1"/>
              <a:t>Mmin</a:t>
            </a:r>
            <a:r>
              <a:rPr lang="ru-RU" sz="2000" dirty="0"/>
              <a:t>≥</a:t>
            </a:r>
            <a:r>
              <a:rPr lang="ru-RU" sz="2000" dirty="0" smtClean="0"/>
              <a:t>2.0, которые дополнят сводный каталог</a:t>
            </a:r>
          </a:p>
        </p:txBody>
      </p:sp>
      <p:pic>
        <p:nvPicPr>
          <p:cNvPr id="174082" name="Picture 2" descr="C:\Users\руслан\Documents\work\_DSR_\20210322_Полиметалл\Report\Сейсмология\Mmin_ability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77" y="1916832"/>
            <a:ext cx="446412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3" name="Picture 3" descr="C:\Users\руслан\Documents\work\_DSR_\20210322_Полиметалл\Report\Сейсмология\Mmin_ability_Russi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0"/>
          <a:stretch/>
        </p:blipFill>
        <p:spPr bwMode="auto">
          <a:xfrm>
            <a:off x="70992" y="1916832"/>
            <a:ext cx="4464127" cy="372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613047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Регистрационные возможности до и после установки сети временных станций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7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5"/>
            <a:ext cx="8424167" cy="936104"/>
          </a:xfrm>
        </p:spPr>
        <p:txBody>
          <a:bodyPr/>
          <a:lstStyle/>
          <a:p>
            <a:r>
              <a:rPr lang="ru-RU" sz="2000" dirty="0" smtClean="0"/>
              <a:t>сбор </a:t>
            </a:r>
            <a:r>
              <a:rPr lang="ru-RU" sz="2000" dirty="0"/>
              <a:t>и обобщение макросейсмических данных </a:t>
            </a:r>
            <a:r>
              <a:rPr lang="ru-RU" sz="2000" dirty="0" smtClean="0"/>
              <a:t>о ранее произошедших сильных </a:t>
            </a:r>
            <a:r>
              <a:rPr lang="ru-RU" sz="2000" dirty="0"/>
              <a:t>землетрясениях.</a:t>
            </a:r>
            <a:endParaRPr lang="ru-RU" altLang="ru-RU" sz="2000" dirty="0" smtClean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3" t="3663" r="2288" b="1464"/>
          <a:stretch/>
        </p:blipFill>
        <p:spPr bwMode="auto">
          <a:xfrm>
            <a:off x="251520" y="1628800"/>
            <a:ext cx="3221740" cy="4128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"/>
          <a:stretch/>
        </p:blipFill>
        <p:spPr bwMode="auto">
          <a:xfrm>
            <a:off x="3059832" y="1969656"/>
            <a:ext cx="2160240" cy="4869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2816"/>
            <a:ext cx="3105321" cy="4365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5"/>
            <a:ext cx="4103687" cy="43204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Результаты исследований: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1988"/>
            <a:ext cx="7200800" cy="512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3296" y="1124744"/>
            <a:ext cx="820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Сейсмический режим: </a:t>
            </a:r>
          </a:p>
          <a:p>
            <a:r>
              <a:rPr lang="ru-RU" dirty="0" smtClean="0"/>
              <a:t>- мощности и </a:t>
            </a:r>
            <a:r>
              <a:rPr lang="ru-RU" dirty="0"/>
              <a:t>глубины залегания сейсмоактивного </a:t>
            </a:r>
            <a:r>
              <a:rPr lang="ru-RU" dirty="0" smtClean="0"/>
              <a:t>слоя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9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5"/>
            <a:ext cx="4103687" cy="43204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Результаты исследований: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296" y="1124744"/>
            <a:ext cx="820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Сейсмический режим: </a:t>
            </a:r>
          </a:p>
          <a:p>
            <a:r>
              <a:rPr lang="ru-RU" dirty="0" smtClean="0"/>
              <a:t>- параметры повторяемости землетрясений различных магнитуд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3" t="998" r="293" b="14638"/>
          <a:stretch/>
        </p:blipFill>
        <p:spPr bwMode="auto">
          <a:xfrm>
            <a:off x="251520" y="1988840"/>
            <a:ext cx="861369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7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5"/>
            <a:ext cx="4103687" cy="43204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Результаты исследований: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296" y="1124744"/>
            <a:ext cx="820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Сейсмический режим: </a:t>
            </a:r>
          </a:p>
          <a:p>
            <a:r>
              <a:rPr lang="ru-RU" dirty="0" smtClean="0"/>
              <a:t>- параметры повторяемости землетрясений различных магнитуд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971600" y="1988840"/>
            <a:ext cx="7128792" cy="4480967"/>
            <a:chOff x="1224621" y="3573016"/>
            <a:chExt cx="5363603" cy="311281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224621" y="3573016"/>
              <a:ext cx="5363603" cy="3112815"/>
              <a:chOff x="611560" y="1556792"/>
              <a:chExt cx="4981575" cy="3144447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1945339"/>
                <a:ext cx="4981575" cy="2755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3386705" y="2397416"/>
                    <a:ext cx="2113427" cy="6713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/>
                            </a:rPr>
                            <m:t>𝑙𝑔</m:t>
                          </m:r>
                          <m:f>
                            <m:fPr>
                              <m:ctrlPr>
                                <a:rPr lang="en-US" sz="1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𝑆</m:t>
                              </m:r>
                            </m:den>
                          </m:f>
                          <m:r>
                            <a:rPr lang="en-US" sz="1400" i="1" smtClean="0">
                              <a:latin typeface="Cambria Math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𝑏𝑀</m:t>
                          </m:r>
                        </m:oMath>
                      </m:oMathPara>
                    </a14:m>
                    <a:endParaRPr lang="ru-RU" sz="1400" dirty="0"/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6705" y="2397416"/>
                    <a:ext cx="2113427" cy="67133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Прямая соединительная линия 12"/>
              <p:cNvCxnSpPr/>
              <p:nvPr/>
            </p:nvCxnSpPr>
            <p:spPr>
              <a:xfrm flipH="1" flipV="1">
                <a:off x="1437944" y="1775205"/>
                <a:ext cx="1549880" cy="106856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1197531" y="1650090"/>
                <a:ext cx="484594" cy="458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/>
                  <a:t>А</a:t>
                </a:r>
                <a:r>
                  <a:rPr lang="ru-RU" sz="1600" baseline="-25000" dirty="0" smtClean="0"/>
                  <a:t>0</a:t>
                </a:r>
                <a:endParaRPr lang="ru-RU" sz="1600" baseline="-25000" dirty="0"/>
              </a:p>
            </p:txBody>
          </p:sp>
          <p:cxnSp>
            <p:nvCxnSpPr>
              <p:cNvPr id="15" name="Прямая соединительная линия 14"/>
              <p:cNvCxnSpPr/>
              <p:nvPr/>
            </p:nvCxnSpPr>
            <p:spPr>
              <a:xfrm flipV="1">
                <a:off x="1593793" y="1556792"/>
                <a:ext cx="0" cy="987863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282180" y="4031489"/>
              <a:ext cx="3888432" cy="2565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Обобщенный график </a:t>
              </a:r>
              <a:r>
                <a:rPr lang="ru-RU" dirty="0"/>
                <a:t>повторяемости </a:t>
              </a:r>
              <a:r>
                <a:rPr lang="ru-RU" dirty="0" smtClean="0"/>
                <a:t>до </a:t>
              </a:r>
              <a:r>
                <a:rPr lang="ru-RU" dirty="0" err="1" smtClean="0"/>
                <a:t>Mмax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108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5"/>
            <a:ext cx="4103687" cy="43204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Результаты исследований: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800" y="1191308"/>
            <a:ext cx="618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 smtClean="0"/>
              <a:t>Уточненная модель </a:t>
            </a:r>
            <a:r>
              <a:rPr lang="ru-RU" altLang="ru-RU" dirty="0"/>
              <a:t>затухания сейсмического </a:t>
            </a:r>
            <a:r>
              <a:rPr lang="ru-RU" altLang="ru-RU" dirty="0" smtClean="0"/>
              <a:t>эффекта</a:t>
            </a:r>
            <a:endParaRPr lang="ru-RU" dirty="0"/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251520" y="1600200"/>
            <a:ext cx="596828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800" kern="0" dirty="0" smtClean="0"/>
              <a:t>Модель </a:t>
            </a:r>
            <a:r>
              <a:rPr lang="ru-RU" sz="2800" kern="0" dirty="0" err="1" smtClean="0"/>
              <a:t>Блэйка</a:t>
            </a:r>
            <a:r>
              <a:rPr lang="ru-RU" sz="2800" kern="0" dirty="0" smtClean="0"/>
              <a:t>-Шебалина </a:t>
            </a:r>
            <a:br>
              <a:rPr lang="ru-RU" sz="2800" kern="0" dirty="0" smtClean="0"/>
            </a:br>
            <a:r>
              <a:rPr lang="ru-RU" sz="2800" kern="0" dirty="0" smtClean="0"/>
              <a:t>(Шебалин, 1968)</a:t>
            </a:r>
          </a:p>
          <a:p>
            <a:r>
              <a:rPr lang="ru-RU" sz="2800" kern="0" dirty="0" smtClean="0"/>
              <a:t>Модель </a:t>
            </a:r>
            <a:r>
              <a:rPr lang="ru-RU" sz="2800" kern="0" dirty="0" err="1" smtClean="0"/>
              <a:t>Ковеслигети</a:t>
            </a:r>
            <a:r>
              <a:rPr lang="ru-RU" sz="2800" kern="0" dirty="0" smtClean="0"/>
              <a:t> (</a:t>
            </a:r>
            <a:r>
              <a:rPr lang="en-US" sz="2800" kern="0" dirty="0" err="1" smtClean="0"/>
              <a:t>Kovesligethy</a:t>
            </a:r>
            <a:r>
              <a:rPr lang="en-US" sz="2800" kern="0" dirty="0" smtClean="0"/>
              <a:t>, 1907</a:t>
            </a:r>
            <a:r>
              <a:rPr lang="ru-RU" sz="2800" kern="0" dirty="0" smtClean="0"/>
              <a:t>)</a:t>
            </a:r>
          </a:p>
          <a:p>
            <a:r>
              <a:rPr lang="ru-RU" sz="2800" kern="0" dirty="0" smtClean="0"/>
              <a:t>Модель Шебалина-</a:t>
            </a:r>
            <a:r>
              <a:rPr lang="ru-RU" sz="2800" kern="0" dirty="0" err="1" smtClean="0"/>
              <a:t>Кульчицкого</a:t>
            </a:r>
            <a:r>
              <a:rPr lang="ru-RU" sz="2800" kern="0" dirty="0" smtClean="0"/>
              <a:t> (</a:t>
            </a:r>
            <a:r>
              <a:rPr lang="ru-RU" sz="2800" kern="0" dirty="0" err="1" smtClean="0"/>
              <a:t>Кульчицкий</a:t>
            </a:r>
            <a:r>
              <a:rPr lang="ru-RU" sz="2800" kern="0" dirty="0" smtClean="0"/>
              <a:t>, 2014)</a:t>
            </a:r>
          </a:p>
          <a:p>
            <a:r>
              <a:rPr lang="ru-RU" sz="2800" kern="0" dirty="0" smtClean="0"/>
              <a:t>Модель </a:t>
            </a:r>
            <a:r>
              <a:rPr lang="ru-RU" sz="2800" kern="0" dirty="0" err="1" smtClean="0"/>
              <a:t>А.А.Гусева</a:t>
            </a:r>
            <a:r>
              <a:rPr lang="ru-RU" sz="2800" kern="0" dirty="0" smtClean="0"/>
              <a:t> </a:t>
            </a:r>
            <a:br>
              <a:rPr lang="ru-RU" sz="2800" kern="0" dirty="0" smtClean="0"/>
            </a:br>
            <a:r>
              <a:rPr lang="ru-RU" sz="2800" kern="0" dirty="0" smtClean="0"/>
              <a:t>(Гусев, Мельникова, 1990)</a:t>
            </a:r>
          </a:p>
          <a:p>
            <a:r>
              <a:rPr lang="ru-RU" sz="2800" kern="0" dirty="0" smtClean="0"/>
              <a:t>Модель </a:t>
            </a:r>
            <a:r>
              <a:rPr lang="ru-RU" sz="2800" kern="0" dirty="0" err="1" smtClean="0"/>
              <a:t>Ф.Ф.Аптикаева</a:t>
            </a:r>
            <a:r>
              <a:rPr lang="ru-RU" sz="2800" kern="0" dirty="0" smtClean="0"/>
              <a:t> </a:t>
            </a:r>
            <a:br>
              <a:rPr lang="ru-RU" sz="2800" kern="0" dirty="0" smtClean="0"/>
            </a:br>
            <a:r>
              <a:rPr lang="ru-RU" sz="2800" kern="0" dirty="0" smtClean="0"/>
              <a:t>(</a:t>
            </a:r>
            <a:r>
              <a:rPr lang="ru-RU" sz="2800" kern="0" dirty="0" err="1" smtClean="0"/>
              <a:t>Аптикаев</a:t>
            </a:r>
            <a:r>
              <a:rPr lang="ru-RU" sz="2800" kern="0" dirty="0" smtClean="0"/>
              <a:t>, 2012)</a:t>
            </a:r>
            <a:endParaRPr lang="ru-RU" sz="2800" kern="0" dirty="0"/>
          </a:p>
        </p:txBody>
      </p:sp>
      <p:sp>
        <p:nvSpPr>
          <p:cNvPr id="10" name="TextBox 9"/>
          <p:cNvSpPr txBox="1"/>
          <p:nvPr/>
        </p:nvSpPr>
        <p:spPr>
          <a:xfrm>
            <a:off x="6766642" y="3188293"/>
            <a:ext cx="17283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I</a:t>
            </a:r>
            <a:r>
              <a:rPr lang="en-US" sz="4400" dirty="0" smtClean="0"/>
              <a:t>(</a:t>
            </a:r>
            <a:r>
              <a:rPr lang="en-US" sz="4400" i="1" dirty="0" smtClean="0"/>
              <a:t>M, R</a:t>
            </a:r>
            <a:r>
              <a:rPr lang="en-US" sz="4400" dirty="0" smtClean="0"/>
              <a:t>)</a:t>
            </a:r>
            <a:endParaRPr lang="ru-RU" sz="4400" dirty="0"/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868144" y="1844822"/>
            <a:ext cx="720080" cy="3456385"/>
          </a:xfrm>
          <a:prstGeom prst="righ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523328" y="5630796"/>
            <a:ext cx="567680" cy="648072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435357" y="5231557"/>
            <a:ext cx="20425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PGA, T</a:t>
            </a:r>
            <a:r>
              <a:rPr lang="en-US" sz="4400" i="1" baseline="-25000" dirty="0" smtClean="0"/>
              <a:t>0</a:t>
            </a:r>
            <a:r>
              <a:rPr lang="en-US" sz="4400" i="1" dirty="0" smtClean="0"/>
              <a:t> </a:t>
            </a:r>
          </a:p>
          <a:p>
            <a:r>
              <a:rPr lang="en-US" sz="4400" i="1" dirty="0" smtClean="0">
                <a:latin typeface="Symbol" pitchFamily="18" charset="2"/>
              </a:rPr>
              <a:t>t</a:t>
            </a:r>
            <a:r>
              <a:rPr lang="en-US" sz="4400" i="1" dirty="0" smtClean="0"/>
              <a:t>, </a:t>
            </a:r>
            <a:r>
              <a:rPr lang="en-US" sz="4400" i="1" dirty="0" smtClean="0">
                <a:latin typeface="Symbol" pitchFamily="18" charset="2"/>
              </a:rPr>
              <a:t>b</a:t>
            </a:r>
            <a:r>
              <a:rPr lang="en-US" sz="4400" i="1" dirty="0" smtClean="0"/>
              <a:t>(T), I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val="275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исследований </a:t>
            </a:r>
            <a:br>
              <a:rPr lang="ru-RU" dirty="0" smtClean="0"/>
            </a:br>
            <a:r>
              <a:rPr lang="ru-RU" dirty="0" smtClean="0"/>
              <a:t>при </a:t>
            </a:r>
            <a:r>
              <a:rPr lang="ru-RU" dirty="0" smtClean="0"/>
              <a:t>ДСР</a:t>
            </a:r>
            <a:r>
              <a:rPr lang="en-US" dirty="0" smtClean="0"/>
              <a:t> (</a:t>
            </a:r>
            <a:r>
              <a:rPr lang="ru-RU" dirty="0" smtClean="0"/>
              <a:t>УИС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dirty="0" smtClean="0"/>
              <a:t>Сейсмотектонические</a:t>
            </a:r>
          </a:p>
          <a:p>
            <a:r>
              <a:rPr lang="ru-RU" sz="2800" dirty="0" smtClean="0"/>
              <a:t>Сейсмологические</a:t>
            </a:r>
          </a:p>
          <a:p>
            <a:r>
              <a:rPr lang="ru-RU" sz="2800" dirty="0" smtClean="0"/>
              <a:t>Расчет прогнозных сейсмических воздействий</a:t>
            </a:r>
          </a:p>
          <a:p>
            <a:endParaRPr lang="ru-RU" sz="2800" dirty="0"/>
          </a:p>
          <a:p>
            <a:pPr marL="0" indent="0">
              <a:buNone/>
            </a:pPr>
            <a:r>
              <a:rPr lang="ru-RU" sz="2800" u="sng" dirty="0" smtClean="0"/>
              <a:t>Отличие УИС от ДСР</a:t>
            </a:r>
            <a:r>
              <a:rPr lang="ru-RU" sz="2800" dirty="0" smtClean="0"/>
              <a:t> – отсутствует полевой этап работ; уточнение исходного балла осуществляется по имеющимся данным о районе исследований; сроки выполнения существенно меньше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распространения сейсмического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точечного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dr\Documents\APublic\Основы сейсмологии\гипоцентр и балл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72588"/>
            <a:ext cx="500262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79512" y="5157192"/>
                <a:ext cx="6082691" cy="1234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– сейсмическая интенсивность в баллах шкалы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MSK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-64 </a:t>
                </a:r>
              </a:p>
              <a:p>
                <a:r>
                  <a:rPr lang="ru-RU" i="1" dirty="0" smtClean="0">
                    <a:latin typeface="Times New Roman" pitchFamily="18" charset="0"/>
                    <a:cs typeface="Times New Roman" pitchFamily="18" charset="0"/>
                  </a:rPr>
                  <a:t>М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– магнитуда </a:t>
                </a:r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MLH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𝑅</m:t>
                    </m:r>
                    <m:r>
                      <a:rPr lang="en-US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∆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– </a:t>
                </a:r>
                <a:r>
                  <a:rPr lang="ru-RU" dirty="0" err="1">
                    <a:latin typeface="Times New Roman" pitchFamily="18" charset="0"/>
                    <a:cs typeface="Times New Roman" pitchFamily="18" charset="0"/>
                  </a:rPr>
                  <a:t>гипоцентральное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расстояние в 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км</a:t>
                </a: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Эмпирически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е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коэффициенты: </a:t>
                </a: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=1.5, </a:t>
                </a: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=3.5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i="1" dirty="0" smtClean="0">
                    <a:latin typeface="Times New Roman" pitchFamily="18" charset="0"/>
                    <a:cs typeface="Times New Roman" pitchFamily="18" charset="0"/>
                  </a:rPr>
                  <a:t>с</a:t>
                </a: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=3.0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, 0&lt;d&lt;0.01</a:t>
                </a:r>
                <a:endParaRPr lang="ru-RU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157192"/>
                <a:ext cx="6082691" cy="1234249"/>
              </a:xfrm>
              <a:prstGeom prst="rect">
                <a:avLst/>
              </a:prstGeom>
              <a:blipFill rotWithShape="1">
                <a:blip r:embed="rId3"/>
                <a:stretch>
                  <a:fillRect l="-802" t="-2475" r="-100" b="-74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7020272" y="6532997"/>
            <a:ext cx="1989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+mj-lt"/>
                <a:cs typeface="Times New Roman" pitchFamily="18" charset="0"/>
              </a:rPr>
              <a:t>(</a:t>
            </a:r>
            <a:r>
              <a:rPr lang="ru-RU" sz="1400" dirty="0" smtClean="0">
                <a:latin typeface="+mj-lt"/>
                <a:cs typeface="Times New Roman" pitchFamily="18" charset="0"/>
              </a:rPr>
              <a:t>Новый </a:t>
            </a:r>
            <a:r>
              <a:rPr lang="ru-RU" sz="1400" dirty="0">
                <a:latin typeface="+mj-lt"/>
                <a:cs typeface="Times New Roman" pitchFamily="18" charset="0"/>
              </a:rPr>
              <a:t>каталог…, </a:t>
            </a:r>
            <a:r>
              <a:rPr lang="ru-RU" sz="1400" dirty="0" smtClean="0">
                <a:latin typeface="+mj-lt"/>
                <a:cs typeface="Times New Roman" pitchFamily="18" charset="0"/>
              </a:rPr>
              <a:t>1977</a:t>
            </a:r>
            <a:r>
              <a:rPr lang="en-US" sz="1400" dirty="0" smtClean="0">
                <a:latin typeface="+mj-lt"/>
                <a:cs typeface="Times New Roman" pitchFamily="18" charset="0"/>
              </a:rPr>
              <a:t>)</a:t>
            </a:r>
            <a:endParaRPr lang="ru-RU" sz="1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7326" y="1340768"/>
            <a:ext cx="302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Модель </a:t>
            </a:r>
            <a:r>
              <a:rPr lang="ru-RU" dirty="0" err="1" smtClean="0"/>
              <a:t>Блэйка</a:t>
            </a:r>
            <a:r>
              <a:rPr lang="ru-RU" dirty="0" smtClean="0"/>
              <a:t>-Шебалина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62158" y="2308230"/>
            <a:ext cx="240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Модель </a:t>
            </a:r>
            <a:r>
              <a:rPr lang="ru-RU" dirty="0" err="1" smtClean="0"/>
              <a:t>Ковеслигети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562158" y="2677562"/>
                <a:ext cx="2771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𝑏𝑀</m:t>
                      </m:r>
                      <m:r>
                        <a:rPr lang="en-US" b="0" i="1" smtClean="0">
                          <a:latin typeface="Cambria Math"/>
                        </a:rPr>
                        <m:t> −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lg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𝑑𝑅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158" y="2677562"/>
                <a:ext cx="277191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562158" y="1691680"/>
                <a:ext cx="22089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𝑏𝑀</m:t>
                      </m:r>
                      <m:r>
                        <a:rPr lang="en-US" b="0" i="1" smtClean="0">
                          <a:latin typeface="Cambria Math"/>
                        </a:rPr>
                        <m:t> −</m:t>
                      </m:r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lg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158" y="1691680"/>
                <a:ext cx="22089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33582" y="3564876"/>
            <a:ext cx="369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Модель Шебалина-</a:t>
            </a:r>
            <a:r>
              <a:rPr lang="ru-RU" dirty="0" err="1" smtClean="0"/>
              <a:t>Кульчицкого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Прямоугольник 11"/>
              <p:cNvSpPr/>
              <p:nvPr/>
            </p:nvSpPr>
            <p:spPr>
              <a:xfrm>
                <a:off x="5635446" y="3950068"/>
                <a:ext cx="233544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/>
                        <m:t>𝐼</m:t>
                      </m:r>
                      <m:r>
                        <a:rPr lang="ru-RU" i="1"/>
                        <m:t>=1.5</m:t>
                      </m:r>
                      <m:r>
                        <a:rPr lang="en-US" b="0" i="1" smtClean="0">
                          <a:latin typeface="Cambria Math"/>
                        </a:rPr>
                        <m:t>𝑀</m:t>
                      </m:r>
                      <m:r>
                        <a:rPr lang="ru-RU" i="1"/>
                        <m:t>−</m:t>
                      </m:r>
                      <m:r>
                        <a:rPr lang="ru-RU" i="1"/>
                        <m:t>𝑏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i="0"/>
                            <m:t>lg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</m:func>
                      <m:r>
                        <a:rPr lang="ru-RU" i="1"/>
                        <m:t>+</m:t>
                      </m:r>
                      <m:r>
                        <a:rPr lang="ru-RU" i="1"/>
                        <m:t>𝑐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446" y="3950068"/>
                <a:ext cx="233544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Прямоугольник 15"/>
              <p:cNvSpPr/>
              <p:nvPr/>
            </p:nvSpPr>
            <p:spPr>
              <a:xfrm>
                <a:off x="4309088" y="4319400"/>
                <a:ext cx="4988164" cy="632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/>
                        <m:t>𝑏</m:t>
                      </m:r>
                      <m:r>
                        <a:rPr lang="ru-RU" i="1"/>
                        <m:t>=</m:t>
                      </m:r>
                      <m:sSub>
                        <m:sSubPr>
                          <m:ctrlPr>
                            <a:rPr lang="ru-RU" i="1"/>
                          </m:ctrlPr>
                        </m:sSubPr>
                        <m:e>
                          <m:r>
                            <a:rPr lang="en-US" i="1"/>
                            <m:t>𝑏</m:t>
                          </m:r>
                        </m:e>
                        <m:sub>
                          <m:r>
                            <a:rPr lang="ru-RU" i="1"/>
                            <m:t>0</m:t>
                          </m:r>
                        </m:sub>
                      </m:sSub>
                      <m:r>
                        <a:rPr lang="ru-RU" i="1"/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ru-RU" i="1"/>
                          </m:ctrlPr>
                        </m:naryPr>
                        <m:sub>
                          <m:r>
                            <a:rPr lang="ru-RU" i="1"/>
                            <m:t>𝑘</m:t>
                          </m:r>
                          <m:r>
                            <a:rPr lang="ru-RU" i="1"/>
                            <m:t>=1</m:t>
                          </m:r>
                        </m:sub>
                        <m:sup>
                          <m:r>
                            <a:rPr lang="en-US" i="1"/>
                            <m:t>𝑛</m:t>
                          </m:r>
                        </m:sup>
                        <m:e>
                          <m:r>
                            <a:rPr lang="ru-RU" i="1"/>
                            <m:t>[</m:t>
                          </m:r>
                          <m:sSub>
                            <m:sSubPr>
                              <m:ctrlPr>
                                <a:rPr lang="ru-RU" i="1"/>
                              </m:ctrlPr>
                            </m:sSubPr>
                            <m:e>
                              <m:r>
                                <a:rPr lang="ru-RU" i="1"/>
                                <m:t>𝐵</m:t>
                              </m:r>
                            </m:e>
                            <m:sub>
                              <m:r>
                                <a:rPr lang="ru-RU" i="1"/>
                                <m:t>𝑠𝑘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ru-RU"/>
                            <m:t>sin</m:t>
                          </m:r>
                          <m:r>
                            <a:rPr lang="ru-RU" i="1">
                              <a:latin typeface="Cambria Math"/>
                            </a:rPr>
                            <m:t>(</m:t>
                          </m:r>
                          <m:r>
                            <a:rPr lang="ru-RU" i="1">
                              <a:latin typeface="Cambria Math"/>
                            </a:rPr>
                            <m:t>𝑎𝑘</m:t>
                          </m:r>
                          <m:r>
                            <a:rPr lang="ru-RU" i="1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ru-RU" i="1"/>
                        <m:t>+</m:t>
                      </m:r>
                      <m:sSub>
                        <m:sSubPr>
                          <m:ctrlPr>
                            <a:rPr lang="ru-RU" i="1"/>
                          </m:ctrlPr>
                        </m:sSubPr>
                        <m:e>
                          <m:r>
                            <a:rPr lang="ru-RU" i="1"/>
                            <m:t>𝐵</m:t>
                          </m:r>
                        </m:e>
                        <m:sub>
                          <m:r>
                            <a:rPr lang="ru-RU" i="1"/>
                            <m:t>𝑐𝑘</m:t>
                          </m:r>
                        </m:sub>
                      </m:sSub>
                      <m:r>
                        <a:rPr lang="ru-RU" i="1"/>
                        <m:t>𝑐𝑜𝑠</m:t>
                      </m:r>
                      <m:r>
                        <a:rPr lang="ru-RU" i="1"/>
                        <m:t>(</m:t>
                      </m:r>
                      <m:r>
                        <a:rPr lang="ru-RU" i="1"/>
                        <m:t>𝛼</m:t>
                      </m:r>
                      <m:r>
                        <a:rPr lang="ru-RU" i="1"/>
                        <m:t>𝑘</m:t>
                      </m:r>
                      <m:r>
                        <a:rPr lang="ru-RU" i="1"/>
                        <m:t>)]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088" y="4319400"/>
                <a:ext cx="4988164" cy="63248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Овал 17"/>
          <p:cNvSpPr/>
          <p:nvPr/>
        </p:nvSpPr>
        <p:spPr>
          <a:xfrm>
            <a:off x="611560" y="4005064"/>
            <a:ext cx="936104" cy="8640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 rot="1521278">
            <a:off x="2250947" y="4365206"/>
            <a:ext cx="394095" cy="2705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 rot="1521278">
            <a:off x="1968895" y="4124168"/>
            <a:ext cx="923774" cy="6439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15498" y="4277162"/>
            <a:ext cx="328228" cy="3379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3429740" y="3902248"/>
            <a:ext cx="936545" cy="1025756"/>
          </a:xfrm>
          <a:custGeom>
            <a:avLst/>
            <a:gdLst>
              <a:gd name="connsiteX0" fmla="*/ 23630 w 915264"/>
              <a:gd name="connsiteY0" fmla="*/ 3428 h 1038849"/>
              <a:gd name="connsiteX1" fmla="*/ 518930 w 915264"/>
              <a:gd name="connsiteY1" fmla="*/ 304418 h 1038849"/>
              <a:gd name="connsiteX2" fmla="*/ 823730 w 915264"/>
              <a:gd name="connsiteY2" fmla="*/ 262508 h 1038849"/>
              <a:gd name="connsiteX3" fmla="*/ 810395 w 915264"/>
              <a:gd name="connsiteY3" fmla="*/ 605408 h 1038849"/>
              <a:gd name="connsiteX4" fmla="*/ 915170 w 915264"/>
              <a:gd name="connsiteY4" fmla="*/ 938783 h 1038849"/>
              <a:gd name="connsiteX5" fmla="*/ 819920 w 915264"/>
              <a:gd name="connsiteY5" fmla="*/ 1030223 h 1038849"/>
              <a:gd name="connsiteX6" fmla="*/ 440825 w 915264"/>
              <a:gd name="connsiteY6" fmla="*/ 761618 h 1038849"/>
              <a:gd name="connsiteX7" fmla="*/ 61730 w 915264"/>
              <a:gd name="connsiteY7" fmla="*/ 883538 h 1038849"/>
              <a:gd name="connsiteX8" fmla="*/ 78875 w 915264"/>
              <a:gd name="connsiteY8" fmla="*/ 534923 h 1038849"/>
              <a:gd name="connsiteX9" fmla="*/ 23630 w 915264"/>
              <a:gd name="connsiteY9" fmla="*/ 3428 h 1038849"/>
              <a:gd name="connsiteX0" fmla="*/ 22129 w 925193"/>
              <a:gd name="connsiteY0" fmla="*/ 3569 h 1023750"/>
              <a:gd name="connsiteX1" fmla="*/ 528859 w 925193"/>
              <a:gd name="connsiteY1" fmla="*/ 289319 h 1023750"/>
              <a:gd name="connsiteX2" fmla="*/ 833659 w 925193"/>
              <a:gd name="connsiteY2" fmla="*/ 247409 h 1023750"/>
              <a:gd name="connsiteX3" fmla="*/ 820324 w 925193"/>
              <a:gd name="connsiteY3" fmla="*/ 590309 h 1023750"/>
              <a:gd name="connsiteX4" fmla="*/ 925099 w 925193"/>
              <a:gd name="connsiteY4" fmla="*/ 923684 h 1023750"/>
              <a:gd name="connsiteX5" fmla="*/ 829849 w 925193"/>
              <a:gd name="connsiteY5" fmla="*/ 1015124 h 1023750"/>
              <a:gd name="connsiteX6" fmla="*/ 450754 w 925193"/>
              <a:gd name="connsiteY6" fmla="*/ 746519 h 1023750"/>
              <a:gd name="connsiteX7" fmla="*/ 71659 w 925193"/>
              <a:gd name="connsiteY7" fmla="*/ 868439 h 1023750"/>
              <a:gd name="connsiteX8" fmla="*/ 88804 w 925193"/>
              <a:gd name="connsiteY8" fmla="*/ 519824 h 1023750"/>
              <a:gd name="connsiteX9" fmla="*/ 22129 w 925193"/>
              <a:gd name="connsiteY9" fmla="*/ 3569 h 1023750"/>
              <a:gd name="connsiteX0" fmla="*/ 58030 w 961094"/>
              <a:gd name="connsiteY0" fmla="*/ 14724 h 1034905"/>
              <a:gd name="connsiteX1" fmla="*/ 564760 w 961094"/>
              <a:gd name="connsiteY1" fmla="*/ 300474 h 1034905"/>
              <a:gd name="connsiteX2" fmla="*/ 869560 w 961094"/>
              <a:gd name="connsiteY2" fmla="*/ 258564 h 1034905"/>
              <a:gd name="connsiteX3" fmla="*/ 856225 w 961094"/>
              <a:gd name="connsiteY3" fmla="*/ 601464 h 1034905"/>
              <a:gd name="connsiteX4" fmla="*/ 961000 w 961094"/>
              <a:gd name="connsiteY4" fmla="*/ 934839 h 1034905"/>
              <a:gd name="connsiteX5" fmla="*/ 865750 w 961094"/>
              <a:gd name="connsiteY5" fmla="*/ 1026279 h 1034905"/>
              <a:gd name="connsiteX6" fmla="*/ 486655 w 961094"/>
              <a:gd name="connsiteY6" fmla="*/ 757674 h 1034905"/>
              <a:gd name="connsiteX7" fmla="*/ 107560 w 961094"/>
              <a:gd name="connsiteY7" fmla="*/ 879594 h 1034905"/>
              <a:gd name="connsiteX8" fmla="*/ 124705 w 961094"/>
              <a:gd name="connsiteY8" fmla="*/ 530979 h 1034905"/>
              <a:gd name="connsiteX9" fmla="*/ 58030 w 961094"/>
              <a:gd name="connsiteY9" fmla="*/ 14724 h 1034905"/>
              <a:gd name="connsiteX0" fmla="*/ 61655 w 941859"/>
              <a:gd name="connsiteY0" fmla="*/ 14432 h 1044138"/>
              <a:gd name="connsiteX1" fmla="*/ 545525 w 941859"/>
              <a:gd name="connsiteY1" fmla="*/ 309707 h 1044138"/>
              <a:gd name="connsiteX2" fmla="*/ 850325 w 941859"/>
              <a:gd name="connsiteY2" fmla="*/ 267797 h 1044138"/>
              <a:gd name="connsiteX3" fmla="*/ 836990 w 941859"/>
              <a:gd name="connsiteY3" fmla="*/ 610697 h 1044138"/>
              <a:gd name="connsiteX4" fmla="*/ 941765 w 941859"/>
              <a:gd name="connsiteY4" fmla="*/ 944072 h 1044138"/>
              <a:gd name="connsiteX5" fmla="*/ 846515 w 941859"/>
              <a:gd name="connsiteY5" fmla="*/ 1035512 h 1044138"/>
              <a:gd name="connsiteX6" fmla="*/ 467420 w 941859"/>
              <a:gd name="connsiteY6" fmla="*/ 766907 h 1044138"/>
              <a:gd name="connsiteX7" fmla="*/ 88325 w 941859"/>
              <a:gd name="connsiteY7" fmla="*/ 888827 h 1044138"/>
              <a:gd name="connsiteX8" fmla="*/ 105470 w 941859"/>
              <a:gd name="connsiteY8" fmla="*/ 540212 h 1044138"/>
              <a:gd name="connsiteX9" fmla="*/ 61655 w 941859"/>
              <a:gd name="connsiteY9" fmla="*/ 14432 h 1044138"/>
              <a:gd name="connsiteX0" fmla="*/ 61655 w 941859"/>
              <a:gd name="connsiteY0" fmla="*/ 14432 h 1044138"/>
              <a:gd name="connsiteX1" fmla="*/ 545525 w 941859"/>
              <a:gd name="connsiteY1" fmla="*/ 309707 h 1044138"/>
              <a:gd name="connsiteX2" fmla="*/ 850325 w 941859"/>
              <a:gd name="connsiteY2" fmla="*/ 267797 h 1044138"/>
              <a:gd name="connsiteX3" fmla="*/ 836990 w 941859"/>
              <a:gd name="connsiteY3" fmla="*/ 610697 h 1044138"/>
              <a:gd name="connsiteX4" fmla="*/ 941765 w 941859"/>
              <a:gd name="connsiteY4" fmla="*/ 944072 h 1044138"/>
              <a:gd name="connsiteX5" fmla="*/ 846515 w 941859"/>
              <a:gd name="connsiteY5" fmla="*/ 1035512 h 1044138"/>
              <a:gd name="connsiteX6" fmla="*/ 467420 w 941859"/>
              <a:gd name="connsiteY6" fmla="*/ 766907 h 1044138"/>
              <a:gd name="connsiteX7" fmla="*/ 88325 w 941859"/>
              <a:gd name="connsiteY7" fmla="*/ 888827 h 1044138"/>
              <a:gd name="connsiteX8" fmla="*/ 105470 w 941859"/>
              <a:gd name="connsiteY8" fmla="*/ 540212 h 1044138"/>
              <a:gd name="connsiteX9" fmla="*/ 61655 w 941859"/>
              <a:gd name="connsiteY9" fmla="*/ 14432 h 1044138"/>
              <a:gd name="connsiteX0" fmla="*/ 61655 w 941859"/>
              <a:gd name="connsiteY0" fmla="*/ 13631 h 1043337"/>
              <a:gd name="connsiteX1" fmla="*/ 545525 w 941859"/>
              <a:gd name="connsiteY1" fmla="*/ 308906 h 1043337"/>
              <a:gd name="connsiteX2" fmla="*/ 850325 w 941859"/>
              <a:gd name="connsiteY2" fmla="*/ 266996 h 1043337"/>
              <a:gd name="connsiteX3" fmla="*/ 836990 w 941859"/>
              <a:gd name="connsiteY3" fmla="*/ 609896 h 1043337"/>
              <a:gd name="connsiteX4" fmla="*/ 941765 w 941859"/>
              <a:gd name="connsiteY4" fmla="*/ 943271 h 1043337"/>
              <a:gd name="connsiteX5" fmla="*/ 846515 w 941859"/>
              <a:gd name="connsiteY5" fmla="*/ 1034711 h 1043337"/>
              <a:gd name="connsiteX6" fmla="*/ 467420 w 941859"/>
              <a:gd name="connsiteY6" fmla="*/ 766106 h 1043337"/>
              <a:gd name="connsiteX7" fmla="*/ 88325 w 941859"/>
              <a:gd name="connsiteY7" fmla="*/ 888026 h 1043337"/>
              <a:gd name="connsiteX8" fmla="*/ 105470 w 941859"/>
              <a:gd name="connsiteY8" fmla="*/ 539411 h 1043337"/>
              <a:gd name="connsiteX9" fmla="*/ 61655 w 941859"/>
              <a:gd name="connsiteY9" fmla="*/ 13631 h 1043337"/>
              <a:gd name="connsiteX0" fmla="*/ 61655 w 941859"/>
              <a:gd name="connsiteY0" fmla="*/ 13631 h 1043337"/>
              <a:gd name="connsiteX1" fmla="*/ 545525 w 941859"/>
              <a:gd name="connsiteY1" fmla="*/ 308906 h 1043337"/>
              <a:gd name="connsiteX2" fmla="*/ 850325 w 941859"/>
              <a:gd name="connsiteY2" fmla="*/ 266996 h 1043337"/>
              <a:gd name="connsiteX3" fmla="*/ 836990 w 941859"/>
              <a:gd name="connsiteY3" fmla="*/ 609896 h 1043337"/>
              <a:gd name="connsiteX4" fmla="*/ 941765 w 941859"/>
              <a:gd name="connsiteY4" fmla="*/ 943271 h 1043337"/>
              <a:gd name="connsiteX5" fmla="*/ 846515 w 941859"/>
              <a:gd name="connsiteY5" fmla="*/ 1034711 h 1043337"/>
              <a:gd name="connsiteX6" fmla="*/ 467420 w 941859"/>
              <a:gd name="connsiteY6" fmla="*/ 766106 h 1043337"/>
              <a:gd name="connsiteX7" fmla="*/ 88325 w 941859"/>
              <a:gd name="connsiteY7" fmla="*/ 888026 h 1043337"/>
              <a:gd name="connsiteX8" fmla="*/ 105470 w 941859"/>
              <a:gd name="connsiteY8" fmla="*/ 539411 h 1043337"/>
              <a:gd name="connsiteX9" fmla="*/ 61655 w 941859"/>
              <a:gd name="connsiteY9" fmla="*/ 13631 h 1043337"/>
              <a:gd name="connsiteX0" fmla="*/ 61655 w 941859"/>
              <a:gd name="connsiteY0" fmla="*/ 14051 h 1043757"/>
              <a:gd name="connsiteX1" fmla="*/ 545525 w 941859"/>
              <a:gd name="connsiteY1" fmla="*/ 309326 h 1043757"/>
              <a:gd name="connsiteX2" fmla="*/ 850325 w 941859"/>
              <a:gd name="connsiteY2" fmla="*/ 267416 h 1043757"/>
              <a:gd name="connsiteX3" fmla="*/ 836990 w 941859"/>
              <a:gd name="connsiteY3" fmla="*/ 610316 h 1043757"/>
              <a:gd name="connsiteX4" fmla="*/ 941765 w 941859"/>
              <a:gd name="connsiteY4" fmla="*/ 943691 h 1043757"/>
              <a:gd name="connsiteX5" fmla="*/ 846515 w 941859"/>
              <a:gd name="connsiteY5" fmla="*/ 1035131 h 1043757"/>
              <a:gd name="connsiteX6" fmla="*/ 467420 w 941859"/>
              <a:gd name="connsiteY6" fmla="*/ 766526 h 1043757"/>
              <a:gd name="connsiteX7" fmla="*/ 88325 w 941859"/>
              <a:gd name="connsiteY7" fmla="*/ 888446 h 1043757"/>
              <a:gd name="connsiteX8" fmla="*/ 105470 w 941859"/>
              <a:gd name="connsiteY8" fmla="*/ 539831 h 1043757"/>
              <a:gd name="connsiteX9" fmla="*/ 61655 w 941859"/>
              <a:gd name="connsiteY9" fmla="*/ 14051 h 1043757"/>
              <a:gd name="connsiteX0" fmla="*/ 62633 w 937122"/>
              <a:gd name="connsiteY0" fmla="*/ 14432 h 1044138"/>
              <a:gd name="connsiteX1" fmla="*/ 540788 w 937122"/>
              <a:gd name="connsiteY1" fmla="*/ 309707 h 1044138"/>
              <a:gd name="connsiteX2" fmla="*/ 845588 w 937122"/>
              <a:gd name="connsiteY2" fmla="*/ 267797 h 1044138"/>
              <a:gd name="connsiteX3" fmla="*/ 832253 w 937122"/>
              <a:gd name="connsiteY3" fmla="*/ 610697 h 1044138"/>
              <a:gd name="connsiteX4" fmla="*/ 937028 w 937122"/>
              <a:gd name="connsiteY4" fmla="*/ 944072 h 1044138"/>
              <a:gd name="connsiteX5" fmla="*/ 841778 w 937122"/>
              <a:gd name="connsiteY5" fmla="*/ 1035512 h 1044138"/>
              <a:gd name="connsiteX6" fmla="*/ 462683 w 937122"/>
              <a:gd name="connsiteY6" fmla="*/ 766907 h 1044138"/>
              <a:gd name="connsiteX7" fmla="*/ 83588 w 937122"/>
              <a:gd name="connsiteY7" fmla="*/ 888827 h 1044138"/>
              <a:gd name="connsiteX8" fmla="*/ 100733 w 937122"/>
              <a:gd name="connsiteY8" fmla="*/ 540212 h 1044138"/>
              <a:gd name="connsiteX9" fmla="*/ 62633 w 937122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531"/>
              <a:gd name="connsiteY0" fmla="*/ 14432 h 1005671"/>
              <a:gd name="connsiteX1" fmla="*/ 540279 w 936531"/>
              <a:gd name="connsiteY1" fmla="*/ 309707 h 1005671"/>
              <a:gd name="connsiteX2" fmla="*/ 845079 w 936531"/>
              <a:gd name="connsiteY2" fmla="*/ 267797 h 1005671"/>
              <a:gd name="connsiteX3" fmla="*/ 831744 w 936531"/>
              <a:gd name="connsiteY3" fmla="*/ 610697 h 1005671"/>
              <a:gd name="connsiteX4" fmla="*/ 936519 w 936531"/>
              <a:gd name="connsiteY4" fmla="*/ 944072 h 1005671"/>
              <a:gd name="connsiteX5" fmla="*/ 713634 w 936531"/>
              <a:gd name="connsiteY5" fmla="*/ 987887 h 1005671"/>
              <a:gd name="connsiteX6" fmla="*/ 462174 w 936531"/>
              <a:gd name="connsiteY6" fmla="*/ 766907 h 1005671"/>
              <a:gd name="connsiteX7" fmla="*/ 65934 w 936531"/>
              <a:gd name="connsiteY7" fmla="*/ 871682 h 1005671"/>
              <a:gd name="connsiteX8" fmla="*/ 100224 w 936531"/>
              <a:gd name="connsiteY8" fmla="*/ 540212 h 1005671"/>
              <a:gd name="connsiteX9" fmla="*/ 62124 w 936531"/>
              <a:gd name="connsiteY9" fmla="*/ 14432 h 1005671"/>
              <a:gd name="connsiteX0" fmla="*/ 62124 w 936531"/>
              <a:gd name="connsiteY0" fmla="*/ 14432 h 993355"/>
              <a:gd name="connsiteX1" fmla="*/ 540279 w 936531"/>
              <a:gd name="connsiteY1" fmla="*/ 309707 h 993355"/>
              <a:gd name="connsiteX2" fmla="*/ 845079 w 936531"/>
              <a:gd name="connsiteY2" fmla="*/ 267797 h 993355"/>
              <a:gd name="connsiteX3" fmla="*/ 831744 w 936531"/>
              <a:gd name="connsiteY3" fmla="*/ 610697 h 993355"/>
              <a:gd name="connsiteX4" fmla="*/ 936519 w 936531"/>
              <a:gd name="connsiteY4" fmla="*/ 944072 h 993355"/>
              <a:gd name="connsiteX5" fmla="*/ 713634 w 936531"/>
              <a:gd name="connsiteY5" fmla="*/ 987887 h 993355"/>
              <a:gd name="connsiteX6" fmla="*/ 462174 w 936531"/>
              <a:gd name="connsiteY6" fmla="*/ 766907 h 993355"/>
              <a:gd name="connsiteX7" fmla="*/ 65934 w 936531"/>
              <a:gd name="connsiteY7" fmla="*/ 871682 h 993355"/>
              <a:gd name="connsiteX8" fmla="*/ 100224 w 936531"/>
              <a:gd name="connsiteY8" fmla="*/ 540212 h 993355"/>
              <a:gd name="connsiteX9" fmla="*/ 62124 w 936531"/>
              <a:gd name="connsiteY9" fmla="*/ 14432 h 993355"/>
              <a:gd name="connsiteX0" fmla="*/ 62124 w 936565"/>
              <a:gd name="connsiteY0" fmla="*/ 14432 h 1023291"/>
              <a:gd name="connsiteX1" fmla="*/ 540279 w 936565"/>
              <a:gd name="connsiteY1" fmla="*/ 309707 h 1023291"/>
              <a:gd name="connsiteX2" fmla="*/ 845079 w 936565"/>
              <a:gd name="connsiteY2" fmla="*/ 267797 h 1023291"/>
              <a:gd name="connsiteX3" fmla="*/ 831744 w 936565"/>
              <a:gd name="connsiteY3" fmla="*/ 610697 h 1023291"/>
              <a:gd name="connsiteX4" fmla="*/ 936519 w 936565"/>
              <a:gd name="connsiteY4" fmla="*/ 944072 h 1023291"/>
              <a:gd name="connsiteX5" fmla="*/ 824124 w 936565"/>
              <a:gd name="connsiteY5" fmla="*/ 1018367 h 1023291"/>
              <a:gd name="connsiteX6" fmla="*/ 462174 w 936565"/>
              <a:gd name="connsiteY6" fmla="*/ 766907 h 1023291"/>
              <a:gd name="connsiteX7" fmla="*/ 65934 w 936565"/>
              <a:gd name="connsiteY7" fmla="*/ 871682 h 1023291"/>
              <a:gd name="connsiteX8" fmla="*/ 100224 w 936565"/>
              <a:gd name="connsiteY8" fmla="*/ 540212 h 1023291"/>
              <a:gd name="connsiteX9" fmla="*/ 62124 w 936565"/>
              <a:gd name="connsiteY9" fmla="*/ 14432 h 1023291"/>
              <a:gd name="connsiteX0" fmla="*/ 62124 w 936565"/>
              <a:gd name="connsiteY0" fmla="*/ 14432 h 1023291"/>
              <a:gd name="connsiteX1" fmla="*/ 540279 w 936565"/>
              <a:gd name="connsiteY1" fmla="*/ 309707 h 1023291"/>
              <a:gd name="connsiteX2" fmla="*/ 845079 w 936565"/>
              <a:gd name="connsiteY2" fmla="*/ 267797 h 1023291"/>
              <a:gd name="connsiteX3" fmla="*/ 831744 w 936565"/>
              <a:gd name="connsiteY3" fmla="*/ 610697 h 1023291"/>
              <a:gd name="connsiteX4" fmla="*/ 936519 w 936565"/>
              <a:gd name="connsiteY4" fmla="*/ 944072 h 1023291"/>
              <a:gd name="connsiteX5" fmla="*/ 824124 w 936565"/>
              <a:gd name="connsiteY5" fmla="*/ 1018367 h 1023291"/>
              <a:gd name="connsiteX6" fmla="*/ 462174 w 936565"/>
              <a:gd name="connsiteY6" fmla="*/ 766907 h 1023291"/>
              <a:gd name="connsiteX7" fmla="*/ 65934 w 936565"/>
              <a:gd name="connsiteY7" fmla="*/ 871682 h 1023291"/>
              <a:gd name="connsiteX8" fmla="*/ 100224 w 936565"/>
              <a:gd name="connsiteY8" fmla="*/ 540212 h 1023291"/>
              <a:gd name="connsiteX9" fmla="*/ 62124 w 936565"/>
              <a:gd name="connsiteY9" fmla="*/ 14432 h 1023291"/>
              <a:gd name="connsiteX0" fmla="*/ 62124 w 936565"/>
              <a:gd name="connsiteY0" fmla="*/ 14432 h 1018367"/>
              <a:gd name="connsiteX1" fmla="*/ 540279 w 936565"/>
              <a:gd name="connsiteY1" fmla="*/ 309707 h 1018367"/>
              <a:gd name="connsiteX2" fmla="*/ 845079 w 936565"/>
              <a:gd name="connsiteY2" fmla="*/ 267797 h 1018367"/>
              <a:gd name="connsiteX3" fmla="*/ 831744 w 936565"/>
              <a:gd name="connsiteY3" fmla="*/ 610697 h 1018367"/>
              <a:gd name="connsiteX4" fmla="*/ 936519 w 936565"/>
              <a:gd name="connsiteY4" fmla="*/ 944072 h 1018367"/>
              <a:gd name="connsiteX5" fmla="*/ 824124 w 936565"/>
              <a:gd name="connsiteY5" fmla="*/ 1018367 h 1018367"/>
              <a:gd name="connsiteX6" fmla="*/ 462174 w 936565"/>
              <a:gd name="connsiteY6" fmla="*/ 766907 h 1018367"/>
              <a:gd name="connsiteX7" fmla="*/ 65934 w 936565"/>
              <a:gd name="connsiteY7" fmla="*/ 871682 h 1018367"/>
              <a:gd name="connsiteX8" fmla="*/ 100224 w 936565"/>
              <a:gd name="connsiteY8" fmla="*/ 540212 h 1018367"/>
              <a:gd name="connsiteX9" fmla="*/ 62124 w 936565"/>
              <a:gd name="connsiteY9" fmla="*/ 14432 h 1018367"/>
              <a:gd name="connsiteX0" fmla="*/ 62124 w 936565"/>
              <a:gd name="connsiteY0" fmla="*/ 14432 h 1018367"/>
              <a:gd name="connsiteX1" fmla="*/ 540279 w 936565"/>
              <a:gd name="connsiteY1" fmla="*/ 309707 h 1018367"/>
              <a:gd name="connsiteX2" fmla="*/ 845079 w 936565"/>
              <a:gd name="connsiteY2" fmla="*/ 267797 h 1018367"/>
              <a:gd name="connsiteX3" fmla="*/ 831744 w 936565"/>
              <a:gd name="connsiteY3" fmla="*/ 610697 h 1018367"/>
              <a:gd name="connsiteX4" fmla="*/ 936519 w 936565"/>
              <a:gd name="connsiteY4" fmla="*/ 944072 h 1018367"/>
              <a:gd name="connsiteX5" fmla="*/ 824124 w 936565"/>
              <a:gd name="connsiteY5" fmla="*/ 1018367 h 1018367"/>
              <a:gd name="connsiteX6" fmla="*/ 462174 w 936565"/>
              <a:gd name="connsiteY6" fmla="*/ 766907 h 1018367"/>
              <a:gd name="connsiteX7" fmla="*/ 65934 w 936565"/>
              <a:gd name="connsiteY7" fmla="*/ 871682 h 1018367"/>
              <a:gd name="connsiteX8" fmla="*/ 100224 w 936565"/>
              <a:gd name="connsiteY8" fmla="*/ 540212 h 1018367"/>
              <a:gd name="connsiteX9" fmla="*/ 62124 w 936565"/>
              <a:gd name="connsiteY9" fmla="*/ 14432 h 1018367"/>
              <a:gd name="connsiteX0" fmla="*/ 62124 w 936583"/>
              <a:gd name="connsiteY0" fmla="*/ 14432 h 1018527"/>
              <a:gd name="connsiteX1" fmla="*/ 540279 w 936583"/>
              <a:gd name="connsiteY1" fmla="*/ 309707 h 1018527"/>
              <a:gd name="connsiteX2" fmla="*/ 845079 w 936583"/>
              <a:gd name="connsiteY2" fmla="*/ 267797 h 1018527"/>
              <a:gd name="connsiteX3" fmla="*/ 831744 w 936583"/>
              <a:gd name="connsiteY3" fmla="*/ 610697 h 1018527"/>
              <a:gd name="connsiteX4" fmla="*/ 936519 w 936583"/>
              <a:gd name="connsiteY4" fmla="*/ 944072 h 1018527"/>
              <a:gd name="connsiteX5" fmla="*/ 824124 w 936583"/>
              <a:gd name="connsiteY5" fmla="*/ 1018367 h 1018527"/>
              <a:gd name="connsiteX6" fmla="*/ 462174 w 936583"/>
              <a:gd name="connsiteY6" fmla="*/ 766907 h 1018527"/>
              <a:gd name="connsiteX7" fmla="*/ 65934 w 936583"/>
              <a:gd name="connsiteY7" fmla="*/ 871682 h 1018527"/>
              <a:gd name="connsiteX8" fmla="*/ 100224 w 936583"/>
              <a:gd name="connsiteY8" fmla="*/ 540212 h 1018527"/>
              <a:gd name="connsiteX9" fmla="*/ 62124 w 936583"/>
              <a:gd name="connsiteY9" fmla="*/ 14432 h 1018527"/>
              <a:gd name="connsiteX0" fmla="*/ 62124 w 936576"/>
              <a:gd name="connsiteY0" fmla="*/ 14432 h 1022317"/>
              <a:gd name="connsiteX1" fmla="*/ 540279 w 936576"/>
              <a:gd name="connsiteY1" fmla="*/ 309707 h 1022317"/>
              <a:gd name="connsiteX2" fmla="*/ 845079 w 936576"/>
              <a:gd name="connsiteY2" fmla="*/ 267797 h 1022317"/>
              <a:gd name="connsiteX3" fmla="*/ 831744 w 936576"/>
              <a:gd name="connsiteY3" fmla="*/ 610697 h 1022317"/>
              <a:gd name="connsiteX4" fmla="*/ 936519 w 936576"/>
              <a:gd name="connsiteY4" fmla="*/ 944072 h 1022317"/>
              <a:gd name="connsiteX5" fmla="*/ 824124 w 936576"/>
              <a:gd name="connsiteY5" fmla="*/ 1018367 h 1022317"/>
              <a:gd name="connsiteX6" fmla="*/ 462174 w 936576"/>
              <a:gd name="connsiteY6" fmla="*/ 766907 h 1022317"/>
              <a:gd name="connsiteX7" fmla="*/ 65934 w 936576"/>
              <a:gd name="connsiteY7" fmla="*/ 871682 h 1022317"/>
              <a:gd name="connsiteX8" fmla="*/ 100224 w 936576"/>
              <a:gd name="connsiteY8" fmla="*/ 540212 h 1022317"/>
              <a:gd name="connsiteX9" fmla="*/ 62124 w 936576"/>
              <a:gd name="connsiteY9" fmla="*/ 14432 h 1022317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6545" h="1025756">
                <a:moveTo>
                  <a:pt x="62124" y="14432"/>
                </a:moveTo>
                <a:cubicBezTo>
                  <a:pt x="221191" y="-73515"/>
                  <a:pt x="409787" y="267480"/>
                  <a:pt x="540279" y="309707"/>
                </a:cubicBezTo>
                <a:cubicBezTo>
                  <a:pt x="686011" y="306214"/>
                  <a:pt x="731732" y="217632"/>
                  <a:pt x="845079" y="267797"/>
                </a:cubicBezTo>
                <a:cubicBezTo>
                  <a:pt x="939376" y="337012"/>
                  <a:pt x="816504" y="497984"/>
                  <a:pt x="831744" y="610697"/>
                </a:cubicBezTo>
                <a:cubicBezTo>
                  <a:pt x="846984" y="723410"/>
                  <a:pt x="934932" y="873270"/>
                  <a:pt x="936519" y="944072"/>
                </a:cubicBezTo>
                <a:cubicBezTo>
                  <a:pt x="938107" y="1014875"/>
                  <a:pt x="868626" y="1034885"/>
                  <a:pt x="786024" y="1022177"/>
                </a:cubicBezTo>
                <a:cubicBezTo>
                  <a:pt x="527897" y="882160"/>
                  <a:pt x="579966" y="803737"/>
                  <a:pt x="462174" y="766907"/>
                </a:cubicBezTo>
                <a:cubicBezTo>
                  <a:pt x="344685" y="804275"/>
                  <a:pt x="215794" y="960899"/>
                  <a:pt x="65934" y="871682"/>
                </a:cubicBezTo>
                <a:cubicBezTo>
                  <a:pt x="-24871" y="763415"/>
                  <a:pt x="100859" y="683087"/>
                  <a:pt x="100224" y="540212"/>
                </a:cubicBezTo>
                <a:cubicBezTo>
                  <a:pt x="99589" y="397337"/>
                  <a:pt x="-96943" y="102379"/>
                  <a:pt x="62124" y="14432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3702053" y="4248102"/>
            <a:ext cx="407020" cy="455367"/>
          </a:xfrm>
          <a:custGeom>
            <a:avLst/>
            <a:gdLst>
              <a:gd name="connsiteX0" fmla="*/ 23630 w 915264"/>
              <a:gd name="connsiteY0" fmla="*/ 3428 h 1038849"/>
              <a:gd name="connsiteX1" fmla="*/ 518930 w 915264"/>
              <a:gd name="connsiteY1" fmla="*/ 304418 h 1038849"/>
              <a:gd name="connsiteX2" fmla="*/ 823730 w 915264"/>
              <a:gd name="connsiteY2" fmla="*/ 262508 h 1038849"/>
              <a:gd name="connsiteX3" fmla="*/ 810395 w 915264"/>
              <a:gd name="connsiteY3" fmla="*/ 605408 h 1038849"/>
              <a:gd name="connsiteX4" fmla="*/ 915170 w 915264"/>
              <a:gd name="connsiteY4" fmla="*/ 938783 h 1038849"/>
              <a:gd name="connsiteX5" fmla="*/ 819920 w 915264"/>
              <a:gd name="connsiteY5" fmla="*/ 1030223 h 1038849"/>
              <a:gd name="connsiteX6" fmla="*/ 440825 w 915264"/>
              <a:gd name="connsiteY6" fmla="*/ 761618 h 1038849"/>
              <a:gd name="connsiteX7" fmla="*/ 61730 w 915264"/>
              <a:gd name="connsiteY7" fmla="*/ 883538 h 1038849"/>
              <a:gd name="connsiteX8" fmla="*/ 78875 w 915264"/>
              <a:gd name="connsiteY8" fmla="*/ 534923 h 1038849"/>
              <a:gd name="connsiteX9" fmla="*/ 23630 w 915264"/>
              <a:gd name="connsiteY9" fmla="*/ 3428 h 1038849"/>
              <a:gd name="connsiteX0" fmla="*/ 22129 w 925193"/>
              <a:gd name="connsiteY0" fmla="*/ 3569 h 1023750"/>
              <a:gd name="connsiteX1" fmla="*/ 528859 w 925193"/>
              <a:gd name="connsiteY1" fmla="*/ 289319 h 1023750"/>
              <a:gd name="connsiteX2" fmla="*/ 833659 w 925193"/>
              <a:gd name="connsiteY2" fmla="*/ 247409 h 1023750"/>
              <a:gd name="connsiteX3" fmla="*/ 820324 w 925193"/>
              <a:gd name="connsiteY3" fmla="*/ 590309 h 1023750"/>
              <a:gd name="connsiteX4" fmla="*/ 925099 w 925193"/>
              <a:gd name="connsiteY4" fmla="*/ 923684 h 1023750"/>
              <a:gd name="connsiteX5" fmla="*/ 829849 w 925193"/>
              <a:gd name="connsiteY5" fmla="*/ 1015124 h 1023750"/>
              <a:gd name="connsiteX6" fmla="*/ 450754 w 925193"/>
              <a:gd name="connsiteY6" fmla="*/ 746519 h 1023750"/>
              <a:gd name="connsiteX7" fmla="*/ 71659 w 925193"/>
              <a:gd name="connsiteY7" fmla="*/ 868439 h 1023750"/>
              <a:gd name="connsiteX8" fmla="*/ 88804 w 925193"/>
              <a:gd name="connsiteY8" fmla="*/ 519824 h 1023750"/>
              <a:gd name="connsiteX9" fmla="*/ 22129 w 925193"/>
              <a:gd name="connsiteY9" fmla="*/ 3569 h 1023750"/>
              <a:gd name="connsiteX0" fmla="*/ 58030 w 961094"/>
              <a:gd name="connsiteY0" fmla="*/ 14724 h 1034905"/>
              <a:gd name="connsiteX1" fmla="*/ 564760 w 961094"/>
              <a:gd name="connsiteY1" fmla="*/ 300474 h 1034905"/>
              <a:gd name="connsiteX2" fmla="*/ 869560 w 961094"/>
              <a:gd name="connsiteY2" fmla="*/ 258564 h 1034905"/>
              <a:gd name="connsiteX3" fmla="*/ 856225 w 961094"/>
              <a:gd name="connsiteY3" fmla="*/ 601464 h 1034905"/>
              <a:gd name="connsiteX4" fmla="*/ 961000 w 961094"/>
              <a:gd name="connsiteY4" fmla="*/ 934839 h 1034905"/>
              <a:gd name="connsiteX5" fmla="*/ 865750 w 961094"/>
              <a:gd name="connsiteY5" fmla="*/ 1026279 h 1034905"/>
              <a:gd name="connsiteX6" fmla="*/ 486655 w 961094"/>
              <a:gd name="connsiteY6" fmla="*/ 757674 h 1034905"/>
              <a:gd name="connsiteX7" fmla="*/ 107560 w 961094"/>
              <a:gd name="connsiteY7" fmla="*/ 879594 h 1034905"/>
              <a:gd name="connsiteX8" fmla="*/ 124705 w 961094"/>
              <a:gd name="connsiteY8" fmla="*/ 530979 h 1034905"/>
              <a:gd name="connsiteX9" fmla="*/ 58030 w 961094"/>
              <a:gd name="connsiteY9" fmla="*/ 14724 h 1034905"/>
              <a:gd name="connsiteX0" fmla="*/ 61655 w 941859"/>
              <a:gd name="connsiteY0" fmla="*/ 14432 h 1044138"/>
              <a:gd name="connsiteX1" fmla="*/ 545525 w 941859"/>
              <a:gd name="connsiteY1" fmla="*/ 309707 h 1044138"/>
              <a:gd name="connsiteX2" fmla="*/ 850325 w 941859"/>
              <a:gd name="connsiteY2" fmla="*/ 267797 h 1044138"/>
              <a:gd name="connsiteX3" fmla="*/ 836990 w 941859"/>
              <a:gd name="connsiteY3" fmla="*/ 610697 h 1044138"/>
              <a:gd name="connsiteX4" fmla="*/ 941765 w 941859"/>
              <a:gd name="connsiteY4" fmla="*/ 944072 h 1044138"/>
              <a:gd name="connsiteX5" fmla="*/ 846515 w 941859"/>
              <a:gd name="connsiteY5" fmla="*/ 1035512 h 1044138"/>
              <a:gd name="connsiteX6" fmla="*/ 467420 w 941859"/>
              <a:gd name="connsiteY6" fmla="*/ 766907 h 1044138"/>
              <a:gd name="connsiteX7" fmla="*/ 88325 w 941859"/>
              <a:gd name="connsiteY7" fmla="*/ 888827 h 1044138"/>
              <a:gd name="connsiteX8" fmla="*/ 105470 w 941859"/>
              <a:gd name="connsiteY8" fmla="*/ 540212 h 1044138"/>
              <a:gd name="connsiteX9" fmla="*/ 61655 w 941859"/>
              <a:gd name="connsiteY9" fmla="*/ 14432 h 1044138"/>
              <a:gd name="connsiteX0" fmla="*/ 61655 w 941859"/>
              <a:gd name="connsiteY0" fmla="*/ 14432 h 1044138"/>
              <a:gd name="connsiteX1" fmla="*/ 545525 w 941859"/>
              <a:gd name="connsiteY1" fmla="*/ 309707 h 1044138"/>
              <a:gd name="connsiteX2" fmla="*/ 850325 w 941859"/>
              <a:gd name="connsiteY2" fmla="*/ 267797 h 1044138"/>
              <a:gd name="connsiteX3" fmla="*/ 836990 w 941859"/>
              <a:gd name="connsiteY3" fmla="*/ 610697 h 1044138"/>
              <a:gd name="connsiteX4" fmla="*/ 941765 w 941859"/>
              <a:gd name="connsiteY4" fmla="*/ 944072 h 1044138"/>
              <a:gd name="connsiteX5" fmla="*/ 846515 w 941859"/>
              <a:gd name="connsiteY5" fmla="*/ 1035512 h 1044138"/>
              <a:gd name="connsiteX6" fmla="*/ 467420 w 941859"/>
              <a:gd name="connsiteY6" fmla="*/ 766907 h 1044138"/>
              <a:gd name="connsiteX7" fmla="*/ 88325 w 941859"/>
              <a:gd name="connsiteY7" fmla="*/ 888827 h 1044138"/>
              <a:gd name="connsiteX8" fmla="*/ 105470 w 941859"/>
              <a:gd name="connsiteY8" fmla="*/ 540212 h 1044138"/>
              <a:gd name="connsiteX9" fmla="*/ 61655 w 941859"/>
              <a:gd name="connsiteY9" fmla="*/ 14432 h 1044138"/>
              <a:gd name="connsiteX0" fmla="*/ 61655 w 941859"/>
              <a:gd name="connsiteY0" fmla="*/ 13631 h 1043337"/>
              <a:gd name="connsiteX1" fmla="*/ 545525 w 941859"/>
              <a:gd name="connsiteY1" fmla="*/ 308906 h 1043337"/>
              <a:gd name="connsiteX2" fmla="*/ 850325 w 941859"/>
              <a:gd name="connsiteY2" fmla="*/ 266996 h 1043337"/>
              <a:gd name="connsiteX3" fmla="*/ 836990 w 941859"/>
              <a:gd name="connsiteY3" fmla="*/ 609896 h 1043337"/>
              <a:gd name="connsiteX4" fmla="*/ 941765 w 941859"/>
              <a:gd name="connsiteY4" fmla="*/ 943271 h 1043337"/>
              <a:gd name="connsiteX5" fmla="*/ 846515 w 941859"/>
              <a:gd name="connsiteY5" fmla="*/ 1034711 h 1043337"/>
              <a:gd name="connsiteX6" fmla="*/ 467420 w 941859"/>
              <a:gd name="connsiteY6" fmla="*/ 766106 h 1043337"/>
              <a:gd name="connsiteX7" fmla="*/ 88325 w 941859"/>
              <a:gd name="connsiteY7" fmla="*/ 888026 h 1043337"/>
              <a:gd name="connsiteX8" fmla="*/ 105470 w 941859"/>
              <a:gd name="connsiteY8" fmla="*/ 539411 h 1043337"/>
              <a:gd name="connsiteX9" fmla="*/ 61655 w 941859"/>
              <a:gd name="connsiteY9" fmla="*/ 13631 h 1043337"/>
              <a:gd name="connsiteX0" fmla="*/ 61655 w 941859"/>
              <a:gd name="connsiteY0" fmla="*/ 13631 h 1043337"/>
              <a:gd name="connsiteX1" fmla="*/ 545525 w 941859"/>
              <a:gd name="connsiteY1" fmla="*/ 308906 h 1043337"/>
              <a:gd name="connsiteX2" fmla="*/ 850325 w 941859"/>
              <a:gd name="connsiteY2" fmla="*/ 266996 h 1043337"/>
              <a:gd name="connsiteX3" fmla="*/ 836990 w 941859"/>
              <a:gd name="connsiteY3" fmla="*/ 609896 h 1043337"/>
              <a:gd name="connsiteX4" fmla="*/ 941765 w 941859"/>
              <a:gd name="connsiteY4" fmla="*/ 943271 h 1043337"/>
              <a:gd name="connsiteX5" fmla="*/ 846515 w 941859"/>
              <a:gd name="connsiteY5" fmla="*/ 1034711 h 1043337"/>
              <a:gd name="connsiteX6" fmla="*/ 467420 w 941859"/>
              <a:gd name="connsiteY6" fmla="*/ 766106 h 1043337"/>
              <a:gd name="connsiteX7" fmla="*/ 88325 w 941859"/>
              <a:gd name="connsiteY7" fmla="*/ 888026 h 1043337"/>
              <a:gd name="connsiteX8" fmla="*/ 105470 w 941859"/>
              <a:gd name="connsiteY8" fmla="*/ 539411 h 1043337"/>
              <a:gd name="connsiteX9" fmla="*/ 61655 w 941859"/>
              <a:gd name="connsiteY9" fmla="*/ 13631 h 1043337"/>
              <a:gd name="connsiteX0" fmla="*/ 61655 w 941859"/>
              <a:gd name="connsiteY0" fmla="*/ 14051 h 1043757"/>
              <a:gd name="connsiteX1" fmla="*/ 545525 w 941859"/>
              <a:gd name="connsiteY1" fmla="*/ 309326 h 1043757"/>
              <a:gd name="connsiteX2" fmla="*/ 850325 w 941859"/>
              <a:gd name="connsiteY2" fmla="*/ 267416 h 1043757"/>
              <a:gd name="connsiteX3" fmla="*/ 836990 w 941859"/>
              <a:gd name="connsiteY3" fmla="*/ 610316 h 1043757"/>
              <a:gd name="connsiteX4" fmla="*/ 941765 w 941859"/>
              <a:gd name="connsiteY4" fmla="*/ 943691 h 1043757"/>
              <a:gd name="connsiteX5" fmla="*/ 846515 w 941859"/>
              <a:gd name="connsiteY5" fmla="*/ 1035131 h 1043757"/>
              <a:gd name="connsiteX6" fmla="*/ 467420 w 941859"/>
              <a:gd name="connsiteY6" fmla="*/ 766526 h 1043757"/>
              <a:gd name="connsiteX7" fmla="*/ 88325 w 941859"/>
              <a:gd name="connsiteY7" fmla="*/ 888446 h 1043757"/>
              <a:gd name="connsiteX8" fmla="*/ 105470 w 941859"/>
              <a:gd name="connsiteY8" fmla="*/ 539831 h 1043757"/>
              <a:gd name="connsiteX9" fmla="*/ 61655 w 941859"/>
              <a:gd name="connsiteY9" fmla="*/ 14051 h 1043757"/>
              <a:gd name="connsiteX0" fmla="*/ 62633 w 937122"/>
              <a:gd name="connsiteY0" fmla="*/ 14432 h 1044138"/>
              <a:gd name="connsiteX1" fmla="*/ 540788 w 937122"/>
              <a:gd name="connsiteY1" fmla="*/ 309707 h 1044138"/>
              <a:gd name="connsiteX2" fmla="*/ 845588 w 937122"/>
              <a:gd name="connsiteY2" fmla="*/ 267797 h 1044138"/>
              <a:gd name="connsiteX3" fmla="*/ 832253 w 937122"/>
              <a:gd name="connsiteY3" fmla="*/ 610697 h 1044138"/>
              <a:gd name="connsiteX4" fmla="*/ 937028 w 937122"/>
              <a:gd name="connsiteY4" fmla="*/ 944072 h 1044138"/>
              <a:gd name="connsiteX5" fmla="*/ 841778 w 937122"/>
              <a:gd name="connsiteY5" fmla="*/ 1035512 h 1044138"/>
              <a:gd name="connsiteX6" fmla="*/ 462683 w 937122"/>
              <a:gd name="connsiteY6" fmla="*/ 766907 h 1044138"/>
              <a:gd name="connsiteX7" fmla="*/ 83588 w 937122"/>
              <a:gd name="connsiteY7" fmla="*/ 888827 h 1044138"/>
              <a:gd name="connsiteX8" fmla="*/ 100733 w 937122"/>
              <a:gd name="connsiteY8" fmla="*/ 540212 h 1044138"/>
              <a:gd name="connsiteX9" fmla="*/ 62633 w 937122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613"/>
              <a:gd name="connsiteY0" fmla="*/ 14432 h 1044138"/>
              <a:gd name="connsiteX1" fmla="*/ 540279 w 936613"/>
              <a:gd name="connsiteY1" fmla="*/ 309707 h 1044138"/>
              <a:gd name="connsiteX2" fmla="*/ 845079 w 936613"/>
              <a:gd name="connsiteY2" fmla="*/ 267797 h 1044138"/>
              <a:gd name="connsiteX3" fmla="*/ 831744 w 936613"/>
              <a:gd name="connsiteY3" fmla="*/ 610697 h 1044138"/>
              <a:gd name="connsiteX4" fmla="*/ 936519 w 936613"/>
              <a:gd name="connsiteY4" fmla="*/ 944072 h 1044138"/>
              <a:gd name="connsiteX5" fmla="*/ 841269 w 936613"/>
              <a:gd name="connsiteY5" fmla="*/ 1035512 h 1044138"/>
              <a:gd name="connsiteX6" fmla="*/ 462174 w 936613"/>
              <a:gd name="connsiteY6" fmla="*/ 766907 h 1044138"/>
              <a:gd name="connsiteX7" fmla="*/ 65934 w 936613"/>
              <a:gd name="connsiteY7" fmla="*/ 871682 h 1044138"/>
              <a:gd name="connsiteX8" fmla="*/ 100224 w 936613"/>
              <a:gd name="connsiteY8" fmla="*/ 540212 h 1044138"/>
              <a:gd name="connsiteX9" fmla="*/ 62124 w 936613"/>
              <a:gd name="connsiteY9" fmla="*/ 14432 h 1044138"/>
              <a:gd name="connsiteX0" fmla="*/ 62124 w 936531"/>
              <a:gd name="connsiteY0" fmla="*/ 14432 h 1005671"/>
              <a:gd name="connsiteX1" fmla="*/ 540279 w 936531"/>
              <a:gd name="connsiteY1" fmla="*/ 309707 h 1005671"/>
              <a:gd name="connsiteX2" fmla="*/ 845079 w 936531"/>
              <a:gd name="connsiteY2" fmla="*/ 267797 h 1005671"/>
              <a:gd name="connsiteX3" fmla="*/ 831744 w 936531"/>
              <a:gd name="connsiteY3" fmla="*/ 610697 h 1005671"/>
              <a:gd name="connsiteX4" fmla="*/ 936519 w 936531"/>
              <a:gd name="connsiteY4" fmla="*/ 944072 h 1005671"/>
              <a:gd name="connsiteX5" fmla="*/ 713634 w 936531"/>
              <a:gd name="connsiteY5" fmla="*/ 987887 h 1005671"/>
              <a:gd name="connsiteX6" fmla="*/ 462174 w 936531"/>
              <a:gd name="connsiteY6" fmla="*/ 766907 h 1005671"/>
              <a:gd name="connsiteX7" fmla="*/ 65934 w 936531"/>
              <a:gd name="connsiteY7" fmla="*/ 871682 h 1005671"/>
              <a:gd name="connsiteX8" fmla="*/ 100224 w 936531"/>
              <a:gd name="connsiteY8" fmla="*/ 540212 h 1005671"/>
              <a:gd name="connsiteX9" fmla="*/ 62124 w 936531"/>
              <a:gd name="connsiteY9" fmla="*/ 14432 h 1005671"/>
              <a:gd name="connsiteX0" fmla="*/ 62124 w 936531"/>
              <a:gd name="connsiteY0" fmla="*/ 14432 h 993355"/>
              <a:gd name="connsiteX1" fmla="*/ 540279 w 936531"/>
              <a:gd name="connsiteY1" fmla="*/ 309707 h 993355"/>
              <a:gd name="connsiteX2" fmla="*/ 845079 w 936531"/>
              <a:gd name="connsiteY2" fmla="*/ 267797 h 993355"/>
              <a:gd name="connsiteX3" fmla="*/ 831744 w 936531"/>
              <a:gd name="connsiteY3" fmla="*/ 610697 h 993355"/>
              <a:gd name="connsiteX4" fmla="*/ 936519 w 936531"/>
              <a:gd name="connsiteY4" fmla="*/ 944072 h 993355"/>
              <a:gd name="connsiteX5" fmla="*/ 713634 w 936531"/>
              <a:gd name="connsiteY5" fmla="*/ 987887 h 993355"/>
              <a:gd name="connsiteX6" fmla="*/ 462174 w 936531"/>
              <a:gd name="connsiteY6" fmla="*/ 766907 h 993355"/>
              <a:gd name="connsiteX7" fmla="*/ 65934 w 936531"/>
              <a:gd name="connsiteY7" fmla="*/ 871682 h 993355"/>
              <a:gd name="connsiteX8" fmla="*/ 100224 w 936531"/>
              <a:gd name="connsiteY8" fmla="*/ 540212 h 993355"/>
              <a:gd name="connsiteX9" fmla="*/ 62124 w 936531"/>
              <a:gd name="connsiteY9" fmla="*/ 14432 h 993355"/>
              <a:gd name="connsiteX0" fmla="*/ 62124 w 936565"/>
              <a:gd name="connsiteY0" fmla="*/ 14432 h 1023291"/>
              <a:gd name="connsiteX1" fmla="*/ 540279 w 936565"/>
              <a:gd name="connsiteY1" fmla="*/ 309707 h 1023291"/>
              <a:gd name="connsiteX2" fmla="*/ 845079 w 936565"/>
              <a:gd name="connsiteY2" fmla="*/ 267797 h 1023291"/>
              <a:gd name="connsiteX3" fmla="*/ 831744 w 936565"/>
              <a:gd name="connsiteY3" fmla="*/ 610697 h 1023291"/>
              <a:gd name="connsiteX4" fmla="*/ 936519 w 936565"/>
              <a:gd name="connsiteY4" fmla="*/ 944072 h 1023291"/>
              <a:gd name="connsiteX5" fmla="*/ 824124 w 936565"/>
              <a:gd name="connsiteY5" fmla="*/ 1018367 h 1023291"/>
              <a:gd name="connsiteX6" fmla="*/ 462174 w 936565"/>
              <a:gd name="connsiteY6" fmla="*/ 766907 h 1023291"/>
              <a:gd name="connsiteX7" fmla="*/ 65934 w 936565"/>
              <a:gd name="connsiteY7" fmla="*/ 871682 h 1023291"/>
              <a:gd name="connsiteX8" fmla="*/ 100224 w 936565"/>
              <a:gd name="connsiteY8" fmla="*/ 540212 h 1023291"/>
              <a:gd name="connsiteX9" fmla="*/ 62124 w 936565"/>
              <a:gd name="connsiteY9" fmla="*/ 14432 h 1023291"/>
              <a:gd name="connsiteX0" fmla="*/ 62124 w 936565"/>
              <a:gd name="connsiteY0" fmla="*/ 14432 h 1023291"/>
              <a:gd name="connsiteX1" fmla="*/ 540279 w 936565"/>
              <a:gd name="connsiteY1" fmla="*/ 309707 h 1023291"/>
              <a:gd name="connsiteX2" fmla="*/ 845079 w 936565"/>
              <a:gd name="connsiteY2" fmla="*/ 267797 h 1023291"/>
              <a:gd name="connsiteX3" fmla="*/ 831744 w 936565"/>
              <a:gd name="connsiteY3" fmla="*/ 610697 h 1023291"/>
              <a:gd name="connsiteX4" fmla="*/ 936519 w 936565"/>
              <a:gd name="connsiteY4" fmla="*/ 944072 h 1023291"/>
              <a:gd name="connsiteX5" fmla="*/ 824124 w 936565"/>
              <a:gd name="connsiteY5" fmla="*/ 1018367 h 1023291"/>
              <a:gd name="connsiteX6" fmla="*/ 462174 w 936565"/>
              <a:gd name="connsiteY6" fmla="*/ 766907 h 1023291"/>
              <a:gd name="connsiteX7" fmla="*/ 65934 w 936565"/>
              <a:gd name="connsiteY7" fmla="*/ 871682 h 1023291"/>
              <a:gd name="connsiteX8" fmla="*/ 100224 w 936565"/>
              <a:gd name="connsiteY8" fmla="*/ 540212 h 1023291"/>
              <a:gd name="connsiteX9" fmla="*/ 62124 w 936565"/>
              <a:gd name="connsiteY9" fmla="*/ 14432 h 1023291"/>
              <a:gd name="connsiteX0" fmla="*/ 62124 w 936565"/>
              <a:gd name="connsiteY0" fmla="*/ 14432 h 1018367"/>
              <a:gd name="connsiteX1" fmla="*/ 540279 w 936565"/>
              <a:gd name="connsiteY1" fmla="*/ 309707 h 1018367"/>
              <a:gd name="connsiteX2" fmla="*/ 845079 w 936565"/>
              <a:gd name="connsiteY2" fmla="*/ 267797 h 1018367"/>
              <a:gd name="connsiteX3" fmla="*/ 831744 w 936565"/>
              <a:gd name="connsiteY3" fmla="*/ 610697 h 1018367"/>
              <a:gd name="connsiteX4" fmla="*/ 936519 w 936565"/>
              <a:gd name="connsiteY4" fmla="*/ 944072 h 1018367"/>
              <a:gd name="connsiteX5" fmla="*/ 824124 w 936565"/>
              <a:gd name="connsiteY5" fmla="*/ 1018367 h 1018367"/>
              <a:gd name="connsiteX6" fmla="*/ 462174 w 936565"/>
              <a:gd name="connsiteY6" fmla="*/ 766907 h 1018367"/>
              <a:gd name="connsiteX7" fmla="*/ 65934 w 936565"/>
              <a:gd name="connsiteY7" fmla="*/ 871682 h 1018367"/>
              <a:gd name="connsiteX8" fmla="*/ 100224 w 936565"/>
              <a:gd name="connsiteY8" fmla="*/ 540212 h 1018367"/>
              <a:gd name="connsiteX9" fmla="*/ 62124 w 936565"/>
              <a:gd name="connsiteY9" fmla="*/ 14432 h 1018367"/>
              <a:gd name="connsiteX0" fmla="*/ 62124 w 936565"/>
              <a:gd name="connsiteY0" fmla="*/ 14432 h 1018367"/>
              <a:gd name="connsiteX1" fmla="*/ 540279 w 936565"/>
              <a:gd name="connsiteY1" fmla="*/ 309707 h 1018367"/>
              <a:gd name="connsiteX2" fmla="*/ 845079 w 936565"/>
              <a:gd name="connsiteY2" fmla="*/ 267797 h 1018367"/>
              <a:gd name="connsiteX3" fmla="*/ 831744 w 936565"/>
              <a:gd name="connsiteY3" fmla="*/ 610697 h 1018367"/>
              <a:gd name="connsiteX4" fmla="*/ 936519 w 936565"/>
              <a:gd name="connsiteY4" fmla="*/ 944072 h 1018367"/>
              <a:gd name="connsiteX5" fmla="*/ 824124 w 936565"/>
              <a:gd name="connsiteY5" fmla="*/ 1018367 h 1018367"/>
              <a:gd name="connsiteX6" fmla="*/ 462174 w 936565"/>
              <a:gd name="connsiteY6" fmla="*/ 766907 h 1018367"/>
              <a:gd name="connsiteX7" fmla="*/ 65934 w 936565"/>
              <a:gd name="connsiteY7" fmla="*/ 871682 h 1018367"/>
              <a:gd name="connsiteX8" fmla="*/ 100224 w 936565"/>
              <a:gd name="connsiteY8" fmla="*/ 540212 h 1018367"/>
              <a:gd name="connsiteX9" fmla="*/ 62124 w 936565"/>
              <a:gd name="connsiteY9" fmla="*/ 14432 h 1018367"/>
              <a:gd name="connsiteX0" fmla="*/ 62124 w 936583"/>
              <a:gd name="connsiteY0" fmla="*/ 14432 h 1018527"/>
              <a:gd name="connsiteX1" fmla="*/ 540279 w 936583"/>
              <a:gd name="connsiteY1" fmla="*/ 309707 h 1018527"/>
              <a:gd name="connsiteX2" fmla="*/ 845079 w 936583"/>
              <a:gd name="connsiteY2" fmla="*/ 267797 h 1018527"/>
              <a:gd name="connsiteX3" fmla="*/ 831744 w 936583"/>
              <a:gd name="connsiteY3" fmla="*/ 610697 h 1018527"/>
              <a:gd name="connsiteX4" fmla="*/ 936519 w 936583"/>
              <a:gd name="connsiteY4" fmla="*/ 944072 h 1018527"/>
              <a:gd name="connsiteX5" fmla="*/ 824124 w 936583"/>
              <a:gd name="connsiteY5" fmla="*/ 1018367 h 1018527"/>
              <a:gd name="connsiteX6" fmla="*/ 462174 w 936583"/>
              <a:gd name="connsiteY6" fmla="*/ 766907 h 1018527"/>
              <a:gd name="connsiteX7" fmla="*/ 65934 w 936583"/>
              <a:gd name="connsiteY7" fmla="*/ 871682 h 1018527"/>
              <a:gd name="connsiteX8" fmla="*/ 100224 w 936583"/>
              <a:gd name="connsiteY8" fmla="*/ 540212 h 1018527"/>
              <a:gd name="connsiteX9" fmla="*/ 62124 w 936583"/>
              <a:gd name="connsiteY9" fmla="*/ 14432 h 1018527"/>
              <a:gd name="connsiteX0" fmla="*/ 62124 w 936576"/>
              <a:gd name="connsiteY0" fmla="*/ 14432 h 1022317"/>
              <a:gd name="connsiteX1" fmla="*/ 540279 w 936576"/>
              <a:gd name="connsiteY1" fmla="*/ 309707 h 1022317"/>
              <a:gd name="connsiteX2" fmla="*/ 845079 w 936576"/>
              <a:gd name="connsiteY2" fmla="*/ 267797 h 1022317"/>
              <a:gd name="connsiteX3" fmla="*/ 831744 w 936576"/>
              <a:gd name="connsiteY3" fmla="*/ 610697 h 1022317"/>
              <a:gd name="connsiteX4" fmla="*/ 936519 w 936576"/>
              <a:gd name="connsiteY4" fmla="*/ 944072 h 1022317"/>
              <a:gd name="connsiteX5" fmla="*/ 824124 w 936576"/>
              <a:gd name="connsiteY5" fmla="*/ 1018367 h 1022317"/>
              <a:gd name="connsiteX6" fmla="*/ 462174 w 936576"/>
              <a:gd name="connsiteY6" fmla="*/ 766907 h 1022317"/>
              <a:gd name="connsiteX7" fmla="*/ 65934 w 936576"/>
              <a:gd name="connsiteY7" fmla="*/ 871682 h 1022317"/>
              <a:gd name="connsiteX8" fmla="*/ 100224 w 936576"/>
              <a:gd name="connsiteY8" fmla="*/ 540212 h 1022317"/>
              <a:gd name="connsiteX9" fmla="*/ 62124 w 936576"/>
              <a:gd name="connsiteY9" fmla="*/ 14432 h 1022317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462174 w 936545"/>
              <a:gd name="connsiteY6" fmla="*/ 766907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501832 w 936545"/>
              <a:gd name="connsiteY6" fmla="*/ 707111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2124 w 936545"/>
              <a:gd name="connsiteY0" fmla="*/ 14432 h 1025756"/>
              <a:gd name="connsiteX1" fmla="*/ 540279 w 936545"/>
              <a:gd name="connsiteY1" fmla="*/ 309707 h 1025756"/>
              <a:gd name="connsiteX2" fmla="*/ 845079 w 936545"/>
              <a:gd name="connsiteY2" fmla="*/ 267797 h 1025756"/>
              <a:gd name="connsiteX3" fmla="*/ 831744 w 936545"/>
              <a:gd name="connsiteY3" fmla="*/ 610697 h 1025756"/>
              <a:gd name="connsiteX4" fmla="*/ 936519 w 936545"/>
              <a:gd name="connsiteY4" fmla="*/ 944072 h 1025756"/>
              <a:gd name="connsiteX5" fmla="*/ 786024 w 936545"/>
              <a:gd name="connsiteY5" fmla="*/ 1022177 h 1025756"/>
              <a:gd name="connsiteX6" fmla="*/ 510330 w 936545"/>
              <a:gd name="connsiteY6" fmla="*/ 707111 h 1025756"/>
              <a:gd name="connsiteX7" fmla="*/ 65934 w 936545"/>
              <a:gd name="connsiteY7" fmla="*/ 871682 h 1025756"/>
              <a:gd name="connsiteX8" fmla="*/ 100224 w 936545"/>
              <a:gd name="connsiteY8" fmla="*/ 540212 h 1025756"/>
              <a:gd name="connsiteX9" fmla="*/ 62124 w 936545"/>
              <a:gd name="connsiteY9" fmla="*/ 14432 h 1025756"/>
              <a:gd name="connsiteX0" fmla="*/ 67007 w 941428"/>
              <a:gd name="connsiteY0" fmla="*/ 14432 h 1025756"/>
              <a:gd name="connsiteX1" fmla="*/ 545162 w 941428"/>
              <a:gd name="connsiteY1" fmla="*/ 309707 h 1025756"/>
              <a:gd name="connsiteX2" fmla="*/ 849962 w 941428"/>
              <a:gd name="connsiteY2" fmla="*/ 267797 h 1025756"/>
              <a:gd name="connsiteX3" fmla="*/ 836627 w 941428"/>
              <a:gd name="connsiteY3" fmla="*/ 610697 h 1025756"/>
              <a:gd name="connsiteX4" fmla="*/ 941402 w 941428"/>
              <a:gd name="connsiteY4" fmla="*/ 944072 h 1025756"/>
              <a:gd name="connsiteX5" fmla="*/ 790907 w 941428"/>
              <a:gd name="connsiteY5" fmla="*/ 1022177 h 1025756"/>
              <a:gd name="connsiteX6" fmla="*/ 515213 w 941428"/>
              <a:gd name="connsiteY6" fmla="*/ 707111 h 1025756"/>
              <a:gd name="connsiteX7" fmla="*/ 226618 w 941428"/>
              <a:gd name="connsiteY7" fmla="*/ 772023 h 1025756"/>
              <a:gd name="connsiteX8" fmla="*/ 105107 w 941428"/>
              <a:gd name="connsiteY8" fmla="*/ 540212 h 1025756"/>
              <a:gd name="connsiteX9" fmla="*/ 67007 w 941428"/>
              <a:gd name="connsiteY9" fmla="*/ 14432 h 1025756"/>
              <a:gd name="connsiteX0" fmla="*/ 8483 w 882904"/>
              <a:gd name="connsiteY0" fmla="*/ 3403 h 1014727"/>
              <a:gd name="connsiteX1" fmla="*/ 486638 w 882904"/>
              <a:gd name="connsiteY1" fmla="*/ 298678 h 1014727"/>
              <a:gd name="connsiteX2" fmla="*/ 791438 w 882904"/>
              <a:gd name="connsiteY2" fmla="*/ 256768 h 1014727"/>
              <a:gd name="connsiteX3" fmla="*/ 778103 w 882904"/>
              <a:gd name="connsiteY3" fmla="*/ 599668 h 1014727"/>
              <a:gd name="connsiteX4" fmla="*/ 882878 w 882904"/>
              <a:gd name="connsiteY4" fmla="*/ 933043 h 1014727"/>
              <a:gd name="connsiteX5" fmla="*/ 732383 w 882904"/>
              <a:gd name="connsiteY5" fmla="*/ 1011148 h 1014727"/>
              <a:gd name="connsiteX6" fmla="*/ 456689 w 882904"/>
              <a:gd name="connsiteY6" fmla="*/ 696082 h 1014727"/>
              <a:gd name="connsiteX7" fmla="*/ 168094 w 882904"/>
              <a:gd name="connsiteY7" fmla="*/ 760994 h 1014727"/>
              <a:gd name="connsiteX8" fmla="*/ 179723 w 882904"/>
              <a:gd name="connsiteY8" fmla="*/ 526335 h 1014727"/>
              <a:gd name="connsiteX9" fmla="*/ 8483 w 882904"/>
              <a:gd name="connsiteY9" fmla="*/ 3403 h 1014727"/>
              <a:gd name="connsiteX0" fmla="*/ 21919 w 751870"/>
              <a:gd name="connsiteY0" fmla="*/ 10436 h 805357"/>
              <a:gd name="connsiteX1" fmla="*/ 355604 w 751870"/>
              <a:gd name="connsiteY1" fmla="*/ 89308 h 805357"/>
              <a:gd name="connsiteX2" fmla="*/ 660404 w 751870"/>
              <a:gd name="connsiteY2" fmla="*/ 47398 h 805357"/>
              <a:gd name="connsiteX3" fmla="*/ 647069 w 751870"/>
              <a:gd name="connsiteY3" fmla="*/ 390298 h 805357"/>
              <a:gd name="connsiteX4" fmla="*/ 751844 w 751870"/>
              <a:gd name="connsiteY4" fmla="*/ 723673 h 805357"/>
              <a:gd name="connsiteX5" fmla="*/ 601349 w 751870"/>
              <a:gd name="connsiteY5" fmla="*/ 801778 h 805357"/>
              <a:gd name="connsiteX6" fmla="*/ 325655 w 751870"/>
              <a:gd name="connsiteY6" fmla="*/ 486712 h 805357"/>
              <a:gd name="connsiteX7" fmla="*/ 37060 w 751870"/>
              <a:gd name="connsiteY7" fmla="*/ 551624 h 805357"/>
              <a:gd name="connsiteX8" fmla="*/ 48689 w 751870"/>
              <a:gd name="connsiteY8" fmla="*/ 316965 h 805357"/>
              <a:gd name="connsiteX9" fmla="*/ 21919 w 751870"/>
              <a:gd name="connsiteY9" fmla="*/ 10436 h 805357"/>
              <a:gd name="connsiteX0" fmla="*/ 21919 w 751870"/>
              <a:gd name="connsiteY0" fmla="*/ 3022 h 797943"/>
              <a:gd name="connsiteX1" fmla="*/ 364102 w 751870"/>
              <a:gd name="connsiteY1" fmla="*/ 158774 h 797943"/>
              <a:gd name="connsiteX2" fmla="*/ 660404 w 751870"/>
              <a:gd name="connsiteY2" fmla="*/ 39984 h 797943"/>
              <a:gd name="connsiteX3" fmla="*/ 647069 w 751870"/>
              <a:gd name="connsiteY3" fmla="*/ 382884 h 797943"/>
              <a:gd name="connsiteX4" fmla="*/ 751844 w 751870"/>
              <a:gd name="connsiteY4" fmla="*/ 716259 h 797943"/>
              <a:gd name="connsiteX5" fmla="*/ 601349 w 751870"/>
              <a:gd name="connsiteY5" fmla="*/ 794364 h 797943"/>
              <a:gd name="connsiteX6" fmla="*/ 325655 w 751870"/>
              <a:gd name="connsiteY6" fmla="*/ 479298 h 797943"/>
              <a:gd name="connsiteX7" fmla="*/ 37060 w 751870"/>
              <a:gd name="connsiteY7" fmla="*/ 544210 h 797943"/>
              <a:gd name="connsiteX8" fmla="*/ 48689 w 751870"/>
              <a:gd name="connsiteY8" fmla="*/ 309551 h 797943"/>
              <a:gd name="connsiteX9" fmla="*/ 21919 w 751870"/>
              <a:gd name="connsiteY9" fmla="*/ 3022 h 797943"/>
              <a:gd name="connsiteX0" fmla="*/ 21919 w 751870"/>
              <a:gd name="connsiteY0" fmla="*/ 3022 h 797943"/>
              <a:gd name="connsiteX1" fmla="*/ 364102 w 751870"/>
              <a:gd name="connsiteY1" fmla="*/ 158774 h 797943"/>
              <a:gd name="connsiteX2" fmla="*/ 566924 w 751870"/>
              <a:gd name="connsiteY2" fmla="*/ 156728 h 797943"/>
              <a:gd name="connsiteX3" fmla="*/ 647069 w 751870"/>
              <a:gd name="connsiteY3" fmla="*/ 382884 h 797943"/>
              <a:gd name="connsiteX4" fmla="*/ 751844 w 751870"/>
              <a:gd name="connsiteY4" fmla="*/ 716259 h 797943"/>
              <a:gd name="connsiteX5" fmla="*/ 601349 w 751870"/>
              <a:gd name="connsiteY5" fmla="*/ 794364 h 797943"/>
              <a:gd name="connsiteX6" fmla="*/ 325655 w 751870"/>
              <a:gd name="connsiteY6" fmla="*/ 479298 h 797943"/>
              <a:gd name="connsiteX7" fmla="*/ 37060 w 751870"/>
              <a:gd name="connsiteY7" fmla="*/ 544210 h 797943"/>
              <a:gd name="connsiteX8" fmla="*/ 48689 w 751870"/>
              <a:gd name="connsiteY8" fmla="*/ 309551 h 797943"/>
              <a:gd name="connsiteX9" fmla="*/ 21919 w 751870"/>
              <a:gd name="connsiteY9" fmla="*/ 3022 h 797943"/>
              <a:gd name="connsiteX0" fmla="*/ 21919 w 751870"/>
              <a:gd name="connsiteY0" fmla="*/ 3022 h 797943"/>
              <a:gd name="connsiteX1" fmla="*/ 364102 w 751870"/>
              <a:gd name="connsiteY1" fmla="*/ 158774 h 797943"/>
              <a:gd name="connsiteX2" fmla="*/ 566924 w 751870"/>
              <a:gd name="connsiteY2" fmla="*/ 156728 h 797943"/>
              <a:gd name="connsiteX3" fmla="*/ 559254 w 751870"/>
              <a:gd name="connsiteY3" fmla="*/ 380037 h 797943"/>
              <a:gd name="connsiteX4" fmla="*/ 751844 w 751870"/>
              <a:gd name="connsiteY4" fmla="*/ 716259 h 797943"/>
              <a:gd name="connsiteX5" fmla="*/ 601349 w 751870"/>
              <a:gd name="connsiteY5" fmla="*/ 794364 h 797943"/>
              <a:gd name="connsiteX6" fmla="*/ 325655 w 751870"/>
              <a:gd name="connsiteY6" fmla="*/ 479298 h 797943"/>
              <a:gd name="connsiteX7" fmla="*/ 37060 w 751870"/>
              <a:gd name="connsiteY7" fmla="*/ 544210 h 797943"/>
              <a:gd name="connsiteX8" fmla="*/ 48689 w 751870"/>
              <a:gd name="connsiteY8" fmla="*/ 309551 h 797943"/>
              <a:gd name="connsiteX9" fmla="*/ 21919 w 751870"/>
              <a:gd name="connsiteY9" fmla="*/ 3022 h 797943"/>
              <a:gd name="connsiteX0" fmla="*/ 21919 w 641768"/>
              <a:gd name="connsiteY0" fmla="*/ 3022 h 795208"/>
              <a:gd name="connsiteX1" fmla="*/ 364102 w 641768"/>
              <a:gd name="connsiteY1" fmla="*/ 158774 h 795208"/>
              <a:gd name="connsiteX2" fmla="*/ 566924 w 641768"/>
              <a:gd name="connsiteY2" fmla="*/ 156728 h 795208"/>
              <a:gd name="connsiteX3" fmla="*/ 559254 w 641768"/>
              <a:gd name="connsiteY3" fmla="*/ 380037 h 795208"/>
              <a:gd name="connsiteX4" fmla="*/ 613040 w 641768"/>
              <a:gd name="connsiteY4" fmla="*/ 602363 h 795208"/>
              <a:gd name="connsiteX5" fmla="*/ 601349 w 641768"/>
              <a:gd name="connsiteY5" fmla="*/ 794364 h 795208"/>
              <a:gd name="connsiteX6" fmla="*/ 325655 w 641768"/>
              <a:gd name="connsiteY6" fmla="*/ 479298 h 795208"/>
              <a:gd name="connsiteX7" fmla="*/ 37060 w 641768"/>
              <a:gd name="connsiteY7" fmla="*/ 544210 h 795208"/>
              <a:gd name="connsiteX8" fmla="*/ 48689 w 641768"/>
              <a:gd name="connsiteY8" fmla="*/ 309551 h 795208"/>
              <a:gd name="connsiteX9" fmla="*/ 21919 w 641768"/>
              <a:gd name="connsiteY9" fmla="*/ 3022 h 795208"/>
              <a:gd name="connsiteX0" fmla="*/ 21919 w 615854"/>
              <a:gd name="connsiteY0" fmla="*/ 3022 h 673977"/>
              <a:gd name="connsiteX1" fmla="*/ 364102 w 615854"/>
              <a:gd name="connsiteY1" fmla="*/ 158774 h 673977"/>
              <a:gd name="connsiteX2" fmla="*/ 566924 w 615854"/>
              <a:gd name="connsiteY2" fmla="*/ 156728 h 673977"/>
              <a:gd name="connsiteX3" fmla="*/ 559254 w 615854"/>
              <a:gd name="connsiteY3" fmla="*/ 380037 h 673977"/>
              <a:gd name="connsiteX4" fmla="*/ 613040 w 615854"/>
              <a:gd name="connsiteY4" fmla="*/ 602363 h 673977"/>
              <a:gd name="connsiteX5" fmla="*/ 550360 w 615854"/>
              <a:gd name="connsiteY5" fmla="*/ 669078 h 673977"/>
              <a:gd name="connsiteX6" fmla="*/ 325655 w 615854"/>
              <a:gd name="connsiteY6" fmla="*/ 479298 h 673977"/>
              <a:gd name="connsiteX7" fmla="*/ 37060 w 615854"/>
              <a:gd name="connsiteY7" fmla="*/ 544210 h 673977"/>
              <a:gd name="connsiteX8" fmla="*/ 48689 w 615854"/>
              <a:gd name="connsiteY8" fmla="*/ 309551 h 673977"/>
              <a:gd name="connsiteX9" fmla="*/ 21919 w 615854"/>
              <a:gd name="connsiteY9" fmla="*/ 3022 h 673977"/>
              <a:gd name="connsiteX0" fmla="*/ 21919 w 613090"/>
              <a:gd name="connsiteY0" fmla="*/ 3022 h 653198"/>
              <a:gd name="connsiteX1" fmla="*/ 364102 w 613090"/>
              <a:gd name="connsiteY1" fmla="*/ 158774 h 653198"/>
              <a:gd name="connsiteX2" fmla="*/ 566924 w 613090"/>
              <a:gd name="connsiteY2" fmla="*/ 156728 h 653198"/>
              <a:gd name="connsiteX3" fmla="*/ 559254 w 613090"/>
              <a:gd name="connsiteY3" fmla="*/ 380037 h 653198"/>
              <a:gd name="connsiteX4" fmla="*/ 613040 w 613090"/>
              <a:gd name="connsiteY4" fmla="*/ 602363 h 653198"/>
              <a:gd name="connsiteX5" fmla="*/ 496538 w 613090"/>
              <a:gd name="connsiteY5" fmla="*/ 640603 h 653198"/>
              <a:gd name="connsiteX6" fmla="*/ 325655 w 613090"/>
              <a:gd name="connsiteY6" fmla="*/ 479298 h 653198"/>
              <a:gd name="connsiteX7" fmla="*/ 37060 w 613090"/>
              <a:gd name="connsiteY7" fmla="*/ 544210 h 653198"/>
              <a:gd name="connsiteX8" fmla="*/ 48689 w 613090"/>
              <a:gd name="connsiteY8" fmla="*/ 309551 h 653198"/>
              <a:gd name="connsiteX9" fmla="*/ 21919 w 613090"/>
              <a:gd name="connsiteY9" fmla="*/ 3022 h 653198"/>
              <a:gd name="connsiteX0" fmla="*/ 21919 w 613039"/>
              <a:gd name="connsiteY0" fmla="*/ 3022 h 603816"/>
              <a:gd name="connsiteX1" fmla="*/ 364102 w 613039"/>
              <a:gd name="connsiteY1" fmla="*/ 158774 h 603816"/>
              <a:gd name="connsiteX2" fmla="*/ 566924 w 613039"/>
              <a:gd name="connsiteY2" fmla="*/ 156728 h 603816"/>
              <a:gd name="connsiteX3" fmla="*/ 559254 w 613039"/>
              <a:gd name="connsiteY3" fmla="*/ 380037 h 603816"/>
              <a:gd name="connsiteX4" fmla="*/ 613040 w 613039"/>
              <a:gd name="connsiteY4" fmla="*/ 602363 h 603816"/>
              <a:gd name="connsiteX5" fmla="*/ 325655 w 613039"/>
              <a:gd name="connsiteY5" fmla="*/ 479298 h 603816"/>
              <a:gd name="connsiteX6" fmla="*/ 37060 w 613039"/>
              <a:gd name="connsiteY6" fmla="*/ 544210 h 603816"/>
              <a:gd name="connsiteX7" fmla="*/ 48689 w 613039"/>
              <a:gd name="connsiteY7" fmla="*/ 309551 h 603816"/>
              <a:gd name="connsiteX8" fmla="*/ 21919 w 613039"/>
              <a:gd name="connsiteY8" fmla="*/ 3022 h 603816"/>
              <a:gd name="connsiteX0" fmla="*/ 21919 w 613040"/>
              <a:gd name="connsiteY0" fmla="*/ 3022 h 616564"/>
              <a:gd name="connsiteX1" fmla="*/ 364102 w 613040"/>
              <a:gd name="connsiteY1" fmla="*/ 158774 h 616564"/>
              <a:gd name="connsiteX2" fmla="*/ 566924 w 613040"/>
              <a:gd name="connsiteY2" fmla="*/ 156728 h 616564"/>
              <a:gd name="connsiteX3" fmla="*/ 559254 w 613040"/>
              <a:gd name="connsiteY3" fmla="*/ 380037 h 616564"/>
              <a:gd name="connsiteX4" fmla="*/ 613040 w 613040"/>
              <a:gd name="connsiteY4" fmla="*/ 602363 h 616564"/>
              <a:gd name="connsiteX5" fmla="*/ 325655 w 613040"/>
              <a:gd name="connsiteY5" fmla="*/ 479298 h 616564"/>
              <a:gd name="connsiteX6" fmla="*/ 37060 w 613040"/>
              <a:gd name="connsiteY6" fmla="*/ 544210 h 616564"/>
              <a:gd name="connsiteX7" fmla="*/ 48689 w 613040"/>
              <a:gd name="connsiteY7" fmla="*/ 309551 h 616564"/>
              <a:gd name="connsiteX8" fmla="*/ 21919 w 613040"/>
              <a:gd name="connsiteY8" fmla="*/ 3022 h 616564"/>
              <a:gd name="connsiteX0" fmla="*/ 21919 w 605864"/>
              <a:gd name="connsiteY0" fmla="*/ 3022 h 651565"/>
              <a:gd name="connsiteX1" fmla="*/ 364102 w 605864"/>
              <a:gd name="connsiteY1" fmla="*/ 158774 h 651565"/>
              <a:gd name="connsiteX2" fmla="*/ 566924 w 605864"/>
              <a:gd name="connsiteY2" fmla="*/ 156728 h 651565"/>
              <a:gd name="connsiteX3" fmla="*/ 559254 w 605864"/>
              <a:gd name="connsiteY3" fmla="*/ 380037 h 651565"/>
              <a:gd name="connsiteX4" fmla="*/ 598876 w 605864"/>
              <a:gd name="connsiteY4" fmla="*/ 639379 h 651565"/>
              <a:gd name="connsiteX5" fmla="*/ 325655 w 605864"/>
              <a:gd name="connsiteY5" fmla="*/ 479298 h 651565"/>
              <a:gd name="connsiteX6" fmla="*/ 37060 w 605864"/>
              <a:gd name="connsiteY6" fmla="*/ 544210 h 651565"/>
              <a:gd name="connsiteX7" fmla="*/ 48689 w 605864"/>
              <a:gd name="connsiteY7" fmla="*/ 309551 h 651565"/>
              <a:gd name="connsiteX8" fmla="*/ 21919 w 605864"/>
              <a:gd name="connsiteY8" fmla="*/ 3022 h 651565"/>
              <a:gd name="connsiteX0" fmla="*/ 21919 w 605864"/>
              <a:gd name="connsiteY0" fmla="*/ 3022 h 654163"/>
              <a:gd name="connsiteX1" fmla="*/ 364102 w 605864"/>
              <a:gd name="connsiteY1" fmla="*/ 158774 h 654163"/>
              <a:gd name="connsiteX2" fmla="*/ 566924 w 605864"/>
              <a:gd name="connsiteY2" fmla="*/ 156728 h 654163"/>
              <a:gd name="connsiteX3" fmla="*/ 559254 w 605864"/>
              <a:gd name="connsiteY3" fmla="*/ 380037 h 654163"/>
              <a:gd name="connsiteX4" fmla="*/ 598876 w 605864"/>
              <a:gd name="connsiteY4" fmla="*/ 639379 h 654163"/>
              <a:gd name="connsiteX5" fmla="*/ 325655 w 605864"/>
              <a:gd name="connsiteY5" fmla="*/ 479298 h 654163"/>
              <a:gd name="connsiteX6" fmla="*/ 37060 w 605864"/>
              <a:gd name="connsiteY6" fmla="*/ 544210 h 654163"/>
              <a:gd name="connsiteX7" fmla="*/ 48689 w 605864"/>
              <a:gd name="connsiteY7" fmla="*/ 309551 h 654163"/>
              <a:gd name="connsiteX8" fmla="*/ 21919 w 605864"/>
              <a:gd name="connsiteY8" fmla="*/ 3022 h 654163"/>
              <a:gd name="connsiteX0" fmla="*/ 21919 w 605864"/>
              <a:gd name="connsiteY0" fmla="*/ 3022 h 657915"/>
              <a:gd name="connsiteX1" fmla="*/ 364102 w 605864"/>
              <a:gd name="connsiteY1" fmla="*/ 158774 h 657915"/>
              <a:gd name="connsiteX2" fmla="*/ 566924 w 605864"/>
              <a:gd name="connsiteY2" fmla="*/ 156728 h 657915"/>
              <a:gd name="connsiteX3" fmla="*/ 559254 w 605864"/>
              <a:gd name="connsiteY3" fmla="*/ 380037 h 657915"/>
              <a:gd name="connsiteX4" fmla="*/ 598876 w 605864"/>
              <a:gd name="connsiteY4" fmla="*/ 639379 h 657915"/>
              <a:gd name="connsiteX5" fmla="*/ 325655 w 605864"/>
              <a:gd name="connsiteY5" fmla="*/ 479298 h 657915"/>
              <a:gd name="connsiteX6" fmla="*/ 37060 w 605864"/>
              <a:gd name="connsiteY6" fmla="*/ 544210 h 657915"/>
              <a:gd name="connsiteX7" fmla="*/ 48689 w 605864"/>
              <a:gd name="connsiteY7" fmla="*/ 309551 h 657915"/>
              <a:gd name="connsiteX8" fmla="*/ 21919 w 605864"/>
              <a:gd name="connsiteY8" fmla="*/ 3022 h 657915"/>
              <a:gd name="connsiteX0" fmla="*/ 18355 w 602300"/>
              <a:gd name="connsiteY0" fmla="*/ 3022 h 657915"/>
              <a:gd name="connsiteX1" fmla="*/ 360538 w 602300"/>
              <a:gd name="connsiteY1" fmla="*/ 158774 h 657915"/>
              <a:gd name="connsiteX2" fmla="*/ 563360 w 602300"/>
              <a:gd name="connsiteY2" fmla="*/ 156728 h 657915"/>
              <a:gd name="connsiteX3" fmla="*/ 555690 w 602300"/>
              <a:gd name="connsiteY3" fmla="*/ 380037 h 657915"/>
              <a:gd name="connsiteX4" fmla="*/ 595312 w 602300"/>
              <a:gd name="connsiteY4" fmla="*/ 639379 h 657915"/>
              <a:gd name="connsiteX5" fmla="*/ 322091 w 602300"/>
              <a:gd name="connsiteY5" fmla="*/ 479298 h 657915"/>
              <a:gd name="connsiteX6" fmla="*/ 33496 w 602300"/>
              <a:gd name="connsiteY6" fmla="*/ 544210 h 657915"/>
              <a:gd name="connsiteX7" fmla="*/ 45125 w 602300"/>
              <a:gd name="connsiteY7" fmla="*/ 309551 h 657915"/>
              <a:gd name="connsiteX8" fmla="*/ 18355 w 602300"/>
              <a:gd name="connsiteY8" fmla="*/ 3022 h 657915"/>
              <a:gd name="connsiteX0" fmla="*/ 18354 w 602299"/>
              <a:gd name="connsiteY0" fmla="*/ 3022 h 657915"/>
              <a:gd name="connsiteX1" fmla="*/ 360537 w 602299"/>
              <a:gd name="connsiteY1" fmla="*/ 158774 h 657915"/>
              <a:gd name="connsiteX2" fmla="*/ 563359 w 602299"/>
              <a:gd name="connsiteY2" fmla="*/ 156728 h 657915"/>
              <a:gd name="connsiteX3" fmla="*/ 555689 w 602299"/>
              <a:gd name="connsiteY3" fmla="*/ 380037 h 657915"/>
              <a:gd name="connsiteX4" fmla="*/ 595311 w 602299"/>
              <a:gd name="connsiteY4" fmla="*/ 639379 h 657915"/>
              <a:gd name="connsiteX5" fmla="*/ 322090 w 602299"/>
              <a:gd name="connsiteY5" fmla="*/ 479298 h 657915"/>
              <a:gd name="connsiteX6" fmla="*/ 33495 w 602299"/>
              <a:gd name="connsiteY6" fmla="*/ 544210 h 657915"/>
              <a:gd name="connsiteX7" fmla="*/ 45124 w 602299"/>
              <a:gd name="connsiteY7" fmla="*/ 309551 h 657915"/>
              <a:gd name="connsiteX8" fmla="*/ 18354 w 602299"/>
              <a:gd name="connsiteY8" fmla="*/ 3022 h 657915"/>
              <a:gd name="connsiteX0" fmla="*/ 18354 w 602299"/>
              <a:gd name="connsiteY0" fmla="*/ 3022 h 657915"/>
              <a:gd name="connsiteX1" fmla="*/ 360537 w 602299"/>
              <a:gd name="connsiteY1" fmla="*/ 158774 h 657915"/>
              <a:gd name="connsiteX2" fmla="*/ 563359 w 602299"/>
              <a:gd name="connsiteY2" fmla="*/ 156728 h 657915"/>
              <a:gd name="connsiteX3" fmla="*/ 555689 w 602299"/>
              <a:gd name="connsiteY3" fmla="*/ 380037 h 657915"/>
              <a:gd name="connsiteX4" fmla="*/ 595311 w 602299"/>
              <a:gd name="connsiteY4" fmla="*/ 639379 h 657915"/>
              <a:gd name="connsiteX5" fmla="*/ 322090 w 602299"/>
              <a:gd name="connsiteY5" fmla="*/ 479298 h 657915"/>
              <a:gd name="connsiteX6" fmla="*/ 33495 w 602299"/>
              <a:gd name="connsiteY6" fmla="*/ 544210 h 657915"/>
              <a:gd name="connsiteX7" fmla="*/ 45124 w 602299"/>
              <a:gd name="connsiteY7" fmla="*/ 309551 h 657915"/>
              <a:gd name="connsiteX8" fmla="*/ 18354 w 602299"/>
              <a:gd name="connsiteY8" fmla="*/ 3022 h 657915"/>
              <a:gd name="connsiteX0" fmla="*/ 19162 w 597441"/>
              <a:gd name="connsiteY0" fmla="*/ 2771 h 671901"/>
              <a:gd name="connsiteX1" fmla="*/ 355679 w 597441"/>
              <a:gd name="connsiteY1" fmla="*/ 172760 h 671901"/>
              <a:gd name="connsiteX2" fmla="*/ 558501 w 597441"/>
              <a:gd name="connsiteY2" fmla="*/ 170714 h 671901"/>
              <a:gd name="connsiteX3" fmla="*/ 550831 w 597441"/>
              <a:gd name="connsiteY3" fmla="*/ 394023 h 671901"/>
              <a:gd name="connsiteX4" fmla="*/ 590453 w 597441"/>
              <a:gd name="connsiteY4" fmla="*/ 653365 h 671901"/>
              <a:gd name="connsiteX5" fmla="*/ 317232 w 597441"/>
              <a:gd name="connsiteY5" fmla="*/ 493284 h 671901"/>
              <a:gd name="connsiteX6" fmla="*/ 28637 w 597441"/>
              <a:gd name="connsiteY6" fmla="*/ 558196 h 671901"/>
              <a:gd name="connsiteX7" fmla="*/ 40266 w 597441"/>
              <a:gd name="connsiteY7" fmla="*/ 323537 h 671901"/>
              <a:gd name="connsiteX8" fmla="*/ 19162 w 597441"/>
              <a:gd name="connsiteY8" fmla="*/ 2771 h 671901"/>
              <a:gd name="connsiteX0" fmla="*/ 33950 w 612229"/>
              <a:gd name="connsiteY0" fmla="*/ 11508 h 680638"/>
              <a:gd name="connsiteX1" fmla="*/ 370467 w 612229"/>
              <a:gd name="connsiteY1" fmla="*/ 181497 h 680638"/>
              <a:gd name="connsiteX2" fmla="*/ 573289 w 612229"/>
              <a:gd name="connsiteY2" fmla="*/ 179451 h 680638"/>
              <a:gd name="connsiteX3" fmla="*/ 565619 w 612229"/>
              <a:gd name="connsiteY3" fmla="*/ 402760 h 680638"/>
              <a:gd name="connsiteX4" fmla="*/ 605241 w 612229"/>
              <a:gd name="connsiteY4" fmla="*/ 662102 h 680638"/>
              <a:gd name="connsiteX5" fmla="*/ 332020 w 612229"/>
              <a:gd name="connsiteY5" fmla="*/ 502021 h 680638"/>
              <a:gd name="connsiteX6" fmla="*/ 43425 w 612229"/>
              <a:gd name="connsiteY6" fmla="*/ 566933 h 680638"/>
              <a:gd name="connsiteX7" fmla="*/ 55054 w 612229"/>
              <a:gd name="connsiteY7" fmla="*/ 332274 h 680638"/>
              <a:gd name="connsiteX8" fmla="*/ 33950 w 612229"/>
              <a:gd name="connsiteY8" fmla="*/ 11508 h 680638"/>
              <a:gd name="connsiteX0" fmla="*/ 33950 w 612229"/>
              <a:gd name="connsiteY0" fmla="*/ 11508 h 680638"/>
              <a:gd name="connsiteX1" fmla="*/ 370467 w 612229"/>
              <a:gd name="connsiteY1" fmla="*/ 181497 h 680638"/>
              <a:gd name="connsiteX2" fmla="*/ 573289 w 612229"/>
              <a:gd name="connsiteY2" fmla="*/ 179451 h 680638"/>
              <a:gd name="connsiteX3" fmla="*/ 565619 w 612229"/>
              <a:gd name="connsiteY3" fmla="*/ 402760 h 680638"/>
              <a:gd name="connsiteX4" fmla="*/ 605241 w 612229"/>
              <a:gd name="connsiteY4" fmla="*/ 662102 h 680638"/>
              <a:gd name="connsiteX5" fmla="*/ 332020 w 612229"/>
              <a:gd name="connsiteY5" fmla="*/ 502021 h 680638"/>
              <a:gd name="connsiteX6" fmla="*/ 43425 w 612229"/>
              <a:gd name="connsiteY6" fmla="*/ 566933 h 680638"/>
              <a:gd name="connsiteX7" fmla="*/ 55054 w 612229"/>
              <a:gd name="connsiteY7" fmla="*/ 332274 h 680638"/>
              <a:gd name="connsiteX8" fmla="*/ 33950 w 612229"/>
              <a:gd name="connsiteY8" fmla="*/ 11508 h 680638"/>
              <a:gd name="connsiteX0" fmla="*/ 33950 w 605242"/>
              <a:gd name="connsiteY0" fmla="*/ 11508 h 680638"/>
              <a:gd name="connsiteX1" fmla="*/ 370467 w 605242"/>
              <a:gd name="connsiteY1" fmla="*/ 181497 h 680638"/>
              <a:gd name="connsiteX2" fmla="*/ 573289 w 605242"/>
              <a:gd name="connsiteY2" fmla="*/ 179451 h 680638"/>
              <a:gd name="connsiteX3" fmla="*/ 565619 w 605242"/>
              <a:gd name="connsiteY3" fmla="*/ 402760 h 680638"/>
              <a:gd name="connsiteX4" fmla="*/ 605241 w 605242"/>
              <a:gd name="connsiteY4" fmla="*/ 662102 h 680638"/>
              <a:gd name="connsiteX5" fmla="*/ 332020 w 605242"/>
              <a:gd name="connsiteY5" fmla="*/ 502021 h 680638"/>
              <a:gd name="connsiteX6" fmla="*/ 43425 w 605242"/>
              <a:gd name="connsiteY6" fmla="*/ 566933 h 680638"/>
              <a:gd name="connsiteX7" fmla="*/ 55054 w 605242"/>
              <a:gd name="connsiteY7" fmla="*/ 332274 h 680638"/>
              <a:gd name="connsiteX8" fmla="*/ 33950 w 605242"/>
              <a:gd name="connsiteY8" fmla="*/ 11508 h 68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242" h="680638">
                <a:moveTo>
                  <a:pt x="33950" y="11508"/>
                </a:moveTo>
                <a:cubicBezTo>
                  <a:pt x="120511" y="-47790"/>
                  <a:pt x="239975" y="139270"/>
                  <a:pt x="370467" y="181497"/>
                </a:cubicBezTo>
                <a:cubicBezTo>
                  <a:pt x="516199" y="178004"/>
                  <a:pt x="502433" y="140675"/>
                  <a:pt x="573289" y="179451"/>
                </a:cubicBezTo>
                <a:cubicBezTo>
                  <a:pt x="647757" y="260056"/>
                  <a:pt x="560294" y="322318"/>
                  <a:pt x="565619" y="402760"/>
                </a:cubicBezTo>
                <a:cubicBezTo>
                  <a:pt x="570944" y="483202"/>
                  <a:pt x="603654" y="591300"/>
                  <a:pt x="605241" y="662102"/>
                </a:cubicBezTo>
                <a:cubicBezTo>
                  <a:pt x="486992" y="735593"/>
                  <a:pt x="388359" y="571508"/>
                  <a:pt x="332020" y="502021"/>
                </a:cubicBezTo>
                <a:cubicBezTo>
                  <a:pt x="214531" y="539389"/>
                  <a:pt x="207448" y="616287"/>
                  <a:pt x="43425" y="566933"/>
                </a:cubicBezTo>
                <a:cubicBezTo>
                  <a:pt x="-2057" y="467208"/>
                  <a:pt x="56633" y="424845"/>
                  <a:pt x="55054" y="332274"/>
                </a:cubicBezTo>
                <a:cubicBezTo>
                  <a:pt x="53475" y="239703"/>
                  <a:pt x="-52611" y="70806"/>
                  <a:pt x="33950" y="11508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09940" y="3636540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0            n=2                   n=4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распространения сейсмического эффекта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600200"/>
            <a:ext cx="5968280" cy="4525963"/>
          </a:xfrm>
        </p:spPr>
        <p:txBody>
          <a:bodyPr/>
          <a:lstStyle/>
          <a:p>
            <a:r>
              <a:rPr lang="ru-RU" sz="2800" dirty="0" smtClean="0"/>
              <a:t>Модель </a:t>
            </a:r>
            <a:r>
              <a:rPr lang="ru-RU" sz="2800" dirty="0" err="1" smtClean="0"/>
              <a:t>Блэйка</a:t>
            </a:r>
            <a:r>
              <a:rPr lang="ru-RU" sz="2800" dirty="0" smtClean="0"/>
              <a:t>-Шебалина </a:t>
            </a:r>
            <a:br>
              <a:rPr lang="ru-RU" sz="2800" dirty="0" smtClean="0"/>
            </a:br>
            <a:r>
              <a:rPr lang="ru-RU" sz="2800" dirty="0" smtClean="0"/>
              <a:t>(Шебалин, 1968)</a:t>
            </a:r>
          </a:p>
          <a:p>
            <a:r>
              <a:rPr lang="ru-RU" sz="2800" dirty="0" smtClean="0"/>
              <a:t>Модель </a:t>
            </a:r>
            <a:r>
              <a:rPr lang="ru-RU" sz="2800" dirty="0" err="1" smtClean="0"/>
              <a:t>Ковеслигети</a:t>
            </a:r>
            <a:r>
              <a:rPr lang="ru-RU" sz="2800" dirty="0" smtClean="0"/>
              <a:t> (</a:t>
            </a:r>
            <a:r>
              <a:rPr lang="en-US" sz="2800" dirty="0" err="1" smtClean="0"/>
              <a:t>Kovesligethy</a:t>
            </a:r>
            <a:r>
              <a:rPr lang="en-US" sz="2800" dirty="0" smtClean="0"/>
              <a:t>, 1907</a:t>
            </a:r>
            <a:r>
              <a:rPr lang="ru-RU" sz="2800" dirty="0" smtClean="0"/>
              <a:t>)</a:t>
            </a:r>
          </a:p>
          <a:p>
            <a:r>
              <a:rPr lang="ru-RU" sz="2800" dirty="0" smtClean="0"/>
              <a:t>Модель Шебалина-</a:t>
            </a:r>
            <a:r>
              <a:rPr lang="ru-RU" sz="2800" dirty="0" err="1" smtClean="0"/>
              <a:t>Кульчицкого</a:t>
            </a:r>
            <a:r>
              <a:rPr lang="ru-RU" sz="2800" dirty="0" smtClean="0"/>
              <a:t> (</a:t>
            </a:r>
            <a:r>
              <a:rPr lang="ru-RU" sz="2800" dirty="0" err="1" smtClean="0"/>
              <a:t>Кульчицкий</a:t>
            </a:r>
            <a:r>
              <a:rPr lang="ru-RU" sz="2800" dirty="0" smtClean="0"/>
              <a:t> и др., 2014)</a:t>
            </a:r>
            <a:endParaRPr lang="ru-RU" sz="2800" dirty="0" smtClean="0"/>
          </a:p>
          <a:p>
            <a:r>
              <a:rPr lang="ru-RU" sz="2800" dirty="0" smtClean="0"/>
              <a:t>Модель </a:t>
            </a:r>
            <a:r>
              <a:rPr lang="ru-RU" sz="2800" dirty="0" err="1" smtClean="0"/>
              <a:t>А.А.Гусева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(</a:t>
            </a:r>
            <a:r>
              <a:rPr lang="ru-RU" sz="2800" dirty="0"/>
              <a:t>Гусев, Мельникова, 1990</a:t>
            </a:r>
            <a:r>
              <a:rPr lang="ru-RU" sz="2800" dirty="0" smtClean="0"/>
              <a:t>)</a:t>
            </a:r>
          </a:p>
          <a:p>
            <a:r>
              <a:rPr lang="ru-RU" sz="2800" dirty="0" smtClean="0"/>
              <a:t>Модель </a:t>
            </a:r>
            <a:r>
              <a:rPr lang="ru-RU" sz="2800" dirty="0" err="1" smtClean="0"/>
              <a:t>Ф.Ф.Аптикаева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r>
              <a:rPr lang="ru-RU" sz="2800" dirty="0" smtClean="0"/>
              <a:t>(</a:t>
            </a:r>
            <a:r>
              <a:rPr lang="ru-RU" sz="2800" dirty="0" err="1"/>
              <a:t>Аптикаев</a:t>
            </a:r>
            <a:r>
              <a:rPr lang="ru-RU" sz="2800" dirty="0"/>
              <a:t>, 2012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66642" y="3188293"/>
            <a:ext cx="17283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I</a:t>
            </a:r>
            <a:r>
              <a:rPr lang="en-US" sz="4400" dirty="0" smtClean="0"/>
              <a:t>(</a:t>
            </a:r>
            <a:r>
              <a:rPr lang="en-US" sz="4400" i="1" dirty="0" smtClean="0"/>
              <a:t>M, R</a:t>
            </a:r>
            <a:r>
              <a:rPr lang="en-US" sz="4400" dirty="0" smtClean="0"/>
              <a:t>)</a:t>
            </a:r>
            <a:endParaRPr lang="ru-RU" sz="4400" dirty="0"/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868144" y="1844822"/>
            <a:ext cx="720080" cy="3456385"/>
          </a:xfrm>
          <a:prstGeom prst="righ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523328" y="5630796"/>
            <a:ext cx="567680" cy="648072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435357" y="5231557"/>
            <a:ext cx="20425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/>
              <a:t>PGA, T</a:t>
            </a:r>
            <a:r>
              <a:rPr lang="en-US" sz="4400" i="1" baseline="-25000" dirty="0" smtClean="0"/>
              <a:t>0</a:t>
            </a:r>
            <a:r>
              <a:rPr lang="en-US" sz="4400" i="1" dirty="0" smtClean="0"/>
              <a:t> </a:t>
            </a:r>
          </a:p>
          <a:p>
            <a:r>
              <a:rPr lang="en-US" sz="4400" i="1" dirty="0" smtClean="0">
                <a:latin typeface="Symbol" pitchFamily="18" charset="2"/>
              </a:rPr>
              <a:t>t</a:t>
            </a:r>
            <a:r>
              <a:rPr lang="en-US" sz="4400" i="1" dirty="0" smtClean="0"/>
              <a:t>, </a:t>
            </a:r>
            <a:r>
              <a:rPr lang="en-US" sz="4400" i="1" dirty="0" smtClean="0">
                <a:latin typeface="Symbol" pitchFamily="18" charset="2"/>
              </a:rPr>
              <a:t>b</a:t>
            </a:r>
            <a:r>
              <a:rPr lang="en-US" sz="4400" i="1" dirty="0" smtClean="0"/>
              <a:t>(T), I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val="22022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распространения сейсмического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протяженного источника по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А.А.Гусеву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GusevMod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5" y="1482667"/>
            <a:ext cx="2448272" cy="227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323528" y="908720"/>
                <a:ext cx="8208912" cy="976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𝐼</m:t>
                      </m:r>
                      <m:r>
                        <a:rPr lang="ru-RU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𝑏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𝑤</m:t>
                              </m:r>
                            </m:sub>
                          </m:sSub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𝑤𝑏</m:t>
                              </m:r>
                            </m:sub>
                          </m:sSub>
                        </m:e>
                      </m:d>
                      <m:r>
                        <a:rPr lang="ru-RU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ru-RU" i="1">
                              <a:latin typeface="Cambria Math"/>
                            </a:rPr>
                            <m:t>𝐴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/>
                            </a:rPr>
                            <m:t>𝑙𝑔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i="1">
                                      <a:latin typeface="Cambria Math"/>
                                    </a:rPr>
                                    <m:t>𝑁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Ф(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r>
                            <a:rPr lang="ru-RU" i="1">
                              <a:latin typeface="Cambria Math"/>
                            </a:rPr>
                            <m:t>𝑙𝑔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ru-RU" i="1">
                                  <a:latin typeface="Cambria Math"/>
                                </a:rPr>
                                <m:t>/</m:t>
                              </m:r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Ф(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/>
                                        </a:rPr>
                                        <m:t>𝑗𝑏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908720"/>
                <a:ext cx="8208912" cy="9766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03327" y="1901776"/>
            <a:ext cx="55491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 </a:t>
            </a:r>
            <a:r>
              <a:rPr lang="ru-RU" sz="1600" i="1" dirty="0" smtClean="0"/>
              <a:t>– </a:t>
            </a:r>
            <a:r>
              <a:rPr lang="ru-RU" sz="1600" dirty="0" smtClean="0"/>
              <a:t>удаление от </a:t>
            </a:r>
            <a:r>
              <a:rPr lang="ru-RU" sz="1600" dirty="0"/>
              <a:t>центра прямоугольного очага </a:t>
            </a:r>
            <a:endParaRPr lang="ru-RU" sz="1600" dirty="0" smtClean="0"/>
          </a:p>
          <a:p>
            <a:r>
              <a:rPr lang="en-US" sz="1600" i="1" dirty="0" smtClean="0"/>
              <a:t>L</a:t>
            </a:r>
            <a:r>
              <a:rPr lang="ru-RU" sz="1600" i="1" dirty="0" smtClean="0"/>
              <a:t> </a:t>
            </a:r>
            <a:r>
              <a:rPr lang="ru-RU" sz="1600" dirty="0" smtClean="0"/>
              <a:t>и</a:t>
            </a:r>
            <a:r>
              <a:rPr lang="ru-RU" sz="1600" i="1" dirty="0" smtClean="0"/>
              <a:t> </a:t>
            </a:r>
            <a:r>
              <a:rPr lang="en-US" sz="1600" i="1" dirty="0" smtClean="0"/>
              <a:t>W </a:t>
            </a:r>
            <a:r>
              <a:rPr lang="ru-RU" sz="1600" i="1" dirty="0" smtClean="0"/>
              <a:t>– </a:t>
            </a:r>
            <a:r>
              <a:rPr lang="ru-RU" sz="1600" dirty="0" smtClean="0"/>
              <a:t>размеры</a:t>
            </a:r>
            <a:r>
              <a:rPr lang="ru-RU" sz="1600" dirty="0"/>
              <a:t> прямоугольного очага </a:t>
            </a:r>
            <a:endParaRPr lang="ru-RU" sz="1600" dirty="0" smtClean="0"/>
          </a:p>
          <a:p>
            <a:r>
              <a:rPr lang="en-US" sz="1600" i="1" dirty="0" smtClean="0"/>
              <a:t>N</a:t>
            </a:r>
            <a:r>
              <a:rPr lang="ru-RU" sz="1600" dirty="0" smtClean="0"/>
              <a:t> – количество элементарных излучателей</a:t>
            </a:r>
          </a:p>
          <a:p>
            <a:r>
              <a:rPr lang="en-US" sz="1600" i="1" dirty="0" err="1" smtClean="0"/>
              <a:t>I</a:t>
            </a:r>
            <a:r>
              <a:rPr lang="en-US" sz="1600" i="1" baseline="-25000" dirty="0" err="1" smtClean="0"/>
              <a:t>b</a:t>
            </a:r>
            <a:r>
              <a:rPr lang="en-US" sz="1600" dirty="0" smtClean="0"/>
              <a:t> </a:t>
            </a:r>
            <a:r>
              <a:rPr lang="ru-RU" sz="1600" dirty="0"/>
              <a:t>– балл от базового очага с магнитудой </a:t>
            </a:r>
            <a:r>
              <a:rPr lang="ru-RU" sz="1600" i="1" dirty="0"/>
              <a:t>М</a:t>
            </a:r>
            <a:r>
              <a:rPr lang="en-US" sz="1600" i="1" baseline="-25000" dirty="0" err="1"/>
              <a:t>wb</a:t>
            </a:r>
            <a:r>
              <a:rPr lang="ru-RU" sz="1600" dirty="0"/>
              <a:t> </a:t>
            </a:r>
            <a:endParaRPr lang="ru-RU" sz="1600" dirty="0" smtClean="0"/>
          </a:p>
          <a:p>
            <a:r>
              <a:rPr lang="en-US" sz="1600" dirty="0" smtClean="0"/>
              <a:t>   </a:t>
            </a:r>
            <a:r>
              <a:rPr lang="ru-RU" sz="1600" dirty="0" smtClean="0"/>
              <a:t>на </a:t>
            </a:r>
            <a:r>
              <a:rPr lang="ru-RU" sz="1600" dirty="0"/>
              <a:t>расстоянии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b</a:t>
            </a:r>
            <a:r>
              <a:rPr lang="ru-RU" sz="1600" dirty="0"/>
              <a:t> от его центра по </a:t>
            </a:r>
            <a:r>
              <a:rPr lang="ru-RU" sz="1600" dirty="0" smtClean="0"/>
              <a:t>нормали </a:t>
            </a:r>
          </a:p>
          <a:p>
            <a:r>
              <a:rPr lang="en-US" sz="1600" i="1" dirty="0" err="1" smtClean="0"/>
              <a:t>R</a:t>
            </a:r>
            <a:r>
              <a:rPr lang="en-US" sz="1600" i="1" baseline="-25000" dirty="0" err="1" smtClean="0"/>
              <a:t>i</a:t>
            </a:r>
            <a:r>
              <a:rPr lang="en-US" sz="1600" i="1" dirty="0" smtClean="0"/>
              <a:t> </a:t>
            </a:r>
            <a:r>
              <a:rPr lang="ru-RU" sz="1600" dirty="0"/>
              <a:t>(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jb</a:t>
            </a:r>
            <a:r>
              <a:rPr lang="ru-RU" sz="1600" dirty="0"/>
              <a:t>) – расстояние от </a:t>
            </a:r>
            <a:r>
              <a:rPr lang="en-US" sz="1600" i="1" dirty="0"/>
              <a:t>i</a:t>
            </a:r>
            <a:r>
              <a:rPr lang="ru-RU" sz="1600" dirty="0"/>
              <a:t>-го (</a:t>
            </a:r>
            <a:r>
              <a:rPr lang="en-US" sz="1600" i="1" dirty="0"/>
              <a:t>j</a:t>
            </a:r>
            <a:r>
              <a:rPr lang="ru-RU" sz="1600" dirty="0"/>
              <a:t>-го) </a:t>
            </a:r>
            <a:r>
              <a:rPr lang="ru-RU" sz="1600" dirty="0" err="1"/>
              <a:t>субисточника</a:t>
            </a:r>
            <a:r>
              <a:rPr lang="ru-RU" sz="1600" dirty="0"/>
              <a:t> очага </a:t>
            </a:r>
            <a:endParaRPr lang="ru-RU" sz="1600" dirty="0" smtClean="0"/>
          </a:p>
          <a:p>
            <a:r>
              <a:rPr lang="en-US" sz="1600" dirty="0" smtClean="0"/>
              <a:t>  </a:t>
            </a:r>
            <a:r>
              <a:rPr lang="ru-RU" sz="1600" dirty="0" smtClean="0"/>
              <a:t>(</a:t>
            </a:r>
            <a:r>
              <a:rPr lang="ru-RU" sz="1600" dirty="0"/>
              <a:t>базового очага) до точки, </a:t>
            </a:r>
            <a:r>
              <a:rPr lang="ru-RU" sz="1600" dirty="0" smtClean="0"/>
              <a:t>в </a:t>
            </a:r>
            <a:r>
              <a:rPr lang="ru-RU" sz="1600" dirty="0"/>
              <a:t>которой </a:t>
            </a:r>
            <a:r>
              <a:rPr lang="ru-RU" sz="1600" dirty="0" smtClean="0"/>
              <a:t>вычисляется </a:t>
            </a:r>
            <a:r>
              <a:rPr lang="en-US" sz="1600" i="1" dirty="0"/>
              <a:t>I</a:t>
            </a:r>
            <a:r>
              <a:rPr lang="ru-RU" sz="1600" dirty="0"/>
              <a:t>(</a:t>
            </a:r>
            <a:r>
              <a:rPr lang="en-US" sz="1600" i="1" dirty="0" err="1"/>
              <a:t>I</a:t>
            </a:r>
            <a:r>
              <a:rPr lang="en-US" sz="1600" i="1" baseline="-25000" dirty="0" err="1"/>
              <a:t>b</a:t>
            </a:r>
            <a:r>
              <a:rPr lang="ru-RU" sz="1600" dirty="0" smtClean="0"/>
              <a:t>) </a:t>
            </a:r>
          </a:p>
          <a:p>
            <a:r>
              <a:rPr lang="ru-RU" sz="1600" dirty="0" smtClean="0"/>
              <a:t>Ф(</a:t>
            </a:r>
            <a:r>
              <a:rPr lang="en-US" sz="1600" i="1" dirty="0"/>
              <a:t>R</a:t>
            </a:r>
            <a:r>
              <a:rPr lang="ru-RU" sz="1600" dirty="0"/>
              <a:t>) – функция, моделирующая затухание </a:t>
            </a:r>
          </a:p>
          <a:p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726384" y="4123579"/>
                <a:ext cx="3896259" cy="717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>
                          <a:latin typeface="Cambria Math"/>
                        </a:rPr>
                        <m:t>Ф(</m:t>
                      </m:r>
                      <m:r>
                        <a:rPr lang="en-US" i="1">
                          <a:latin typeface="Cambria Math"/>
                        </a:rPr>
                        <m:t>𝑅</m:t>
                      </m:r>
                      <m:r>
                        <a:rPr lang="ru-RU">
                          <a:latin typeface="Cambria Math"/>
                        </a:rPr>
                        <m:t>) = </m:t>
                      </m:r>
                      <m:sSup>
                        <m:sSupPr>
                          <m:ctrlPr>
                            <a:rPr lang="ru-RU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ru-RU" i="1">
                              <a:latin typeface="Cambria Math"/>
                            </a:rPr>
                            <m:t>−2</m:t>
                          </m:r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exp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𝑅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ru-RU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𝑄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ru-RU">
                          <a:latin typeface="Cambria Math"/>
                        </a:rPr>
                        <m:t>≡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g</m:t>
                      </m:r>
                      <m:r>
                        <a:rPr lang="ru-RU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𝑅</m:t>
                      </m:r>
                      <m:r>
                        <a:rPr lang="ru-RU">
                          <a:latin typeface="Cambria Math"/>
                        </a:rPr>
                        <m:t>,</m:t>
                      </m:r>
                      <m:r>
                        <a:rPr lang="en-US" i="1">
                          <a:latin typeface="Cambria Math"/>
                        </a:rPr>
                        <m:t>𝑛</m:t>
                      </m:r>
                      <m:r>
                        <a:rPr lang="ru-RU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ru-RU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𝑄</m:t>
                          </m:r>
                        </m:sub>
                      </m:sSub>
                      <m:r>
                        <a:rPr lang="ru-RU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384" y="4123579"/>
                <a:ext cx="3896259" cy="7178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754440" y="4755850"/>
                <a:ext cx="3623877" cy="767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Ф</m:t>
                      </m:r>
                      <m:d>
                        <m:dPr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ru-RU" i="1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g</m:t>
                                </m:r>
                                <m:d>
                                  <m:d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𝑅</m:t>
                                    </m:r>
                                    <m:r>
                                      <a:rPr lang="ru-RU">
                                        <a:latin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ru-RU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ru-RU">
                                        <a:latin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𝑄</m:t>
                                        </m:r>
                                        <m:r>
                                          <a:rPr lang="ru-RU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ru-RU" i="1">
                                    <a:latin typeface="Cambria Math"/>
                                  </a:rPr>
                                  <m:t> при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𝑅</m:t>
                                </m:r>
                                <m:r>
                                  <a:rPr lang="ru-RU" i="1">
                                    <a:latin typeface="Cambria Math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/>
                                  </a:rPr>
                                  <m:t>g</m:t>
                                </m:r>
                                <m:d>
                                  <m:d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𝑅</m:t>
                                    </m:r>
                                    <m:r>
                                      <a:rPr lang="ru-RU">
                                        <a:latin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ru-RU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ru-RU">
                                        <a:latin typeface="Cambria Math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ru-RU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𝑄</m:t>
                                        </m:r>
                                        <m:r>
                                          <a:rPr lang="ru-RU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ru-RU" i="1">
                                    <a:latin typeface="Cambria Math"/>
                                  </a:rPr>
                                  <m:t> при 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𝑅</m:t>
                                </m:r>
                                <m:r>
                                  <a:rPr lang="ru-RU" i="1">
                                    <a:latin typeface="Cambria Math"/>
                                  </a:rPr>
                                  <m:t>&gt;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440" y="4755850"/>
                <a:ext cx="3623877" cy="7674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8323" y="5460776"/>
            <a:ext cx="635000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Параметры модели для материковой части Северной Евразии:</a:t>
            </a:r>
          </a:p>
          <a:p>
            <a:r>
              <a:rPr lang="ru-RU" sz="1600" i="1" dirty="0"/>
              <a:t>С</a:t>
            </a:r>
            <a:r>
              <a:rPr lang="en-US" sz="1600" i="1" baseline="-25000" dirty="0"/>
              <a:t>A</a:t>
            </a:r>
            <a:r>
              <a:rPr lang="ru-RU" sz="1600" dirty="0"/>
              <a:t>=</a:t>
            </a:r>
            <a:r>
              <a:rPr lang="en-US" sz="1600" dirty="0"/>
              <a:t>l</a:t>
            </a:r>
            <a:r>
              <a:rPr lang="ru-RU" sz="1600" dirty="0"/>
              <a:t>.667; С</a:t>
            </a:r>
            <a:r>
              <a:rPr lang="ru-RU" sz="1600" baseline="-25000" dirty="0"/>
              <a:t>м</a:t>
            </a:r>
            <a:r>
              <a:rPr lang="ru-RU" sz="1600" dirty="0"/>
              <a:t>=</a:t>
            </a:r>
            <a:r>
              <a:rPr lang="en-US" sz="1600" dirty="0"/>
              <a:t>l</a:t>
            </a:r>
            <a:r>
              <a:rPr lang="ru-RU" sz="1600" dirty="0"/>
              <a:t>.85; </a:t>
            </a:r>
            <a:r>
              <a:rPr lang="en-US" sz="1600" i="1" dirty="0"/>
              <a:t>n</a:t>
            </a:r>
            <a:r>
              <a:rPr lang="ru-RU" sz="1600" i="1" baseline="-25000" dirty="0"/>
              <a:t>1</a:t>
            </a:r>
            <a:r>
              <a:rPr lang="ru-RU" sz="1600" dirty="0"/>
              <a:t>=1; </a:t>
            </a:r>
            <a:r>
              <a:rPr lang="en-US" sz="1600" i="1" dirty="0"/>
              <a:t>n</a:t>
            </a:r>
            <a:r>
              <a:rPr lang="ru-RU" sz="1600" i="1" baseline="-25000" dirty="0"/>
              <a:t>2</a:t>
            </a:r>
            <a:r>
              <a:rPr lang="ru-RU" sz="1600" dirty="0"/>
              <a:t>=0.5; </a:t>
            </a:r>
            <a:r>
              <a:rPr lang="en-US" sz="1600" i="1" dirty="0"/>
              <a:t>R</a:t>
            </a:r>
            <a:r>
              <a:rPr lang="en-US" sz="1600" i="1" baseline="-25000" dirty="0"/>
              <a:t>Q</a:t>
            </a:r>
            <a:r>
              <a:rPr lang="ru-RU" sz="1600" i="1" baseline="-25000" dirty="0"/>
              <a:t>1</a:t>
            </a:r>
            <a:r>
              <a:rPr lang="ru-RU" sz="1600" dirty="0"/>
              <a:t>=</a:t>
            </a:r>
            <a:r>
              <a:rPr lang="en-US" sz="1600" i="1" dirty="0"/>
              <a:t>R</a:t>
            </a:r>
            <a:r>
              <a:rPr lang="en-US" sz="1600" i="1" baseline="-25000" dirty="0"/>
              <a:t>Q</a:t>
            </a:r>
            <a:r>
              <a:rPr lang="ru-RU" sz="1600" i="1" baseline="-25000" dirty="0"/>
              <a:t>2</a:t>
            </a:r>
            <a:r>
              <a:rPr lang="ru-RU" sz="1600" dirty="0"/>
              <a:t>=100 км; </a:t>
            </a:r>
            <a:r>
              <a:rPr lang="en-US" sz="1600" i="1" dirty="0"/>
              <a:t>R</a:t>
            </a:r>
            <a:r>
              <a:rPr lang="en-US" sz="1600" i="1" baseline="-25000" dirty="0"/>
              <a:t>C</a:t>
            </a:r>
            <a:r>
              <a:rPr lang="ru-RU" sz="1600" dirty="0"/>
              <a:t>=70 км;</a:t>
            </a:r>
          </a:p>
          <a:p>
            <a:r>
              <a:rPr lang="en-US" sz="1600" i="1" dirty="0" err="1"/>
              <a:t>l</a:t>
            </a:r>
            <a:r>
              <a:rPr lang="en-US" sz="1600" i="1" baseline="-25000" dirty="0" err="1"/>
              <a:t>b</a:t>
            </a:r>
            <a:r>
              <a:rPr lang="en-US" sz="1600" dirty="0"/>
              <a:t>= </a:t>
            </a:r>
            <a:r>
              <a:rPr lang="en-US" sz="1600" i="1" dirty="0"/>
              <a:t>I</a:t>
            </a:r>
            <a:r>
              <a:rPr lang="en-US" sz="1600" dirty="0"/>
              <a:t>(</a:t>
            </a:r>
            <a:r>
              <a:rPr lang="en-US" sz="1600" i="1" dirty="0"/>
              <a:t>M</a:t>
            </a:r>
            <a:r>
              <a:rPr lang="en-US" sz="1600" i="1" baseline="-25000" dirty="0"/>
              <a:t>w</a:t>
            </a:r>
            <a:r>
              <a:rPr lang="en-US" sz="1600" dirty="0"/>
              <a:t>=6.23(</a:t>
            </a:r>
            <a:r>
              <a:rPr lang="en-US" sz="1600" i="1" dirty="0"/>
              <a:t>MLH=6</a:t>
            </a:r>
            <a:r>
              <a:rPr lang="en-US" sz="1600" dirty="0"/>
              <a:t>),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b</a:t>
            </a:r>
            <a:r>
              <a:rPr lang="en-US" sz="1600" dirty="0"/>
              <a:t>=50 </a:t>
            </a:r>
            <a:r>
              <a:rPr lang="en-US" sz="1600" dirty="0" err="1"/>
              <a:t>км</a:t>
            </a:r>
            <a:r>
              <a:rPr lang="en-US" sz="1600" dirty="0"/>
              <a:t>)=6.05 </a:t>
            </a:r>
            <a:r>
              <a:rPr lang="en-US" sz="1600" dirty="0" err="1"/>
              <a:t>балла</a:t>
            </a:r>
            <a:r>
              <a:rPr lang="en-US" sz="1600" dirty="0"/>
              <a:t>.</a:t>
            </a:r>
            <a:endParaRPr lang="ru-RU" sz="1600" dirty="0"/>
          </a:p>
          <a:p>
            <a:r>
              <a:rPr lang="ru-RU" sz="1600" dirty="0"/>
              <a:t>Параметры модели для Курило-</a:t>
            </a:r>
            <a:r>
              <a:rPr lang="ru-RU" sz="1600" dirty="0" err="1"/>
              <a:t>Камчатско</a:t>
            </a:r>
            <a:r>
              <a:rPr lang="ru-RU" sz="1600" dirty="0"/>
              <a:t>-Японской фокальной зоны:</a:t>
            </a:r>
          </a:p>
          <a:p>
            <a:r>
              <a:rPr lang="ru-RU" sz="1600" i="1" dirty="0"/>
              <a:t>С</a:t>
            </a:r>
            <a:r>
              <a:rPr lang="en-US" sz="1600" i="1" baseline="-25000" dirty="0"/>
              <a:t>A</a:t>
            </a:r>
            <a:r>
              <a:rPr lang="ru-RU" sz="1600" dirty="0"/>
              <a:t>=</a:t>
            </a:r>
            <a:r>
              <a:rPr lang="en-US" sz="1600" dirty="0"/>
              <a:t>l</a:t>
            </a:r>
            <a:r>
              <a:rPr lang="ru-RU" sz="1600" dirty="0"/>
              <a:t>.667; С</a:t>
            </a:r>
            <a:r>
              <a:rPr lang="ru-RU" sz="1600" baseline="-25000" dirty="0"/>
              <a:t>м</a:t>
            </a:r>
            <a:r>
              <a:rPr lang="ru-RU" sz="1600" dirty="0"/>
              <a:t>=</a:t>
            </a:r>
            <a:r>
              <a:rPr lang="en-US" sz="1600" dirty="0"/>
              <a:t>l</a:t>
            </a:r>
            <a:r>
              <a:rPr lang="ru-RU" sz="1600" dirty="0"/>
              <a:t>.85; </a:t>
            </a:r>
            <a:r>
              <a:rPr lang="en-US" sz="1600" i="1" dirty="0"/>
              <a:t>n</a:t>
            </a:r>
            <a:r>
              <a:rPr lang="ru-RU" sz="1600" dirty="0"/>
              <a:t>=1; </a:t>
            </a:r>
            <a:r>
              <a:rPr lang="en-US" sz="1600" i="1" dirty="0"/>
              <a:t>R</a:t>
            </a:r>
            <a:r>
              <a:rPr lang="en-US" sz="1600" i="1" baseline="-25000" dirty="0"/>
              <a:t>Q</a:t>
            </a:r>
            <a:r>
              <a:rPr lang="ru-RU" sz="1600" dirty="0"/>
              <a:t>=90 км;</a:t>
            </a:r>
          </a:p>
        </p:txBody>
      </p:sp>
      <p:pic>
        <p:nvPicPr>
          <p:cNvPr id="4099" name="Picture 3" descr="GusevModelDem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" y="3752763"/>
            <a:ext cx="3744416" cy="181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63860" y="6504818"/>
            <a:ext cx="2225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/>
              <a:t>(</a:t>
            </a:r>
            <a:r>
              <a:rPr lang="ru-RU" sz="1400" dirty="0" err="1" smtClean="0"/>
              <a:t>Уломов</a:t>
            </a:r>
            <a:r>
              <a:rPr lang="ru-RU" sz="1400" dirty="0"/>
              <a:t>, Шумилина, </a:t>
            </a:r>
            <a:r>
              <a:rPr lang="ru-RU" sz="1400" dirty="0" smtClean="0"/>
              <a:t>1999)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0196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Сейсмологические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5"/>
            <a:ext cx="4103687" cy="432047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Результаты исследований: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800" y="1191308"/>
            <a:ext cx="618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 smtClean="0"/>
              <a:t>Уточненная модель </a:t>
            </a:r>
            <a:r>
              <a:rPr lang="ru-RU" altLang="ru-RU" dirty="0"/>
              <a:t>затухания сейсмического </a:t>
            </a:r>
            <a:r>
              <a:rPr lang="ru-RU" altLang="ru-RU" dirty="0" smtClean="0"/>
              <a:t>эффекта</a:t>
            </a:r>
            <a:endParaRPr lang="ru-RU" dirty="0"/>
          </a:p>
        </p:txBody>
      </p:sp>
      <p:pic>
        <p:nvPicPr>
          <p:cNvPr id="164877" name="Picture 13" descr="C:\Users\руслан\Documents\work\_DSR_\20220111_ВНИИЖТ\Отчет\IMR_Зона6_Ib6.85_RQ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60640"/>
            <a:ext cx="6124466" cy="52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7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распространения сейсмического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эффекта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Модель, основанная на спектрах реакции по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Ф.Ф.Аптикаеву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9" y="1196752"/>
            <a:ext cx="4176464" cy="244827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22" name="Picture 2" descr="Продолжительност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" y="4139155"/>
            <a:ext cx="4176464" cy="128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431098"/>
              </p:ext>
            </p:extLst>
          </p:nvPr>
        </p:nvGraphicFramePr>
        <p:xfrm>
          <a:off x="5004048" y="1029163"/>
          <a:ext cx="388843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575"/>
                <a:gridCol w="2482857"/>
              </a:tblGrid>
              <a:tr h="24629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PGA,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ru-RU" sz="1400" baseline="0" dirty="0" smtClean="0"/>
                        <a:t>см/с</a:t>
                      </a:r>
                      <a:r>
                        <a:rPr lang="ru-RU" sz="1400" baseline="30000" dirty="0" smtClean="0"/>
                        <a:t>2</a:t>
                      </a:r>
                      <a:endParaRPr lang="ru-RU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Тип подвижки</a:t>
                      </a:r>
                      <a:endParaRPr lang="ru-RU" sz="1400" dirty="0"/>
                    </a:p>
                  </a:txBody>
                  <a:tcPr/>
                </a:tc>
              </a:tr>
              <a:tr h="2462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Поддвиг</a:t>
                      </a:r>
                      <a:endParaRPr lang="ru-RU" sz="1400" dirty="0"/>
                    </a:p>
                  </a:txBody>
                  <a:tcPr/>
                </a:tc>
              </a:tr>
              <a:tr h="2462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Взброс (надвиг)</a:t>
                      </a:r>
                      <a:endParaRPr lang="ru-RU" sz="1400" dirty="0"/>
                    </a:p>
                  </a:txBody>
                  <a:tcPr/>
                </a:tc>
              </a:tr>
              <a:tr h="2462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Взбросо</a:t>
                      </a:r>
                      <a:r>
                        <a:rPr lang="ru-RU" sz="1400" dirty="0" smtClean="0"/>
                        <a:t>-сдвиг</a:t>
                      </a:r>
                      <a:endParaRPr lang="ru-RU" sz="1400" dirty="0"/>
                    </a:p>
                  </a:txBody>
                  <a:tcPr/>
                </a:tc>
              </a:tr>
              <a:tr h="2462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Сбросо</a:t>
                      </a:r>
                      <a:r>
                        <a:rPr lang="ru-RU" sz="1400" dirty="0" smtClean="0"/>
                        <a:t>-сдвиг</a:t>
                      </a:r>
                      <a:endParaRPr lang="ru-RU" sz="1400" dirty="0"/>
                    </a:p>
                  </a:txBody>
                  <a:tcPr/>
                </a:tc>
              </a:tr>
              <a:tr h="24629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Сброс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 rot="16200000">
            <a:off x="3793268" y="1628800"/>
            <a:ext cx="1800200" cy="6480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Очаговая зона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4155822" y="3071474"/>
            <a:ext cx="1075092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Ближняя зона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4159442" y="4149080"/>
            <a:ext cx="1080118" cy="6480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Дальняя зона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9577" y="2878343"/>
            <a:ext cx="38026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/>
              <a:t>lg</a:t>
            </a:r>
            <a:r>
              <a:rPr lang="ru-RU" sz="1600" i="1" dirty="0" err="1"/>
              <a:t>PGA</a:t>
            </a:r>
            <a:r>
              <a:rPr lang="ru-RU" sz="1600" dirty="0"/>
              <a:t> = 0.209 </a:t>
            </a:r>
            <a:r>
              <a:rPr lang="ru-RU" sz="1600" i="1" dirty="0" err="1"/>
              <a:t>Ms</a:t>
            </a:r>
            <a:r>
              <a:rPr lang="ru-RU" sz="1600" dirty="0"/>
              <a:t> – 0.633 </a:t>
            </a:r>
            <a:r>
              <a:rPr lang="ru-RU" sz="1600" dirty="0" err="1"/>
              <a:t>lg</a:t>
            </a:r>
            <a:r>
              <a:rPr lang="ru-RU" sz="1600" i="1" dirty="0" err="1"/>
              <a:t>R</a:t>
            </a:r>
            <a:r>
              <a:rPr lang="ru-RU" sz="1600" i="1" baseline="-25000" dirty="0" err="1"/>
              <a:t>Р</a:t>
            </a:r>
            <a:r>
              <a:rPr lang="ru-RU" sz="1600" dirty="0"/>
              <a:t> + 1.844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39108" y="3933057"/>
            <a:ext cx="4071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lg</a:t>
            </a:r>
            <a:r>
              <a:rPr lang="en-US" sz="1600" i="1" dirty="0" err="1"/>
              <a:t>PGA</a:t>
            </a:r>
            <a:r>
              <a:rPr lang="ru-RU" sz="1600" dirty="0"/>
              <a:t> = 0.634 </a:t>
            </a:r>
            <a:r>
              <a:rPr lang="en-US" sz="1600" i="1" dirty="0" err="1"/>
              <a:t>Ms</a:t>
            </a:r>
            <a:r>
              <a:rPr lang="ru-RU" sz="1600" dirty="0"/>
              <a:t> – 1.92 </a:t>
            </a:r>
            <a:r>
              <a:rPr lang="en-US" sz="1600" dirty="0" err="1"/>
              <a:t>lg</a:t>
            </a:r>
            <a:r>
              <a:rPr lang="en-US" sz="1600" i="1" dirty="0" err="1"/>
              <a:t>R</a:t>
            </a:r>
            <a:r>
              <a:rPr lang="ru-RU" sz="1600" i="1" baseline="-25000" dirty="0"/>
              <a:t>Р</a:t>
            </a:r>
            <a:r>
              <a:rPr lang="ru-RU" sz="1600" dirty="0"/>
              <a:t> + 1.076 + </a:t>
            </a:r>
            <a:r>
              <a:rPr lang="ru-RU" sz="1600" i="1" dirty="0"/>
              <a:t>С</a:t>
            </a:r>
            <a:endParaRPr lang="ru-RU" sz="16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618851"/>
              </p:ext>
            </p:extLst>
          </p:nvPr>
        </p:nvGraphicFramePr>
        <p:xfrm>
          <a:off x="5220072" y="4309948"/>
          <a:ext cx="3600920" cy="822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84176"/>
                <a:gridCol w="693958"/>
                <a:gridCol w="530178"/>
                <a:gridCol w="792608"/>
              </a:tblGrid>
              <a:tr h="24629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Категория грунта</a:t>
                      </a:r>
                      <a:endParaRPr lang="ru-RU" sz="14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 и 4</a:t>
                      </a:r>
                      <a:endParaRPr lang="ru-RU" sz="1400" dirty="0"/>
                    </a:p>
                  </a:txBody>
                  <a:tcPr/>
                </a:tc>
              </a:tr>
              <a:tr h="24629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С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-0,17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0,17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101824" y="3216586"/>
            <a:ext cx="4042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R</a:t>
            </a:r>
            <a:r>
              <a:rPr lang="ru-RU" i="1" baseline="-25000" dirty="0"/>
              <a:t>Р</a:t>
            </a:r>
            <a:r>
              <a:rPr lang="ru-RU" dirty="0"/>
              <a:t>, км </a:t>
            </a:r>
            <a:r>
              <a:rPr lang="ru-RU" dirty="0" smtClean="0"/>
              <a:t>– в кратчайшее расстояние</a:t>
            </a:r>
          </a:p>
          <a:p>
            <a:r>
              <a:rPr lang="ru-RU" dirty="0" smtClean="0"/>
              <a:t>до </a:t>
            </a:r>
            <a:r>
              <a:rPr lang="ru-RU" dirty="0"/>
              <a:t>поверхности </a:t>
            </a:r>
            <a:r>
              <a:rPr lang="ru-RU" dirty="0" smtClean="0"/>
              <a:t>разлома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039108" y="2857964"/>
            <a:ext cx="3853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23537" y="3933057"/>
            <a:ext cx="3853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382397" y="5207308"/>
            <a:ext cx="4246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l</a:t>
            </a:r>
            <a:r>
              <a:rPr lang="ru-RU" smtClean="0"/>
              <a:t>g</a:t>
            </a:r>
            <a:r>
              <a:rPr lang="ru-RU" i="1" smtClean="0"/>
              <a:t>Т</a:t>
            </a:r>
            <a:r>
              <a:rPr lang="ru-RU" i="1" baseline="-25000" smtClean="0"/>
              <a:t>0</a:t>
            </a:r>
            <a:r>
              <a:rPr lang="ru-RU" smtClean="0"/>
              <a:t>= 0.15 </a:t>
            </a:r>
            <a:r>
              <a:rPr lang="ru-RU" i="1" smtClean="0"/>
              <a:t>Ms</a:t>
            </a:r>
            <a:r>
              <a:rPr lang="ru-RU" smtClean="0"/>
              <a:t> + 0.25 lg</a:t>
            </a:r>
            <a:r>
              <a:rPr lang="ru-RU" i="1" smtClean="0"/>
              <a:t>R</a:t>
            </a:r>
            <a:r>
              <a:rPr lang="ru-RU" i="1" baseline="-25000" smtClean="0"/>
              <a:t>гип</a:t>
            </a:r>
            <a:r>
              <a:rPr lang="ru-RU" smtClean="0"/>
              <a:t> + </a:t>
            </a:r>
            <a:r>
              <a:rPr lang="ru-RU" i="1" smtClean="0"/>
              <a:t>С1</a:t>
            </a:r>
            <a:r>
              <a:rPr lang="ru-RU" smtClean="0"/>
              <a:t> – 1.9 ± 0.20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382397" y="5682902"/>
            <a:ext cx="4323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lg</a:t>
            </a:r>
            <a:r>
              <a:rPr lang="ru-RU" i="1" dirty="0" err="1"/>
              <a:t>τ</a:t>
            </a:r>
            <a:r>
              <a:rPr lang="ru-RU" dirty="0"/>
              <a:t> = 0.15 </a:t>
            </a:r>
            <a:r>
              <a:rPr lang="ru-RU" i="1" dirty="0" err="1"/>
              <a:t>Ms</a:t>
            </a:r>
            <a:r>
              <a:rPr lang="ru-RU" dirty="0"/>
              <a:t> + 0.5 </a:t>
            </a:r>
            <a:r>
              <a:rPr lang="ru-RU" dirty="0" err="1"/>
              <a:t>lg</a:t>
            </a:r>
            <a:r>
              <a:rPr lang="ru-RU" i="1" dirty="0" err="1"/>
              <a:t>R</a:t>
            </a:r>
            <a:r>
              <a:rPr lang="en-US" i="1" baseline="-25000" dirty="0"/>
              <a:t>P</a:t>
            </a:r>
            <a:r>
              <a:rPr lang="ru-RU" dirty="0"/>
              <a:t> + </a:t>
            </a:r>
            <a:r>
              <a:rPr lang="ru-RU" i="1" dirty="0"/>
              <a:t>С1</a:t>
            </a:r>
            <a:r>
              <a:rPr lang="ru-RU" dirty="0"/>
              <a:t> + </a:t>
            </a:r>
            <a:r>
              <a:rPr lang="ru-RU" i="1" dirty="0"/>
              <a:t>С2</a:t>
            </a:r>
            <a:r>
              <a:rPr lang="ru-RU" dirty="0"/>
              <a:t> – 1.3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1411343" y="4093739"/>
                <a:ext cx="2889540" cy="571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ru-RU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ru-RU" sz="1600" i="1">
                          <a:latin typeface="Cambria Math"/>
                        </a:rPr>
                        <m:t>=</m:t>
                      </m:r>
                      <m:r>
                        <a:rPr lang="ru-RU" sz="1600" i="1">
                          <a:latin typeface="Cambria Math"/>
                        </a:rPr>
                        <m:t>𝑃𝐺𝐴</m:t>
                      </m:r>
                      <m:f>
                        <m:fPr>
                          <m:ctrlPr>
                            <a:rPr lang="ru-RU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1600" i="1">
                              <a:latin typeface="Cambria Math"/>
                            </a:rPr>
                            <m:t>3</m:t>
                          </m:r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  <m:r>
                            <m:rPr>
                              <m:sty m:val="p"/>
                            </m:rPr>
                            <a:rPr lang="ru-RU" sz="1600">
                              <a:latin typeface="Cambria Math"/>
                            </a:rPr>
                            <m:t>τ</m:t>
                          </m:r>
                        </m:num>
                        <m:den>
                          <m:r>
                            <a:rPr lang="ru-RU" sz="1600" i="1">
                              <a:latin typeface="Cambria Math"/>
                            </a:rPr>
                            <m:t>9</m:t>
                          </m:r>
                          <m:sSup>
                            <m:sSupPr>
                              <m:ctrlPr>
                                <a:rPr lang="ru-RU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ru-RU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1600" i="1">
                              <a:latin typeface="Cambria Math"/>
                            </a:rPr>
                            <m:t>−9</m:t>
                          </m:r>
                          <m:r>
                            <a:rPr lang="en-US" sz="1600" i="1">
                              <a:latin typeface="Cambria Math"/>
                            </a:rPr>
                            <m:t>𝑡</m:t>
                          </m:r>
                          <m:r>
                            <m:rPr>
                              <m:sty m:val="p"/>
                            </m:rPr>
                            <a:rPr lang="ru-RU" sz="1600">
                              <a:latin typeface="Cambria Math"/>
                            </a:rPr>
                            <m:t>τ</m:t>
                          </m:r>
                          <m:r>
                            <a:rPr lang="ru-RU" sz="1600" i="1">
                              <a:latin typeface="Cambria Math"/>
                            </a:rPr>
                            <m:t>+4</m:t>
                          </m:r>
                          <m:sSup>
                            <m:sSupPr>
                              <m:ctrlPr>
                                <a:rPr lang="ru-RU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ru-RU" sz="1600">
                                  <a:latin typeface="Cambria Math"/>
                                </a:rPr>
                                <m:t>τ</m:t>
                              </m:r>
                            </m:e>
                            <m:sup>
                              <m:r>
                                <a:rPr lang="ru-RU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43" y="4093739"/>
                <a:ext cx="2889540" cy="5713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4408385" y="6165304"/>
            <a:ext cx="3562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I </a:t>
            </a:r>
            <a:r>
              <a:rPr lang="ru-RU" dirty="0"/>
              <a:t>= 2.5 </a:t>
            </a:r>
            <a:r>
              <a:rPr lang="ru-RU" dirty="0" err="1"/>
              <a:t>lg</a:t>
            </a:r>
            <a:r>
              <a:rPr lang="ru-RU" i="1" dirty="0" err="1"/>
              <a:t>PGA</a:t>
            </a:r>
            <a:r>
              <a:rPr lang="ru-RU" dirty="0"/>
              <a:t> + 1.25 </a:t>
            </a:r>
            <a:r>
              <a:rPr lang="ru-RU" dirty="0" err="1"/>
              <a:t>lgτ</a:t>
            </a:r>
            <a:r>
              <a:rPr lang="ru-RU" dirty="0"/>
              <a:t> + 1.05 ± 0.35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86625"/>
              </p:ext>
            </p:extLst>
          </p:nvPr>
        </p:nvGraphicFramePr>
        <p:xfrm>
          <a:off x="50423" y="5964398"/>
          <a:ext cx="4276494" cy="771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4675"/>
                <a:gridCol w="503117"/>
                <a:gridCol w="503117"/>
                <a:gridCol w="503117"/>
                <a:gridCol w="503117"/>
                <a:gridCol w="503117"/>
                <a:gridCol w="503117"/>
                <a:gridCol w="50311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H, </a:t>
                      </a:r>
                      <a:r>
                        <a:rPr lang="ru-RU" sz="1100" dirty="0">
                          <a:effectLst/>
                        </a:rPr>
                        <a:t>см/с</a:t>
                      </a:r>
                      <a:r>
                        <a:rPr lang="ru-RU" sz="1100" baseline="300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V, см/с</a:t>
                      </a:r>
                      <a:r>
                        <a:rPr lang="ru-RU" sz="1100" baseline="30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H, </a:t>
                      </a:r>
                      <a:r>
                        <a:rPr lang="ru-RU" sz="1100">
                          <a:effectLst/>
                        </a:rPr>
                        <a:t>см/с</a:t>
                      </a:r>
                      <a:r>
                        <a:rPr lang="ru-RU" sz="1100" baseline="30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650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V, см/с</a:t>
                      </a:r>
                      <a:r>
                        <a:rPr lang="ru-RU" sz="1100" baseline="30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470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545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1000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958402" y="3216586"/>
            <a:ext cx="2645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lg</a:t>
            </a:r>
            <a:r>
              <a:rPr lang="en-US" sz="1200" dirty="0"/>
              <a:t> </a:t>
            </a:r>
            <a:r>
              <a:rPr lang="ru-RU" sz="1200" i="1" dirty="0"/>
              <a:t>β</a:t>
            </a:r>
            <a:r>
              <a:rPr lang="ru-RU" sz="1200" dirty="0"/>
              <a:t>  = 0.72 – 0.28 </a:t>
            </a:r>
            <a:r>
              <a:rPr lang="en-US" sz="1200" i="1" dirty="0"/>
              <a:t>S</a:t>
            </a:r>
            <a:r>
              <a:rPr lang="ru-RU" sz="1200" dirty="0"/>
              <a:t>+0.07 </a:t>
            </a:r>
            <a:r>
              <a:rPr lang="en-US" sz="1200" dirty="0" err="1"/>
              <a:t>lg</a:t>
            </a:r>
            <a:r>
              <a:rPr lang="en-US" sz="1200" i="1" dirty="0" err="1"/>
              <a:t>τ</a:t>
            </a:r>
            <a:r>
              <a:rPr lang="ru-RU" sz="1200" dirty="0"/>
              <a:t> ± 0.07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73529" y="2839853"/>
            <a:ext cx="1088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</a:t>
            </a:r>
            <a:r>
              <a:rPr lang="ru-RU" sz="1400" i="1" dirty="0"/>
              <a:t>=</a:t>
            </a:r>
            <a:r>
              <a:rPr lang="en-US" sz="1400" i="1" dirty="0"/>
              <a:t>S</a:t>
            </a:r>
            <a:r>
              <a:rPr lang="ru-RU" sz="1400" i="1" baseline="-25000" dirty="0"/>
              <a:t>1</a:t>
            </a:r>
            <a:r>
              <a:rPr lang="ru-RU" sz="1400" i="1" dirty="0"/>
              <a:t>+</a:t>
            </a:r>
            <a:r>
              <a:rPr lang="en-US" sz="1400" i="1" dirty="0"/>
              <a:t>S</a:t>
            </a:r>
            <a:r>
              <a:rPr lang="ru-RU" sz="1400" i="1" baseline="-25000" dirty="0"/>
              <a:t>2</a:t>
            </a:r>
            <a:r>
              <a:rPr lang="ru-RU" sz="1400" dirty="0"/>
              <a:t> </a:t>
            </a:r>
            <a:r>
              <a:rPr lang="ru-RU" sz="1400" dirty="0" smtClean="0"/>
              <a:t>=0.6</a:t>
            </a:r>
            <a:endParaRPr lang="ru-RU" sz="1400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017404" y="5013175"/>
            <a:ext cx="38533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9203" y="5570319"/>
            <a:ext cx="3646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Соотношение между амплитудами ускорений </a:t>
            </a:r>
            <a:endParaRPr lang="ru-RU" sz="1200" dirty="0" smtClean="0"/>
          </a:p>
          <a:p>
            <a:pPr algn="ctr"/>
            <a:r>
              <a:rPr lang="ru-RU" sz="1200" dirty="0" smtClean="0"/>
              <a:t>на </a:t>
            </a:r>
            <a:r>
              <a:rPr lang="ru-RU" sz="1200" dirty="0"/>
              <a:t>вертикальной </a:t>
            </a:r>
            <a:r>
              <a:rPr lang="ru-RU" sz="1200" i="1" dirty="0"/>
              <a:t>V</a:t>
            </a:r>
            <a:r>
              <a:rPr lang="ru-RU" sz="1200" dirty="0"/>
              <a:t> и горизонтальной </a:t>
            </a:r>
            <a:r>
              <a:rPr lang="en-US" sz="1200" i="1" dirty="0"/>
              <a:t>H</a:t>
            </a:r>
            <a:r>
              <a:rPr lang="ru-RU" sz="1200" dirty="0"/>
              <a:t> компонентах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9246" y="3865023"/>
            <a:ext cx="2877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Форма огибающей сейсмической записи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3608" y="1196751"/>
            <a:ext cx="2852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Схема параметризации спектра реакции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556848" y="6528619"/>
            <a:ext cx="1451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</a:t>
            </a:r>
            <a:r>
              <a:rPr lang="ru-RU" sz="1400" dirty="0" err="1"/>
              <a:t>Аптикаев</a:t>
            </a:r>
            <a:r>
              <a:rPr lang="ru-RU" sz="1400" dirty="0"/>
              <a:t>, 2012)</a:t>
            </a:r>
          </a:p>
        </p:txBody>
      </p:sp>
    </p:spTree>
    <p:extLst>
      <p:ext uri="{BB962C8B-B14F-4D97-AF65-F5344CB8AC3E}">
        <p14:creationId xmlns:p14="http://schemas.microsoft.com/office/powerpoint/2010/main" val="8101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dirty="0"/>
              <a:t>Расчет прогнозных сейсмических воздействий</a:t>
            </a:r>
            <a:endParaRPr lang="ru-RU" altLang="ru-RU" sz="40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800"/>
            <a:ext cx="8229600" cy="4103663"/>
          </a:xfrm>
        </p:spPr>
        <p:txBody>
          <a:bodyPr/>
          <a:lstStyle/>
          <a:p>
            <a:r>
              <a:rPr lang="ru-RU" altLang="ru-RU" dirty="0" smtClean="0"/>
              <a:t>Цели и решаемые задачи</a:t>
            </a:r>
            <a:endParaRPr lang="en-US" altLang="ru-RU" dirty="0"/>
          </a:p>
          <a:p>
            <a:pPr lvl="1"/>
            <a:r>
              <a:rPr lang="ru-RU" dirty="0" smtClean="0"/>
              <a:t>оценка </a:t>
            </a:r>
            <a:r>
              <a:rPr lang="ru-RU" dirty="0"/>
              <a:t>параметров сейсмического режима (параметры графика повторяемости, максимальная возможная магнитуда)</a:t>
            </a:r>
          </a:p>
          <a:p>
            <a:pPr lvl="1"/>
            <a:r>
              <a:rPr lang="ru-RU" dirty="0" smtClean="0"/>
              <a:t>расчет уточненных величин прогнозных сейсмических воздействий в баллах макросейсмической шкалы или величинах пиковых ускорений и преобладающих периодов.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8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dirty="0"/>
              <a:t>Расчет прогнозных сейсмических воздействий</a:t>
            </a:r>
            <a:endParaRPr lang="ru-RU" altLang="ru-RU" sz="40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1628801"/>
            <a:ext cx="8496175" cy="1224136"/>
          </a:xfrm>
        </p:spPr>
        <p:txBody>
          <a:bodyPr/>
          <a:lstStyle/>
          <a:p>
            <a:r>
              <a:rPr lang="ru-RU" altLang="ru-RU" dirty="0" smtClean="0"/>
              <a:t>методы решения задач:</a:t>
            </a:r>
            <a:endParaRPr lang="en-US" altLang="ru-RU" dirty="0"/>
          </a:p>
          <a:p>
            <a:pPr lvl="1"/>
            <a:r>
              <a:rPr lang="ru-RU" dirty="0"/>
              <a:t>формирование матрицы </a:t>
            </a:r>
            <a:r>
              <a:rPr lang="ru-RU" dirty="0" err="1"/>
              <a:t>сотрясаемости</a:t>
            </a:r>
            <a:r>
              <a:rPr lang="ru-RU" dirty="0"/>
              <a:t> (распределение в пространстве </a:t>
            </a:r>
            <a:r>
              <a:rPr lang="en-US" i="1" dirty="0" err="1"/>
              <a:t>Mmax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3.3</a:t>
            </a:r>
            <a:r>
              <a:rPr lang="ru-RU" i="1" dirty="0"/>
              <a:t>)</a:t>
            </a:r>
            <a:endParaRPr lang="ru-RU" i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9592" y="3573016"/>
                <a:ext cx="3600400" cy="658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3.3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(1−</m:t>
                          </m:r>
                          <m:sSup>
                            <m:sSupPr>
                              <m:ctrlPr>
                                <a:rPr lang="ru-RU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ru-RU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−3.3)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 smtClean="0">
                              <a:latin typeface="Cambria Math"/>
                            </a:rPr>
                            <m:t>1</m:t>
                          </m:r>
                          <m:r>
                            <a:rPr lang="ru-RU" b="0" i="1" smtClean="0">
                              <a:latin typeface="Cambria Math"/>
                            </a:rPr>
                            <m:t>000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𝑇𝑆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573016"/>
                <a:ext cx="3600400" cy="65857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63926" y="4509120"/>
                <a:ext cx="74084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 smtClean="0"/>
                  <a:t>- общее </a:t>
                </a:r>
                <a:r>
                  <a:rPr lang="ru-RU" dirty="0"/>
                  <a:t>число землетрясений различных </a:t>
                </a:r>
                <a:r>
                  <a:rPr lang="ru-RU" dirty="0" smtClean="0"/>
                  <a:t>магнитуд</a:t>
                </a:r>
                <a:r>
                  <a:rPr lang="en-US" dirty="0" smtClean="0"/>
                  <a:t> </a:t>
                </a:r>
                <a:r>
                  <a:rPr lang="ru-RU" dirty="0" smtClean="0"/>
                  <a:t>М</a:t>
                </a:r>
                <a:r>
                  <a:rPr lang="en-US" dirty="0" smtClean="0"/>
                  <a:t>&gt;=</a:t>
                </a:r>
                <a:r>
                  <a:rPr lang="ru-RU" dirty="0" err="1" smtClean="0"/>
                  <a:t>Mmin</a:t>
                </a:r>
                <a:r>
                  <a:rPr lang="ru-RU" dirty="0"/>
                  <a:t>, </a:t>
                </a:r>
                <a:r>
                  <a:rPr lang="ru-RU" dirty="0" smtClean="0"/>
                  <a:t>наблюденных </a:t>
                </a:r>
                <a:r>
                  <a:rPr lang="ru-RU" dirty="0"/>
                  <a:t>за время Т на площади </a:t>
                </a:r>
                <a:r>
                  <a:rPr lang="ru-RU" dirty="0" smtClean="0"/>
                  <a:t>S</a:t>
                </a:r>
                <a:endParaRPr lang="ru-RU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26" y="4509120"/>
                <a:ext cx="7408474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58" t="-471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781195" y="5534314"/>
            <a:ext cx="6383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3.3</a:t>
            </a:r>
            <a:r>
              <a:rPr lang="en-US" dirty="0" smtClean="0"/>
              <a:t> - </a:t>
            </a:r>
            <a:r>
              <a:rPr lang="ru-RU" dirty="0" smtClean="0"/>
              <a:t>нормированное на площадь и период ожидания число землетрясений с </a:t>
            </a:r>
            <a:r>
              <a:rPr lang="en-US" dirty="0" smtClean="0"/>
              <a:t>M=3.3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91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dirty="0"/>
              <a:t>Расчет прогнозных сейсмических воздействий</a:t>
            </a:r>
            <a:endParaRPr lang="ru-RU" altLang="ru-RU" sz="40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739344"/>
            <a:ext cx="3383607" cy="2876751"/>
          </a:xfrm>
        </p:spPr>
        <p:txBody>
          <a:bodyPr/>
          <a:lstStyle/>
          <a:p>
            <a:pPr marL="457200" lvl="1" indent="0">
              <a:buNone/>
            </a:pPr>
            <a:r>
              <a:rPr lang="ru-RU" dirty="0" smtClean="0"/>
              <a:t>формирование </a:t>
            </a:r>
            <a:r>
              <a:rPr lang="ru-RU" dirty="0"/>
              <a:t>матрицы </a:t>
            </a:r>
            <a:r>
              <a:rPr lang="ru-RU" dirty="0" err="1"/>
              <a:t>сотрясаемости</a:t>
            </a:r>
            <a:r>
              <a:rPr lang="ru-RU" dirty="0"/>
              <a:t> (распределение в пространстве </a:t>
            </a:r>
            <a:r>
              <a:rPr lang="en-US" i="1" dirty="0" err="1"/>
              <a:t>Mmax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3.3</a:t>
            </a:r>
            <a:r>
              <a:rPr lang="ru-RU" i="1" dirty="0"/>
              <a:t>)</a:t>
            </a:r>
            <a:endParaRPr lang="ru-RU" i="1" baseline="-25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758542" y="1473788"/>
            <a:ext cx="5164966" cy="4991625"/>
            <a:chOff x="3739965" y="920977"/>
            <a:chExt cx="5164966" cy="4991625"/>
          </a:xfrm>
        </p:grpSpPr>
        <p:pic>
          <p:nvPicPr>
            <p:cNvPr id="7" name="Picture 2" descr="C:\Users\dr\Documents\work\_DSR_\20210322_Полиметалл\Report\Зоны ВОЗ в районе ТГМК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57" t="25184" r="37091" b="39351"/>
            <a:stretch/>
          </p:blipFill>
          <p:spPr bwMode="auto">
            <a:xfrm>
              <a:off x="3739965" y="956983"/>
              <a:ext cx="5164966" cy="4848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4211960" y="920978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4644008" y="95698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3779912" y="920977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076056" y="99231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8900580" y="95698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508104" y="95698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940152" y="95698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332650" y="956982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732240" y="946547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7164288" y="973251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7596336" y="95698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8028384" y="920978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8460432" y="99231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16200000">
              <a:off x="6296983" y="3220789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16200000">
              <a:off x="6332988" y="2788741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16200000">
              <a:off x="6368318" y="235669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16200000">
              <a:off x="6332988" y="-1467831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16200000">
              <a:off x="6332988" y="1924645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16200000">
              <a:off x="6332988" y="1492597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16200000">
              <a:off x="6332987" y="1100099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16200000">
              <a:off x="6322552" y="700509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16200000">
              <a:off x="6349256" y="268461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16200000">
              <a:off x="6332988" y="-163587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16200000">
              <a:off x="6296983" y="-595635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16200000">
              <a:off x="6368318" y="-1027683"/>
              <a:ext cx="0" cy="4920289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Овал 32"/>
            <p:cNvSpPr/>
            <p:nvPr/>
          </p:nvSpPr>
          <p:spPr>
            <a:xfrm>
              <a:off x="5258665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5253840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5258665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253840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5258665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5258959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258665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5253840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5258665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253840" y="119675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4839565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4834740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4839565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4834740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4839565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4839859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839565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834740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839565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4834740" y="119675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5690759" y="2918405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685934" y="3309115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690759" y="2492896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685934" y="2060848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690759" y="4574589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691053" y="5000902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5690759" y="4149080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685934" y="3717032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690759" y="1628800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5685934" y="1196752"/>
              <a:ext cx="71714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6084168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6079343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6084168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6079343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6084168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6084462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6084168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6079343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6084168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6079343" y="119675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6516216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6511391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6516216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6511391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6516216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6516510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6516216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6511391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6516216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6511391" y="119675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6948264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6943439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6948264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6943439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6948264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6948558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6948264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6943439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6948264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6943439" y="119675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7380312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7375487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7380312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7375487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7380312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7380606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7380312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375487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380312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7375487" y="119675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7785965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7781140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785965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781140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785965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7786259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7785965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7781140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785965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8646429" y="33291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8230465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8225640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8230465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8644531" y="4610224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8230465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8230759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8230465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8225640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8651254" y="417817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8646429" y="375414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4407765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4402940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4407765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4402940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4407765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>
              <a:off x="4408059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4407765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4402940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4407765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4402940" y="119675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>
              <a:off x="3975965" y="291840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3971140" y="3309115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3975965" y="2492896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3971140" y="2060848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3975965" y="4574589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3976259" y="500090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3975965" y="41490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3971140" y="371703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3975965" y="162880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3971140" y="1196752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8644531" y="5005280"/>
              <a:ext cx="72008" cy="72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4" name="Овал 143"/>
          <p:cNvSpPr/>
          <p:nvPr/>
        </p:nvSpPr>
        <p:spPr>
          <a:xfrm>
            <a:off x="5272417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/>
          <p:cNvSpPr/>
          <p:nvPr/>
        </p:nvSpPr>
        <p:spPr>
          <a:xfrm>
            <a:off x="4853317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Овал 145"/>
          <p:cNvSpPr/>
          <p:nvPr/>
        </p:nvSpPr>
        <p:spPr>
          <a:xfrm>
            <a:off x="5704511" y="5949280"/>
            <a:ext cx="71714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/>
          <p:cNvSpPr/>
          <p:nvPr/>
        </p:nvSpPr>
        <p:spPr>
          <a:xfrm>
            <a:off x="6097920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Овал 147"/>
          <p:cNvSpPr/>
          <p:nvPr/>
        </p:nvSpPr>
        <p:spPr>
          <a:xfrm>
            <a:off x="6529968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Овал 148"/>
          <p:cNvSpPr/>
          <p:nvPr/>
        </p:nvSpPr>
        <p:spPr>
          <a:xfrm>
            <a:off x="6962016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/>
          <p:cNvSpPr/>
          <p:nvPr/>
        </p:nvSpPr>
        <p:spPr>
          <a:xfrm>
            <a:off x="7394064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7799717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Овал 151"/>
          <p:cNvSpPr/>
          <p:nvPr/>
        </p:nvSpPr>
        <p:spPr>
          <a:xfrm>
            <a:off x="8244217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Овал 152"/>
          <p:cNvSpPr/>
          <p:nvPr/>
        </p:nvSpPr>
        <p:spPr>
          <a:xfrm>
            <a:off x="4421517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Овал 153"/>
          <p:cNvSpPr/>
          <p:nvPr/>
        </p:nvSpPr>
        <p:spPr>
          <a:xfrm>
            <a:off x="3989717" y="5949280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Овал 154"/>
          <p:cNvSpPr/>
          <p:nvPr/>
        </p:nvSpPr>
        <p:spPr>
          <a:xfrm>
            <a:off x="8657989" y="5953658"/>
            <a:ext cx="72008" cy="72008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dirty="0"/>
              <a:t>Расчет прогнозных сейсмических воздействий</a:t>
            </a:r>
            <a:endParaRPr lang="ru-RU" altLang="ru-RU" sz="4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800351"/>
              </p:ext>
            </p:extLst>
          </p:nvPr>
        </p:nvGraphicFramePr>
        <p:xfrm>
          <a:off x="2699793" y="1556792"/>
          <a:ext cx="6336705" cy="24117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9"/>
                <a:gridCol w="373847"/>
                <a:gridCol w="373847"/>
                <a:gridCol w="373847"/>
                <a:gridCol w="373847"/>
                <a:gridCol w="373847"/>
                <a:gridCol w="373847"/>
                <a:gridCol w="373847"/>
                <a:gridCol w="373847"/>
                <a:gridCol w="373847"/>
                <a:gridCol w="373847"/>
                <a:gridCol w="373847"/>
                <a:gridCol w="373847"/>
                <a:gridCol w="512704"/>
                <a:gridCol w="512704"/>
                <a:gridCol w="512704"/>
              </a:tblGrid>
              <a:tr h="149179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40.5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40.75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41.25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41.5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41.75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42.25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42.5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42.75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43.25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43.5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43.75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43.68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0.041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0.025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0.004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0.008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0.008</a:t>
                      </a:r>
                      <a:endParaRPr lang="ru-RU" sz="800" b="0" i="1" u="none" strike="noStrike" dirty="0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0.088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0.042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0.012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43.85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0.144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0.008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0.012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0.027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0.121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0.033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0.033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0.248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0.05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0.105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0.033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0.065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0.074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0.008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44.18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0.187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0.027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0.059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0.183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0.101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0.041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0.048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44.34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0.017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0.041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0.012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0.059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0.031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44.51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0.027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0.042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0.017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0.017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0.001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44.67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0.001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0.004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0.028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0.001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44.84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0.03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0.034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0.004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0.001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45.17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0.017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0.051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0.024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0.025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0.001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45.33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0.009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0.021</a:t>
                      </a:r>
                      <a:endParaRPr lang="ru-RU" sz="800" b="0" i="1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0.025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45.50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0.001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45.66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u="none" strike="noStrike">
                          <a:effectLst/>
                        </a:rPr>
                        <a:t>0.001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45.83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089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46.00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49179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46.17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0.001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0.001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978915"/>
              </p:ext>
            </p:extLst>
          </p:nvPr>
        </p:nvGraphicFramePr>
        <p:xfrm>
          <a:off x="2699793" y="4293101"/>
          <a:ext cx="6336707" cy="22499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226"/>
                <a:gridCol w="372122"/>
                <a:gridCol w="372122"/>
                <a:gridCol w="372122"/>
                <a:gridCol w="372122"/>
                <a:gridCol w="372122"/>
                <a:gridCol w="372122"/>
                <a:gridCol w="372122"/>
                <a:gridCol w="372122"/>
                <a:gridCol w="372122"/>
                <a:gridCol w="372122"/>
                <a:gridCol w="372122"/>
                <a:gridCol w="372122"/>
                <a:gridCol w="510339"/>
                <a:gridCol w="510339"/>
                <a:gridCol w="510339"/>
              </a:tblGrid>
              <a:tr h="139174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40.5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40.75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41.25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41.5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41.75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42.25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42.5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42.75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43.25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u="none" strike="noStrike">
                          <a:effectLst/>
                        </a:rPr>
                        <a:t>43.5</a:t>
                      </a:r>
                      <a:endParaRPr lang="ru-RU" sz="700" b="0" i="0" u="none" strike="noStrike">
                        <a:effectLst/>
                        <a:latin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43.75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43.68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43.85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44.01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2.4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44.18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3.3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44.34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44.51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44.67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4.2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44.84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2.8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45.17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45.33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45.66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4.5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45.83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1442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46.00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  <a:tr h="139174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46.17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3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808"/>
            <a:ext cx="2771800" cy="2876751"/>
          </a:xfrm>
        </p:spPr>
        <p:txBody>
          <a:bodyPr/>
          <a:lstStyle/>
          <a:p>
            <a:pPr marL="0" lvl="1" indent="0">
              <a:buNone/>
            </a:pPr>
            <a:r>
              <a:rPr lang="ru-RU" dirty="0" smtClean="0"/>
              <a:t>Пример </a:t>
            </a:r>
            <a:r>
              <a:rPr lang="ru-RU" dirty="0" smtClean="0"/>
              <a:t>матрицы </a:t>
            </a:r>
            <a:r>
              <a:rPr lang="en-US" i="1" dirty="0" smtClean="0"/>
              <a:t>A</a:t>
            </a:r>
            <a:r>
              <a:rPr lang="en-US" i="1" baseline="-25000" dirty="0" smtClean="0"/>
              <a:t>3.3</a:t>
            </a:r>
            <a:endParaRPr lang="ru-RU" i="1" dirty="0" smtClean="0"/>
          </a:p>
          <a:p>
            <a:pPr marL="457200" lvl="1" indent="0">
              <a:buNone/>
            </a:pPr>
            <a:endParaRPr lang="ru-RU" i="1" baseline="-25000" dirty="0"/>
          </a:p>
          <a:p>
            <a:pPr marL="457200" lvl="1" indent="0">
              <a:buNone/>
            </a:pPr>
            <a:endParaRPr lang="ru-RU" i="1" baseline="-25000" dirty="0"/>
          </a:p>
          <a:p>
            <a:pPr marL="457200" lvl="1" indent="0">
              <a:buNone/>
            </a:pPr>
            <a:endParaRPr lang="ru-RU" i="1" baseline="-25000" dirty="0" smtClean="0"/>
          </a:p>
          <a:p>
            <a:pPr marL="457200" lvl="1" indent="0">
              <a:buNone/>
            </a:pPr>
            <a:endParaRPr lang="ru-RU" i="1" baseline="-25000" dirty="0"/>
          </a:p>
          <a:p>
            <a:pPr marL="457200" lvl="1" indent="0">
              <a:buNone/>
            </a:pPr>
            <a:endParaRPr lang="ru-RU" i="1" baseline="-25000" dirty="0" smtClean="0"/>
          </a:p>
          <a:p>
            <a:pPr marL="457200" lvl="1" indent="0">
              <a:buNone/>
            </a:pPr>
            <a:endParaRPr lang="ru-RU" i="1" baseline="-25000" dirty="0"/>
          </a:p>
          <a:p>
            <a:pPr marL="457200" lvl="1" indent="0">
              <a:buNone/>
            </a:pPr>
            <a:endParaRPr lang="ru-RU" i="1" baseline="-25000" dirty="0" smtClean="0"/>
          </a:p>
          <a:p>
            <a:pPr marL="0" lvl="1" indent="0">
              <a:buNone/>
            </a:pPr>
            <a:r>
              <a:rPr lang="ru-RU" dirty="0" smtClean="0"/>
              <a:t>Пример матрицы </a:t>
            </a:r>
            <a:r>
              <a:rPr lang="en-US" i="1" dirty="0" err="1" smtClean="0"/>
              <a:t>Mmax</a:t>
            </a:r>
            <a:endParaRPr lang="ru-RU" i="1" baseline="-25000" dirty="0"/>
          </a:p>
          <a:p>
            <a:pPr marL="457200" lvl="1" indent="0">
              <a:buNone/>
            </a:pPr>
            <a:endParaRPr lang="ru-RU" i="1" baseline="-25000" dirty="0"/>
          </a:p>
        </p:txBody>
      </p:sp>
    </p:spTree>
    <p:extLst>
      <p:ext uri="{BB962C8B-B14F-4D97-AF65-F5344CB8AC3E}">
        <p14:creationId xmlns:p14="http://schemas.microsoft.com/office/powerpoint/2010/main" val="17765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16632"/>
            <a:ext cx="8856984" cy="432048"/>
          </a:xfrm>
        </p:spPr>
        <p:txBody>
          <a:bodyPr/>
          <a:lstStyle/>
          <a:p>
            <a:r>
              <a:rPr lang="ru-RU" sz="2800" dirty="0"/>
              <a:t>Расчет прогнозных сейсмических воздействий</a:t>
            </a:r>
            <a:endParaRPr lang="ru-RU" altLang="ru-RU" sz="28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620689"/>
            <a:ext cx="8496175" cy="1512168"/>
          </a:xfrm>
        </p:spPr>
        <p:txBody>
          <a:bodyPr/>
          <a:lstStyle/>
          <a:p>
            <a:r>
              <a:rPr lang="ru-RU" altLang="ru-RU" sz="2400" dirty="0" smtClean="0"/>
              <a:t>методы решения задач:</a:t>
            </a:r>
            <a:endParaRPr lang="en-US" altLang="ru-RU" sz="2400" dirty="0"/>
          </a:p>
          <a:p>
            <a:pPr lvl="1"/>
            <a:r>
              <a:rPr lang="ru-RU" sz="2000" dirty="0" smtClean="0"/>
              <a:t>расчет </a:t>
            </a:r>
            <a:r>
              <a:rPr lang="ru-RU" sz="2000" dirty="0"/>
              <a:t>уточненных </a:t>
            </a:r>
            <a:r>
              <a:rPr lang="ru-RU" sz="2000" dirty="0" smtClean="0"/>
              <a:t>величин прогнозных </a:t>
            </a:r>
            <a:r>
              <a:rPr lang="ru-RU" sz="2000" dirty="0"/>
              <a:t>сейсмических </a:t>
            </a:r>
            <a:r>
              <a:rPr lang="ru-RU" sz="2000" dirty="0" smtClean="0"/>
              <a:t>воздействий в баллах макросейсмической шкалы или величинах пиковых ускорений и преобладающих периодов.</a:t>
            </a:r>
            <a:endParaRPr lang="ru-RU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/>
              <p:cNvSpPr/>
              <p:nvPr/>
            </p:nvSpPr>
            <p:spPr>
              <a:xfrm>
                <a:off x="323528" y="2053030"/>
                <a:ext cx="8424936" cy="4804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u="sng" dirty="0" smtClean="0"/>
                  <a:t>C</a:t>
                </a:r>
                <a:r>
                  <a:rPr lang="ru-RU" u="sng" dirty="0" err="1" smtClean="0"/>
                  <a:t>ейсмическая</a:t>
                </a:r>
                <a:r>
                  <a:rPr lang="ru-RU" u="sng" dirty="0" smtClean="0"/>
                  <a:t> </a:t>
                </a:r>
                <a:r>
                  <a:rPr lang="ru-RU" u="sng" dirty="0" err="1" smtClean="0"/>
                  <a:t>сотрясаемость</a:t>
                </a:r>
                <a:r>
                  <a:rPr lang="ru-RU" u="sng" dirty="0" smtClean="0"/>
                  <a:t> по Ризниченко Ю.В. </a:t>
                </a:r>
                <a:br>
                  <a:rPr lang="ru-RU" u="sng" dirty="0" smtClean="0"/>
                </a:br>
                <a:r>
                  <a:rPr lang="en-US" dirty="0" smtClean="0"/>
                  <a:t>[</a:t>
                </a:r>
                <a:r>
                  <a:rPr lang="ru-RU" dirty="0"/>
                  <a:t>Сейсмическая </a:t>
                </a:r>
                <a:r>
                  <a:rPr lang="ru-RU" dirty="0" err="1"/>
                  <a:t>сотрясаемость</a:t>
                </a:r>
                <a:r>
                  <a:rPr lang="ru-RU" dirty="0"/>
                  <a:t>…, 1979</a:t>
                </a:r>
                <a:r>
                  <a:rPr lang="en-US" dirty="0" smtClean="0"/>
                  <a:t>]</a:t>
                </a:r>
                <a:r>
                  <a:rPr lang="ru-RU" dirty="0" smtClean="0"/>
                  <a:t>:</a:t>
                </a:r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/>
                        </m:ctrlPr>
                      </m:sSubPr>
                      <m:e>
                        <m:r>
                          <a:rPr lang="en-US" i="1"/>
                          <m:t>𝐵</m:t>
                        </m:r>
                      </m:e>
                      <m:sub>
                        <m:r>
                          <a:rPr lang="en-US" i="1"/>
                          <m:t>𝐼</m:t>
                        </m:r>
                      </m:sub>
                    </m:sSub>
                    <m:r>
                      <a:rPr lang="ru-RU" i="1"/>
                      <m:t>=</m:t>
                    </m:r>
                    <m:nary>
                      <m:naryPr>
                        <m:chr m:val="∭"/>
                        <m:limLoc m:val="undOvr"/>
                        <m:ctrlPr>
                          <a:rPr lang="ru-RU" i="1"/>
                        </m:ctrlPr>
                      </m:naryPr>
                      <m:sub>
                        <m:r>
                          <a:rPr lang="en-US" i="1"/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i="1"/>
                            </m:ctrlPr>
                          </m:sSubPr>
                          <m:e>
                            <m:r>
                              <a:rPr lang="en-US" i="1"/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/>
                              <m:t>Σ</m:t>
                            </m:r>
                          </m:sub>
                        </m:sSub>
                        <m:r>
                          <a:rPr lang="en-US" i="1"/>
                          <m:t>𝑑𝑥𝑑𝑦𝑑𝑧</m:t>
                        </m:r>
                      </m:e>
                    </m:nary>
                  </m:oMath>
                </a14:m>
                <a:r>
                  <a:rPr lang="ru-RU" dirty="0" smtClean="0"/>
                  <a:t>,</a:t>
                </a:r>
                <a:endParaRPr lang="ru-RU" dirty="0"/>
              </a:p>
              <a:p>
                <a:r>
                  <a:rPr lang="ru-RU" dirty="0"/>
                  <a:t>где </a:t>
                </a:r>
                <a:r>
                  <a:rPr lang="en-US" i="1" dirty="0"/>
                  <a:t>N</a:t>
                </a:r>
                <a:r>
                  <a:rPr lang="ru-RU" i="1" baseline="-25000" dirty="0"/>
                  <a:t>∑</a:t>
                </a:r>
                <a:r>
                  <a:rPr lang="ru-RU" dirty="0"/>
                  <a:t> – отнесенное к единице времени и объема ожидаемое суммарное число землетрясений с очагами в элементарном объеме </a:t>
                </a:r>
                <a:r>
                  <a:rPr lang="en-US" i="1" dirty="0" err="1"/>
                  <a:t>dxdydz</a:t>
                </a:r>
                <a:r>
                  <a:rPr lang="ru-RU" dirty="0"/>
                  <a:t> очаговой области, которые вызовут в пункте наблюдения сотрясения интенсивностью </a:t>
                </a:r>
                <a:r>
                  <a:rPr lang="en-US" i="1" dirty="0"/>
                  <a:t>I</a:t>
                </a:r>
                <a:r>
                  <a:rPr lang="ru-RU" dirty="0"/>
                  <a:t> и выше; </a:t>
                </a:r>
                <a:endParaRPr lang="ru-RU" dirty="0" smtClean="0"/>
              </a:p>
              <a:p>
                <a:r>
                  <a:rPr lang="en-US" i="1" dirty="0" smtClean="0"/>
                  <a:t>V</a:t>
                </a:r>
                <a:r>
                  <a:rPr lang="ru-RU" dirty="0" smtClean="0"/>
                  <a:t> </a:t>
                </a:r>
                <a:r>
                  <a:rPr lang="ru-RU" dirty="0"/>
                  <a:t>– общий объем очаговой области.</a:t>
                </a:r>
              </a:p>
              <a:p>
                <a:endParaRPr lang="ru-RU" dirty="0" smtClean="0"/>
              </a:p>
              <a:p>
                <a:r>
                  <a:rPr lang="ru-RU" dirty="0" smtClean="0"/>
                  <a:t>Сейсмическая </a:t>
                </a:r>
                <a:r>
                  <a:rPr lang="ru-RU" dirty="0" err="1" smtClean="0"/>
                  <a:t>сотрясаемость</a:t>
                </a:r>
                <a:r>
                  <a:rPr lang="ru-RU" dirty="0" smtClean="0"/>
                  <a:t>, когда очаги </a:t>
                </a:r>
                <a:r>
                  <a:rPr lang="ru-RU" dirty="0"/>
                  <a:t>концентрируются в слое относительно небольшой </a:t>
                </a:r>
                <a:r>
                  <a:rPr lang="ru-RU" dirty="0" smtClean="0"/>
                  <a:t>толщины (плоский случай)</a:t>
                </a:r>
                <a:endParaRPr lang="ru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𝐼</m:t>
                        </m:r>
                      </m:sub>
                    </m:sSub>
                    <m:r>
                      <a:rPr lang="ru-RU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i="1"/>
                        </m:ctrlPr>
                      </m:fPr>
                      <m:num>
                        <m:r>
                          <a:rPr lang="en-US" i="1"/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ru-RU" i="1"/>
                            </m:ctrlPr>
                          </m:sSupPr>
                          <m:e>
                            <m:r>
                              <a:rPr lang="en-US" i="1"/>
                              <m:t>10</m:t>
                            </m:r>
                          </m:e>
                          <m:sup>
                            <m:r>
                              <a:rPr lang="en-US" i="1"/>
                              <m:t>0.5</m:t>
                            </m:r>
                            <m:r>
                              <a:rPr lang="en-US" i="1"/>
                              <m:t>𝑏</m:t>
                            </m:r>
                          </m:sup>
                        </m:sSup>
                        <m:r>
                          <a:rPr lang="en-US" i="1"/>
                          <m:t>− </m:t>
                        </m:r>
                        <m:sSup>
                          <m:sSupPr>
                            <m:ctrlPr>
                              <a:rPr lang="ru-RU" i="1"/>
                            </m:ctrlPr>
                          </m:sSupPr>
                          <m:e>
                            <m:r>
                              <a:rPr lang="en-US" i="1"/>
                              <m:t>10</m:t>
                            </m:r>
                          </m:e>
                          <m:sup>
                            <m:r>
                              <a:rPr lang="en-US" i="1"/>
                              <m:t>−0.5</m:t>
                            </m:r>
                            <m:r>
                              <a:rPr lang="en-US" i="1"/>
                              <m:t>𝑏</m:t>
                            </m:r>
                          </m:sup>
                        </m:sSup>
                      </m:den>
                    </m:f>
                    <m:nary>
                      <m:naryPr>
                        <m:chr m:val="∬"/>
                        <m:limLoc m:val="undOvr"/>
                        <m:ctrlPr>
                          <a:rPr lang="ru-RU" i="1"/>
                        </m:ctrlPr>
                      </m:naryPr>
                      <m:sub>
                        <m:r>
                          <a:rPr lang="en-US" i="1"/>
                          <m:t>𝑆</m:t>
                        </m:r>
                      </m:sub>
                      <m:sup/>
                      <m:e>
                        <m:r>
                          <a:rPr lang="en-US" i="1"/>
                          <m:t>𝐴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ru-RU" i="1"/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i="1"/>
                                </m:ctrlPr>
                              </m:sSupPr>
                              <m:e>
                                <m:r>
                                  <a:rPr lang="en-US" i="1"/>
                                  <m:t>10</m:t>
                                </m:r>
                              </m:e>
                              <m:sup>
                                <m:r>
                                  <a:rPr lang="en-US" i="1"/>
                                  <m:t>−</m:t>
                                </m:r>
                                <m:r>
                                  <a:rPr lang="en-US" i="1"/>
                                  <m:t>𝑏</m:t>
                                </m:r>
                                <m:d>
                                  <m:dPr>
                                    <m:ctrlPr>
                                      <a:rPr lang="ru-RU" i="1"/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i="1"/>
                                        </m:ctrlPr>
                                      </m:sSubPr>
                                      <m:e>
                                        <m:r>
                                          <a:rPr lang="en-US" i="1"/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i="1"/>
                                          <m:t>𝐼</m:t>
                                        </m:r>
                                      </m:sub>
                                    </m:sSub>
                                    <m:r>
                                      <a:rPr lang="en-US" i="1"/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ru-RU" i="1"/>
                                        </m:ctrlPr>
                                      </m:sSubPr>
                                      <m:e>
                                        <m:r>
                                          <a:rPr lang="en-US" i="1"/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i="1"/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p>
                            <m:r>
                              <a:rPr lang="en-US" i="1"/>
                              <m:t>− </m:t>
                            </m:r>
                            <m:sSup>
                              <m:sSupPr>
                                <m:ctrlPr>
                                  <a:rPr lang="ru-RU" i="1"/>
                                </m:ctrlPr>
                              </m:sSupPr>
                              <m:e>
                                <m:r>
                                  <a:rPr lang="en-US" i="1"/>
                                  <m:t>10</m:t>
                                </m:r>
                              </m:e>
                              <m:sup>
                                <m:r>
                                  <a:rPr lang="en-US" i="1"/>
                                  <m:t>−</m:t>
                                </m:r>
                                <m:r>
                                  <a:rPr lang="en-US" i="1"/>
                                  <m:t>𝑏</m:t>
                                </m:r>
                                <m:d>
                                  <m:dPr>
                                    <m:ctrlPr>
                                      <a:rPr lang="ru-RU" i="1"/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ru-RU" i="1"/>
                                        </m:ctrlPr>
                                      </m:sSubPr>
                                      <m:e>
                                        <m:r>
                                          <a:rPr lang="en-US" i="1"/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i="1"/>
                                          <m:t>𝑚𝑎𝑥</m:t>
                                        </m:r>
                                      </m:sub>
                                    </m:sSub>
                                    <m:r>
                                      <a:rPr lang="en-US" i="1"/>
                                      <m:t>− </m:t>
                                    </m:r>
                                    <m:sSub>
                                      <m:sSubPr>
                                        <m:ctrlPr>
                                          <a:rPr lang="ru-RU" i="1"/>
                                        </m:ctrlPr>
                                      </m:sSubPr>
                                      <m:e>
                                        <m:r>
                                          <a:rPr lang="en-US" i="1"/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i="1"/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en-US" i="1"/>
                          <m:t>𝑑𝑆</m:t>
                        </m:r>
                      </m:e>
                    </m:nary>
                  </m:oMath>
                </a14:m>
                <a:r>
                  <a:rPr lang="en-US" dirty="0"/>
                  <a:t>,</a:t>
                </a:r>
                <a:endParaRPr lang="ru-RU" dirty="0"/>
              </a:p>
              <a:p>
                <a:r>
                  <a:rPr lang="ru-RU" dirty="0"/>
                  <a:t>где </a:t>
                </a:r>
                <a:r>
                  <a:rPr lang="en-US" i="1" dirty="0"/>
                  <a:t>A</a:t>
                </a:r>
                <a:r>
                  <a:rPr lang="ru-RU" dirty="0"/>
                  <a:t> – сейсмическая активность в слое вблизи земной поверхности, причем всем очагам приписывается глубина этой поверхности. </a:t>
                </a:r>
                <a:endParaRPr lang="ru-RU" dirty="0" smtClean="0"/>
              </a:p>
              <a:p>
                <a:r>
                  <a:rPr lang="ru-RU" dirty="0" smtClean="0"/>
                  <a:t>Нижняя </a:t>
                </a:r>
                <a:r>
                  <a:rPr lang="ru-RU" dirty="0"/>
                  <a:t>формула получена из верхней путем подстановки вместо </a:t>
                </a:r>
                <a:r>
                  <a:rPr lang="en-US" i="1" dirty="0"/>
                  <a:t>N</a:t>
                </a:r>
                <a:r>
                  <a:rPr lang="ru-RU" i="1" baseline="-25000" dirty="0"/>
                  <a:t>∑</a:t>
                </a:r>
                <a:r>
                  <a:rPr lang="ru-RU" baseline="-25000" dirty="0"/>
                  <a:t> </a:t>
                </a:r>
                <a:r>
                  <a:rPr lang="ru-RU" dirty="0"/>
                  <a:t>закона повторяемости землетрясений</a:t>
                </a:r>
                <a:endParaRPr lang="ru-RU" dirty="0"/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053030"/>
                <a:ext cx="8424936" cy="4804970"/>
              </a:xfrm>
              <a:prstGeom prst="rect">
                <a:avLst/>
              </a:prstGeom>
              <a:blipFill rotWithShape="1">
                <a:blip r:embed="rId2"/>
                <a:stretch>
                  <a:fillRect l="-579" t="-635" r="-1085" b="-11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6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sz="4000" dirty="0" smtClean="0"/>
              <a:t>Сейсмотектонические исследования</a:t>
            </a:r>
            <a:endParaRPr lang="ru-RU" altLang="ru-RU" sz="40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800"/>
            <a:ext cx="8229600" cy="4103663"/>
          </a:xfrm>
        </p:spPr>
        <p:txBody>
          <a:bodyPr/>
          <a:lstStyle/>
          <a:p>
            <a:r>
              <a:rPr lang="ru-RU" altLang="ru-RU" dirty="0" smtClean="0"/>
              <a:t>Цели и решаемые задачи</a:t>
            </a:r>
            <a:endParaRPr lang="en-US" altLang="ru-RU" dirty="0"/>
          </a:p>
          <a:p>
            <a:pPr lvl="1"/>
            <a:r>
              <a:rPr lang="ru-RU" dirty="0" smtClean="0"/>
              <a:t>выявление </a:t>
            </a:r>
            <a:r>
              <a:rPr lang="ru-RU" dirty="0"/>
              <a:t>и изучение активных разломов, оказывающих непосредственное влияние на проектируемые здания и </a:t>
            </a:r>
            <a:r>
              <a:rPr lang="ru-RU" dirty="0" smtClean="0"/>
              <a:t>сооружения</a:t>
            </a:r>
            <a:endParaRPr lang="ru-RU" dirty="0"/>
          </a:p>
          <a:p>
            <a:pPr lvl="1"/>
            <a:r>
              <a:rPr lang="ru-RU" dirty="0" smtClean="0"/>
              <a:t>разработка </a:t>
            </a:r>
            <a:r>
              <a:rPr lang="ru-RU" dirty="0"/>
              <a:t>сейсмотектонической модели и построение карты зон возможных очагов землетрясений (ВОЗ), опасных для проектируемых сооружений, на основе сейсмогеологических данных.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16632"/>
            <a:ext cx="8856984" cy="432048"/>
          </a:xfrm>
        </p:spPr>
        <p:txBody>
          <a:bodyPr/>
          <a:lstStyle/>
          <a:p>
            <a:r>
              <a:rPr lang="ru-RU" sz="2800" dirty="0"/>
              <a:t>Расчет прогнозных сейсмических воздействий</a:t>
            </a:r>
            <a:endParaRPr lang="ru-RU" altLang="ru-RU" sz="28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620689"/>
            <a:ext cx="8496175" cy="1512168"/>
          </a:xfrm>
        </p:spPr>
        <p:txBody>
          <a:bodyPr/>
          <a:lstStyle/>
          <a:p>
            <a:r>
              <a:rPr lang="ru-RU" altLang="ru-RU" sz="2400" dirty="0" smtClean="0"/>
              <a:t>методы решения задач:</a:t>
            </a:r>
            <a:endParaRPr lang="en-US" altLang="ru-RU" sz="2400" dirty="0"/>
          </a:p>
          <a:p>
            <a:pPr lvl="1"/>
            <a:r>
              <a:rPr lang="ru-RU" sz="2000" dirty="0" smtClean="0"/>
              <a:t>расчет </a:t>
            </a:r>
            <a:r>
              <a:rPr lang="ru-RU" sz="2000" dirty="0"/>
              <a:t>уточненных </a:t>
            </a:r>
            <a:r>
              <a:rPr lang="ru-RU" sz="2000" dirty="0" smtClean="0"/>
              <a:t>величин прогнозных </a:t>
            </a:r>
            <a:r>
              <a:rPr lang="ru-RU" sz="2000" dirty="0"/>
              <a:t>сейсмических </a:t>
            </a:r>
            <a:r>
              <a:rPr lang="ru-RU" sz="2000" dirty="0" smtClean="0"/>
              <a:t>воздействий в баллах макросейсмической шкалы или величинах пиковых ускорений и преобладающих периодов.</a:t>
            </a:r>
            <a:endParaRPr lang="ru-RU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Прямоугольник 2"/>
              <p:cNvSpPr/>
              <p:nvPr/>
            </p:nvSpPr>
            <p:spPr>
              <a:xfrm>
                <a:off x="323528" y="1988840"/>
                <a:ext cx="8424936" cy="4858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u="sng" dirty="0" smtClean="0"/>
                  <a:t>C</a:t>
                </a:r>
                <a:r>
                  <a:rPr lang="ru-RU" u="sng" dirty="0" err="1" smtClean="0"/>
                  <a:t>ейсмическая</a:t>
                </a:r>
                <a:r>
                  <a:rPr lang="ru-RU" u="sng" dirty="0" smtClean="0"/>
                  <a:t> </a:t>
                </a:r>
                <a:r>
                  <a:rPr lang="ru-RU" u="sng" dirty="0" err="1" smtClean="0"/>
                  <a:t>сотрясаемость</a:t>
                </a:r>
                <a:r>
                  <a:rPr lang="ru-RU" u="sng" dirty="0" smtClean="0"/>
                  <a:t> по Гусеву А.А. и </a:t>
                </a:r>
                <a:r>
                  <a:rPr lang="ru-RU" u="sng" dirty="0" err="1" smtClean="0"/>
                  <a:t>Уломову</a:t>
                </a:r>
                <a:r>
                  <a:rPr lang="ru-RU" u="sng" dirty="0" smtClean="0"/>
                  <a:t> В.И. </a:t>
                </a:r>
                <a:br>
                  <a:rPr lang="ru-RU" u="sng" dirty="0" smtClean="0"/>
                </a:br>
                <a:r>
                  <a:rPr lang="ru-RU" dirty="0" smtClean="0"/>
                  <a:t>[</a:t>
                </a:r>
                <a:r>
                  <a:rPr lang="ru-RU" dirty="0"/>
                  <a:t>Гусев и др., 1995, 1998, 1999; </a:t>
                </a:r>
                <a:r>
                  <a:rPr lang="ru-RU" dirty="0" err="1"/>
                  <a:t>Уломов</a:t>
                </a:r>
                <a:r>
                  <a:rPr lang="ru-RU" dirty="0"/>
                  <a:t>, 2007</a:t>
                </a:r>
                <a:r>
                  <a:rPr lang="ru-RU" dirty="0" smtClean="0"/>
                  <a:t>]:</a:t>
                </a:r>
              </a:p>
              <a:p>
                <a:endParaRPr lang="ru-RU" dirty="0" smtClean="0"/>
              </a:p>
              <a:p>
                <a:pPr marL="342900" indent="-342900">
                  <a:buAutoNum type="arabicParenR"/>
                </a:pPr>
                <a:r>
                  <a:rPr lang="ru-RU" dirty="0" smtClean="0"/>
                  <a:t>Создание виртуального каталога землетрясений.</a:t>
                </a:r>
              </a:p>
              <a:p>
                <a:r>
                  <a:rPr lang="en-US" dirty="0" smtClean="0">
                    <a:ea typeface="Cambria Math"/>
                  </a:rPr>
                  <a:t> </a:t>
                </a:r>
                <a:r>
                  <a:rPr lang="ru-RU" dirty="0" smtClean="0">
                    <a:ea typeface="Cambria Math"/>
                  </a:rPr>
                  <a:t>Связь ошибки расчета интенсивности с размером выборки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𝐼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ru-RU" i="1" dirty="0" smtClean="0"/>
              </a:p>
              <a:p>
                <a:endParaRPr lang="ru-RU" i="1" dirty="0" smtClean="0"/>
              </a:p>
              <a:p>
                <a:r>
                  <a:rPr lang="ru-RU" dirty="0" smtClean="0"/>
                  <a:t>2</a:t>
                </a:r>
                <a:r>
                  <a:rPr lang="ru-RU" dirty="0"/>
                  <a:t>) Разыгрывание </a:t>
                </a:r>
                <a:r>
                  <a:rPr lang="ru-RU" dirty="0" smtClean="0"/>
                  <a:t>виртуальных очагов </a:t>
                </a:r>
                <a:r>
                  <a:rPr lang="ru-RU" dirty="0"/>
                  <a:t>модельного каталога </a:t>
                </a:r>
                <a:r>
                  <a:rPr lang="ru-RU" dirty="0" smtClean="0"/>
                  <a:t>в </a:t>
                </a:r>
                <a:r>
                  <a:rPr lang="ru-RU" dirty="0"/>
                  <a:t>каждой зоне ВОЗ в соответствии с ее графиком повторяемости, функцией плотности вероятности глубинного распределения </a:t>
                </a:r>
                <a:r>
                  <a:rPr lang="ru-RU" dirty="0" smtClean="0"/>
                  <a:t>очагов</a:t>
                </a:r>
              </a:p>
              <a:p>
                <a:endParaRPr lang="ru-RU" dirty="0" smtClean="0"/>
              </a:p>
              <a:p>
                <a:r>
                  <a:rPr lang="ru-RU" dirty="0" smtClean="0"/>
                  <a:t>3) Расчет сейсмического эффекта </a:t>
                </a:r>
                <a:r>
                  <a:rPr lang="ru-RU" dirty="0"/>
                  <a:t>на земной поверхности </a:t>
                </a:r>
                <a:r>
                  <a:rPr lang="ru-RU" dirty="0" smtClean="0"/>
                  <a:t>от </a:t>
                </a:r>
                <a:r>
                  <a:rPr lang="ru-RU" dirty="0"/>
                  <a:t>каждого виртуального очага в отдельности с учетом его размеров и особенностей затухания сейсмических сотрясений с </a:t>
                </a:r>
                <a:r>
                  <a:rPr lang="ru-RU" dirty="0" smtClean="0"/>
                  <a:t>расстоянием</a:t>
                </a:r>
              </a:p>
              <a:p>
                <a:endParaRPr lang="ru-RU" dirty="0" smtClean="0"/>
              </a:p>
              <a:p>
                <a:r>
                  <a:rPr lang="ru-RU" dirty="0" smtClean="0"/>
                  <a:t>4</a:t>
                </a:r>
                <a:r>
                  <a:rPr lang="ru-RU" dirty="0"/>
                  <a:t>) </a:t>
                </a:r>
                <a:r>
                  <a:rPr lang="ru-RU" dirty="0" smtClean="0"/>
                  <a:t>Построение распределения </a:t>
                </a:r>
                <a:r>
                  <a:rPr lang="ru-RU" dirty="0"/>
                  <a:t>частот </a:t>
                </a:r>
                <a:r>
                  <a:rPr lang="ru-RU" dirty="0" smtClean="0"/>
                  <a:t>(частота - величина </a:t>
                </a:r>
                <a:r>
                  <a:rPr lang="ru-RU" dirty="0"/>
                  <a:t>обратная периоду повторения) сотрясений различной интенсивности в точке на земной поверхности</a:t>
                </a:r>
                <a:endParaRPr lang="ru-RU" dirty="0"/>
              </a:p>
            </p:txBody>
          </p:sp>
        </mc:Choice>
        <mc:Fallback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988840"/>
                <a:ext cx="8424936" cy="4858318"/>
              </a:xfrm>
              <a:prstGeom prst="rect">
                <a:avLst/>
              </a:prstGeom>
              <a:blipFill rotWithShape="1">
                <a:blip r:embed="rId2"/>
                <a:stretch>
                  <a:fillRect l="-579" t="-627" r="-145" b="-11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0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16632"/>
            <a:ext cx="8856984" cy="432048"/>
          </a:xfrm>
        </p:spPr>
        <p:txBody>
          <a:bodyPr/>
          <a:lstStyle/>
          <a:p>
            <a:r>
              <a:rPr lang="ru-RU" sz="2800" dirty="0"/>
              <a:t>Расчет прогнозных сейсмических воздействий</a:t>
            </a:r>
            <a:endParaRPr lang="ru-RU" altLang="ru-RU" sz="28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620689"/>
            <a:ext cx="8496175" cy="1512168"/>
          </a:xfrm>
        </p:spPr>
        <p:txBody>
          <a:bodyPr/>
          <a:lstStyle/>
          <a:p>
            <a:r>
              <a:rPr lang="ru-RU" altLang="ru-RU" sz="2400" dirty="0" smtClean="0"/>
              <a:t>методы решения задач:</a:t>
            </a:r>
            <a:endParaRPr lang="en-US" altLang="ru-RU" sz="2400" dirty="0"/>
          </a:p>
          <a:p>
            <a:pPr lvl="1"/>
            <a:r>
              <a:rPr lang="ru-RU" sz="2000" dirty="0" smtClean="0"/>
              <a:t>расчет </a:t>
            </a:r>
            <a:r>
              <a:rPr lang="ru-RU" sz="2000" dirty="0"/>
              <a:t>уточненных </a:t>
            </a:r>
            <a:r>
              <a:rPr lang="ru-RU" sz="2000" dirty="0" smtClean="0"/>
              <a:t>величин прогнозных </a:t>
            </a:r>
            <a:r>
              <a:rPr lang="ru-RU" sz="2000" dirty="0"/>
              <a:t>сейсмических </a:t>
            </a:r>
            <a:r>
              <a:rPr lang="ru-RU" sz="2000" dirty="0" smtClean="0"/>
              <a:t>воздействий в баллах макросейсмической шкалы или величинах пиковых ускорений и преобладающих периодов.</a:t>
            </a:r>
            <a:endParaRPr lang="ru-RU" sz="20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2189163"/>
            <a:ext cx="6048375" cy="4527550"/>
            <a:chOff x="1692275" y="2330450"/>
            <a:chExt cx="6048375" cy="4527550"/>
          </a:xfrm>
        </p:grpSpPr>
        <p:graphicFrame>
          <p:nvGraphicFramePr>
            <p:cNvPr id="5" name="Object 4"/>
            <p:cNvGraphicFramePr>
              <a:graphicFrameLocks noGrp="1" noChangeAspect="1"/>
            </p:cNvGraphicFramePr>
            <p:nvPr>
              <p:ph sz="half" idx="4294967295"/>
              <p:extLst>
                <p:ext uri="{D42A27DB-BD31-4B8C-83A1-F6EECF244321}">
                  <p14:modId xmlns:p14="http://schemas.microsoft.com/office/powerpoint/2010/main" val="4059962499"/>
                </p:ext>
              </p:extLst>
            </p:nvPr>
          </p:nvGraphicFramePr>
          <p:xfrm>
            <a:off x="1692275" y="2330450"/>
            <a:ext cx="6048375" cy="4527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56" name="Диаграмма" r:id="rId3" imgW="4772143" imgH="3571943" progId="Excel.Chart.8">
                    <p:embed/>
                  </p:oleObj>
                </mc:Choice>
                <mc:Fallback>
                  <p:oleObj name="Диаграмма" r:id="rId3" imgW="4772143" imgH="3571943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2275" y="2330450"/>
                          <a:ext cx="6048375" cy="4527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411413" y="4610100"/>
              <a:ext cx="2881312" cy="1411288"/>
            </a:xfrm>
            <a:custGeom>
              <a:avLst/>
              <a:gdLst>
                <a:gd name="T0" fmla="*/ 2147483647 w 1815"/>
                <a:gd name="T1" fmla="*/ 2147483647 h 907"/>
                <a:gd name="T2" fmla="*/ 2147483647 w 1815"/>
                <a:gd name="T3" fmla="*/ 0 h 907"/>
                <a:gd name="T4" fmla="*/ 0 w 1815"/>
                <a:gd name="T5" fmla="*/ 0 h 9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15" h="907">
                  <a:moveTo>
                    <a:pt x="1815" y="907"/>
                  </a:moveTo>
                  <a:lnTo>
                    <a:pt x="181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411413" y="4437063"/>
              <a:ext cx="3384550" cy="1584325"/>
            </a:xfrm>
            <a:custGeom>
              <a:avLst/>
              <a:gdLst>
                <a:gd name="T0" fmla="*/ 2147483647 w 2132"/>
                <a:gd name="T1" fmla="*/ 2147483647 h 998"/>
                <a:gd name="T2" fmla="*/ 2147483647 w 2132"/>
                <a:gd name="T3" fmla="*/ 0 h 998"/>
                <a:gd name="T4" fmla="*/ 0 w 2132"/>
                <a:gd name="T5" fmla="*/ 0 h 9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32" h="998">
                  <a:moveTo>
                    <a:pt x="2132" y="998"/>
                  </a:moveTo>
                  <a:lnTo>
                    <a:pt x="213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411413" y="4048125"/>
              <a:ext cx="4537075" cy="1973263"/>
            </a:xfrm>
            <a:custGeom>
              <a:avLst/>
              <a:gdLst>
                <a:gd name="T0" fmla="*/ 2147483647 w 2858"/>
                <a:gd name="T1" fmla="*/ 2147483647 h 1270"/>
                <a:gd name="T2" fmla="*/ 2147483647 w 2858"/>
                <a:gd name="T3" fmla="*/ 0 h 1270"/>
                <a:gd name="T4" fmla="*/ 0 w 2858"/>
                <a:gd name="T5" fmla="*/ 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58" h="1270">
                  <a:moveTo>
                    <a:pt x="2858" y="1270"/>
                  </a:moveTo>
                  <a:lnTo>
                    <a:pt x="2858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2484438" y="5013325"/>
              <a:ext cx="1657350" cy="1050925"/>
            </a:xfrm>
            <a:custGeom>
              <a:avLst/>
              <a:gdLst>
                <a:gd name="T0" fmla="*/ 1513393401 w 1815"/>
                <a:gd name="T1" fmla="*/ 1217688374 h 907"/>
                <a:gd name="T2" fmla="*/ 1513393401 w 1815"/>
                <a:gd name="T3" fmla="*/ 0 h 907"/>
                <a:gd name="T4" fmla="*/ 0 w 1815"/>
                <a:gd name="T5" fmla="*/ 0 h 9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15" h="907">
                  <a:moveTo>
                    <a:pt x="1815" y="907"/>
                  </a:moveTo>
                  <a:lnTo>
                    <a:pt x="181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411413" y="4221163"/>
              <a:ext cx="4032250" cy="1800225"/>
            </a:xfrm>
            <a:custGeom>
              <a:avLst/>
              <a:gdLst>
                <a:gd name="T0" fmla="*/ 2147483647 w 2132"/>
                <a:gd name="T1" fmla="*/ 2147483647 h 998"/>
                <a:gd name="T2" fmla="*/ 2147483647 w 2132"/>
                <a:gd name="T3" fmla="*/ 0 h 998"/>
                <a:gd name="T4" fmla="*/ 0 w 2132"/>
                <a:gd name="T5" fmla="*/ 0 h 9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32" h="998">
                  <a:moveTo>
                    <a:pt x="2132" y="998"/>
                  </a:moveTo>
                  <a:lnTo>
                    <a:pt x="2132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411413" y="3860800"/>
              <a:ext cx="5041900" cy="2117725"/>
            </a:xfrm>
            <a:custGeom>
              <a:avLst/>
              <a:gdLst>
                <a:gd name="T0" fmla="*/ 2147483647 w 2858"/>
                <a:gd name="T1" fmla="*/ 2147483647 h 1270"/>
                <a:gd name="T2" fmla="*/ 2147483647 w 2858"/>
                <a:gd name="T3" fmla="*/ 0 h 1270"/>
                <a:gd name="T4" fmla="*/ 0 w 2858"/>
                <a:gd name="T5" fmla="*/ 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58" h="1270">
                  <a:moveTo>
                    <a:pt x="2858" y="1270"/>
                  </a:moveTo>
                  <a:lnTo>
                    <a:pt x="2858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 rot="16200000">
              <a:off x="5053013" y="3590925"/>
              <a:ext cx="1195387" cy="3605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r>
                <a:rPr lang="ru-RU" altLang="ru-RU" sz="1600"/>
                <a:t>100 лет</a:t>
              </a:r>
            </a:p>
            <a:p>
              <a:endParaRPr lang="ru-RU" altLang="ru-RU" sz="1600"/>
            </a:p>
            <a:p>
              <a:endParaRPr lang="ru-RU" altLang="ru-RU" sz="1600"/>
            </a:p>
            <a:p>
              <a:endParaRPr lang="ru-RU" altLang="ru-RU" sz="1200"/>
            </a:p>
            <a:p>
              <a:endParaRPr lang="ru-RU" altLang="ru-RU" sz="1600"/>
            </a:p>
            <a:p>
              <a:r>
                <a:rPr lang="ru-RU" altLang="ru-RU" sz="1600"/>
                <a:t>500 лет</a:t>
              </a:r>
            </a:p>
            <a:p>
              <a:endParaRPr lang="ru-RU" altLang="ru-RU" sz="1600"/>
            </a:p>
            <a:p>
              <a:r>
                <a:rPr lang="ru-RU" altLang="ru-RU" sz="1600"/>
                <a:t>1000 лет</a:t>
              </a:r>
            </a:p>
            <a:p>
              <a:endParaRPr lang="ru-RU" altLang="ru-RU" sz="1600"/>
            </a:p>
            <a:p>
              <a:endParaRPr lang="ru-RU" altLang="ru-RU" sz="1000"/>
            </a:p>
            <a:p>
              <a:r>
                <a:rPr lang="ru-RU" altLang="ru-RU" sz="1600"/>
                <a:t>2500 лет</a:t>
              </a:r>
            </a:p>
            <a:p>
              <a:endParaRPr lang="ru-RU" altLang="ru-RU" sz="1600"/>
            </a:p>
            <a:p>
              <a:r>
                <a:rPr lang="ru-RU" altLang="ru-RU" sz="1600"/>
                <a:t>5000 лет</a:t>
              </a:r>
            </a:p>
            <a:p>
              <a:endParaRPr lang="ru-RU" altLang="ru-RU" sz="1600"/>
            </a:p>
            <a:p>
              <a:r>
                <a:rPr lang="ru-RU" altLang="ru-RU" sz="1600"/>
                <a:t>10000 лет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88224" y="2353939"/>
            <a:ext cx="19511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MSK-64:</a:t>
            </a:r>
          </a:p>
          <a:p>
            <a:endParaRPr lang="en-US" i="1" dirty="0"/>
          </a:p>
          <a:p>
            <a:r>
              <a:rPr lang="en-US" i="1" dirty="0" smtClean="0"/>
              <a:t>PGA</a:t>
            </a:r>
            <a:r>
              <a:rPr lang="en-US" dirty="0" smtClean="0"/>
              <a:t>=0.8·2</a:t>
            </a:r>
            <a:r>
              <a:rPr lang="en-US" i="1" baseline="30000" dirty="0" smtClean="0"/>
              <a:t>I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при 0</a:t>
            </a:r>
            <a:r>
              <a:rPr lang="en-US" dirty="0"/>
              <a:t>.</a:t>
            </a:r>
            <a:r>
              <a:rPr lang="ru-RU" dirty="0" smtClean="0"/>
              <a:t>1</a:t>
            </a:r>
            <a:r>
              <a:rPr lang="en-US" dirty="0" smtClean="0"/>
              <a:t>&lt;=T&lt;=0.5</a:t>
            </a:r>
          </a:p>
          <a:p>
            <a:endParaRPr lang="en-US" i="1" dirty="0" smtClean="0"/>
          </a:p>
          <a:p>
            <a:r>
              <a:rPr lang="en-US" i="1" dirty="0" smtClean="0"/>
              <a:t>PGA</a:t>
            </a:r>
            <a:r>
              <a:rPr lang="en-US" dirty="0" smtClean="0"/>
              <a:t>=0.4/T·2</a:t>
            </a:r>
            <a:r>
              <a:rPr lang="en-US" i="1" baseline="30000" dirty="0" smtClean="0"/>
              <a:t>I</a:t>
            </a:r>
            <a:r>
              <a:rPr lang="en-US" dirty="0" smtClean="0"/>
              <a:t> </a:t>
            </a:r>
            <a:endParaRPr lang="ru-RU" dirty="0"/>
          </a:p>
          <a:p>
            <a:r>
              <a:rPr lang="ru-RU" dirty="0"/>
              <a:t>при 0</a:t>
            </a:r>
            <a:r>
              <a:rPr lang="en-US" dirty="0" smtClean="0"/>
              <a:t>.5&lt;T&lt;1.5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[</a:t>
            </a:r>
            <a:r>
              <a:rPr lang="ru-RU" dirty="0" smtClean="0"/>
              <a:t>РБ-006-98</a:t>
            </a:r>
            <a:r>
              <a:rPr lang="en-US" dirty="0" smtClean="0"/>
              <a:t>]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4346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ru-RU" altLang="ru-RU" sz="3600" dirty="0" smtClean="0"/>
              <a:t>Литература</a:t>
            </a:r>
            <a:endParaRPr lang="ru-RU" altLang="ru-RU" sz="36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857403"/>
          </a:xfrm>
        </p:spPr>
        <p:txBody>
          <a:bodyPr/>
          <a:lstStyle/>
          <a:p>
            <a:r>
              <a:rPr lang="ru-RU" sz="1600" dirty="0" err="1" smtClean="0"/>
              <a:t>Аптикаев</a:t>
            </a:r>
            <a:r>
              <a:rPr lang="ru-RU" sz="1600" dirty="0" smtClean="0"/>
              <a:t> </a:t>
            </a:r>
            <a:r>
              <a:rPr lang="ru-RU" sz="1600" dirty="0" smtClean="0"/>
              <a:t>Ф.Ф. Инструментальная шкала сейсмической интенсивности. М.: Наука и образование, 2012. 176 с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lvl="0"/>
            <a:r>
              <a:rPr lang="ru-RU" sz="1600" dirty="0"/>
              <a:t>Гусев А.А., Мельникова В.Н. Связи между магнитудами – среднемировые и для Камчатки. Вулканология и сейсмология, 1990, №6. С. 55-63.</a:t>
            </a:r>
          </a:p>
          <a:p>
            <a:pPr lvl="0"/>
            <a:r>
              <a:rPr lang="ru-RU" sz="1600" dirty="0"/>
              <a:t>Гусев А.А., Павлов В.М., Шумилина Л.С. Новый подход к расчетам повторяемости сейсмического воздействия с целью построения карт сейсмического районирования // Современная сейсмология: достижения и проблемы. Научная конференция РФФИ, НТК РФ, НС РАН по проблемам международного десятилетия по уменьшению опасности стихийных бедствий. М.</a:t>
            </a:r>
            <a:r>
              <a:rPr lang="en-US" sz="1600" dirty="0"/>
              <a:t>,</a:t>
            </a:r>
            <a:r>
              <a:rPr lang="ru-RU" sz="1600" dirty="0"/>
              <a:t> 1998. 26 с.</a:t>
            </a:r>
          </a:p>
          <a:p>
            <a:pPr lvl="0"/>
            <a:r>
              <a:rPr lang="ru-RU" sz="1600" dirty="0"/>
              <a:t>Гусев А.А., Шумилина Л.С. Моделирование связи балл-магнитуда-расстояние на основе представления о некогерентном протяженном очаге. Вулканология и сейсмология. 1999, №4-5. С.29-40.</a:t>
            </a:r>
          </a:p>
          <a:p>
            <a:pPr lvl="0"/>
            <a:r>
              <a:rPr lang="ru-RU" sz="1600" dirty="0"/>
              <a:t>Гусев А.А., Шумилина Л.С. Некоторые вопросы методики общего сейсмического районирования // Сейсмичность и сейсмическое районирование Северной Евразии, </a:t>
            </a:r>
            <a:r>
              <a:rPr lang="ru-RU" sz="1600" dirty="0" err="1"/>
              <a:t>Вып</a:t>
            </a:r>
            <a:r>
              <a:rPr lang="ru-RU" sz="1600" dirty="0"/>
              <a:t>. 2-3. М.: ОИФЗ РАН, 1995, С. 289-300.</a:t>
            </a:r>
          </a:p>
          <a:p>
            <a:r>
              <a:rPr lang="ru-RU" sz="1600" dirty="0" err="1" smtClean="0"/>
              <a:t>Кульчицкий</a:t>
            </a:r>
            <a:r>
              <a:rPr lang="ru-RU" sz="1600" dirty="0" smtClean="0"/>
              <a:t> </a:t>
            </a:r>
            <a:r>
              <a:rPr lang="ru-RU" sz="1600" dirty="0"/>
              <a:t>В.Е. Оценка параметров затухания интенсивности анизотропных макросейсмических полей. Геофизический журнал, №2, Т.36, 2014. С.138-149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РБ-006-98. </a:t>
            </a:r>
            <a:r>
              <a:rPr lang="ru-RU" sz="1600" dirty="0"/>
              <a:t>Определение исходных сейсмических колебаний грунта для проектных основ. М.: НТЦ ЯРБ, 2000. 76 с.</a:t>
            </a:r>
          </a:p>
          <a:p>
            <a:r>
              <a:rPr lang="ru-RU" sz="1600" dirty="0" smtClean="0"/>
              <a:t>РБ-019-19</a:t>
            </a:r>
            <a:r>
              <a:rPr lang="ru-RU" sz="1600" dirty="0"/>
              <a:t>. Оценка исходной сейсмичности района и площадки размещения объекта использования атомной энергии при инженерных изысканиях и исследованиях. М., </a:t>
            </a:r>
            <a:r>
              <a:rPr lang="ru-RU" sz="1600" dirty="0" err="1"/>
              <a:t>Ростехнадзор</a:t>
            </a:r>
            <a:r>
              <a:rPr lang="ru-RU" sz="1600" dirty="0"/>
              <a:t>, 2018. 57 с</a:t>
            </a:r>
            <a:r>
              <a:rPr lang="ru-RU" sz="1600" dirty="0" smtClean="0"/>
              <a:t>.</a:t>
            </a:r>
            <a:endParaRPr lang="ru-RU" sz="1600" dirty="0"/>
          </a:p>
          <a:p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3625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ru-RU" altLang="ru-RU" sz="3600" dirty="0" smtClean="0"/>
              <a:t>Литература (продолжение)</a:t>
            </a:r>
            <a:endParaRPr lang="ru-RU" altLang="ru-RU" sz="36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857403"/>
          </a:xfrm>
        </p:spPr>
        <p:txBody>
          <a:bodyPr/>
          <a:lstStyle/>
          <a:p>
            <a:pPr lvl="0"/>
            <a:r>
              <a:rPr lang="ru-RU" sz="1600" dirty="0" smtClean="0"/>
              <a:t>Сейсмическая </a:t>
            </a:r>
            <a:r>
              <a:rPr lang="ru-RU" sz="1600" dirty="0" err="1"/>
              <a:t>сотрясаемость</a:t>
            </a:r>
            <a:r>
              <a:rPr lang="ru-RU" sz="1600" dirty="0"/>
              <a:t> территории СССР / Отв. ред. </a:t>
            </a:r>
            <a:r>
              <a:rPr lang="ru-RU" sz="1600" dirty="0" err="1"/>
              <a:t>Ю.В.Ризниченко</a:t>
            </a:r>
            <a:r>
              <a:rPr lang="ru-RU" sz="1600" dirty="0"/>
              <a:t>. М.: Наука, 1979. 190 с.</a:t>
            </a:r>
          </a:p>
          <a:p>
            <a:r>
              <a:rPr lang="ru-RU" sz="1600" dirty="0" smtClean="0"/>
              <a:t>СП </a:t>
            </a:r>
            <a:r>
              <a:rPr lang="ru-RU" sz="1600" dirty="0"/>
              <a:t>286.1325800.2016. Объекты строительства повышенной ответственности. Правила детального сейсмического районирования. </a:t>
            </a:r>
            <a:r>
              <a:rPr lang="ru-RU" sz="1600" dirty="0" err="1"/>
              <a:t>Введ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2017-06-17</a:t>
            </a:r>
            <a:r>
              <a:rPr lang="ru-RU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М</a:t>
            </a:r>
            <a:r>
              <a:rPr lang="ru-RU" sz="1600" dirty="0"/>
              <a:t>.: Минстрой, 2017. 33 с</a:t>
            </a:r>
            <a:r>
              <a:rPr lang="ru-RU" sz="1600" dirty="0" smtClean="0"/>
              <a:t>.</a:t>
            </a:r>
          </a:p>
          <a:p>
            <a:pPr lvl="0"/>
            <a:r>
              <a:rPr lang="ru-RU" sz="1600" dirty="0" err="1"/>
              <a:t>Уломов</a:t>
            </a:r>
            <a:r>
              <a:rPr lang="ru-RU" sz="1600" dirty="0"/>
              <a:t> В.И., Шумилина Л.С. Проблемы сейсмического районирования территории России. М.: ВНИИНТПИ Госстроя России, 1999. 56 с.</a:t>
            </a:r>
          </a:p>
          <a:p>
            <a:r>
              <a:rPr lang="ru-RU" sz="1600" dirty="0" err="1"/>
              <a:t>Уломов</a:t>
            </a:r>
            <a:r>
              <a:rPr lang="ru-RU" sz="1600" dirty="0"/>
              <a:t> В.И. О программно-математическом обеспечении построения карт вероятностного сейсмического районирования по методологии ОСР-97. Геофизические исследования. 2007, </a:t>
            </a:r>
            <a:r>
              <a:rPr lang="ru-RU" sz="1600" dirty="0" err="1"/>
              <a:t>вып</a:t>
            </a:r>
            <a:r>
              <a:rPr lang="ru-RU" sz="1600" dirty="0"/>
              <a:t>. 7. С. 29-52.</a:t>
            </a:r>
          </a:p>
          <a:p>
            <a:pPr lvl="0"/>
            <a:r>
              <a:rPr lang="ru-RU" sz="1600" dirty="0" smtClean="0"/>
              <a:t>Шебалин</a:t>
            </a:r>
            <a:r>
              <a:rPr lang="ru-RU" sz="1600" dirty="0"/>
              <a:t> Н.В. Методы использования инженерно-сейсмологических данных при сейсмическом районировании // Сейсмическое районирование СССР. М.: Наука. 1968. С. 95-111</a:t>
            </a:r>
            <a:r>
              <a:rPr lang="ru-RU" sz="1600" dirty="0" smtClean="0"/>
              <a:t>.</a:t>
            </a:r>
          </a:p>
          <a:p>
            <a:r>
              <a:rPr lang="de-DE" sz="1600" dirty="0" err="1"/>
              <a:t>Kovesligethy</a:t>
            </a:r>
            <a:r>
              <a:rPr lang="de-DE" sz="1600" dirty="0"/>
              <a:t> R., 1907. Seismischer </a:t>
            </a:r>
            <a:r>
              <a:rPr lang="de-DE" sz="1600" dirty="0" err="1"/>
              <a:t>Starkegral</a:t>
            </a:r>
            <a:r>
              <a:rPr lang="de-DE" sz="1600" dirty="0"/>
              <a:t> und Intensität der Beben. </a:t>
            </a:r>
            <a:r>
              <a:rPr lang="de-DE" sz="1600" dirty="0" err="1"/>
              <a:t>Gerlands</a:t>
            </a:r>
            <a:r>
              <a:rPr lang="de-DE" sz="1600" dirty="0"/>
              <a:t> Beiträge zur Geophysik 8, 22–29.</a:t>
            </a:r>
            <a:endParaRPr lang="ru-RU" sz="1600" dirty="0"/>
          </a:p>
          <a:p>
            <a:pPr lvl="0"/>
            <a:endParaRPr lang="ru-RU" sz="1600" dirty="0"/>
          </a:p>
          <a:p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9"/>
          <a:stretch/>
        </p:blipFill>
        <p:spPr bwMode="auto">
          <a:xfrm>
            <a:off x="0" y="1489737"/>
            <a:ext cx="324347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D:\USERS\мама\2001\3\Из 11-10-01\Рисунки 3\08 Байкал\Ю-Муйское\2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" b="2208"/>
          <a:stretch>
            <a:fillRect/>
          </a:stretch>
        </p:blipFill>
        <p:spPr bwMode="auto">
          <a:xfrm>
            <a:off x="1482773" y="1988840"/>
            <a:ext cx="309634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3139" r="36207" b="24331"/>
          <a:stretch/>
        </p:blipFill>
        <p:spPr bwMode="auto">
          <a:xfrm>
            <a:off x="3194757" y="1589985"/>
            <a:ext cx="3877945" cy="493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b="1048"/>
          <a:stretch/>
        </p:blipFill>
        <p:spPr bwMode="auto">
          <a:xfrm>
            <a:off x="5004048" y="1450322"/>
            <a:ext cx="1944216" cy="512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..\..\Из 11-10-01\Рисунки 3\10 Сахалин\Нетегорск\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/>
          <a:stretch/>
        </p:blipFill>
        <p:spPr bwMode="auto">
          <a:xfrm>
            <a:off x="6677993" y="1492959"/>
            <a:ext cx="2252368" cy="1575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..\..\Из 11-10-01\Рисунки 3\10 Сахалин\Нетегорск\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/>
          <a:stretch>
            <a:fillRect/>
          </a:stretch>
        </p:blipFill>
        <p:spPr bwMode="auto">
          <a:xfrm>
            <a:off x="6639742" y="4969402"/>
            <a:ext cx="2335591" cy="171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..\..\Из 11-10-01\Рисунки 3\10 Сахалин\Нетегорск\9.JPG"/>
          <p:cNvPicPr/>
          <p:nvPr/>
        </p:nvPicPr>
        <p:blipFill>
          <a:blip r:embed="rId9" cstate="print">
            <a:lum bright="12000" contrast="-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"/>
          <a:stretch>
            <a:fillRect/>
          </a:stretch>
        </p:blipFill>
        <p:spPr bwMode="auto">
          <a:xfrm>
            <a:off x="6684712" y="3178355"/>
            <a:ext cx="2245649" cy="171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92917" y="-26543"/>
            <a:ext cx="7772400" cy="1470025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54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Сейсмотектонические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4"/>
            <a:ext cx="8424167" cy="4967759"/>
          </a:xfrm>
        </p:spPr>
        <p:txBody>
          <a:bodyPr/>
          <a:lstStyle/>
          <a:p>
            <a:r>
              <a:rPr lang="ru-RU" altLang="ru-RU" sz="1600" dirty="0" smtClean="0"/>
              <a:t>Методы решения задач </a:t>
            </a:r>
            <a:endParaRPr lang="en-US" altLang="ru-RU" sz="1600" dirty="0"/>
          </a:p>
          <a:p>
            <a:pPr lvl="1"/>
            <a:r>
              <a:rPr lang="ru-RU" sz="1300" dirty="0" smtClean="0"/>
              <a:t>сбор</a:t>
            </a:r>
            <a:r>
              <a:rPr lang="ru-RU" sz="1300" dirty="0"/>
              <a:t>, анализ и обобщение опубликованных и фондовых материалов по геологии, тектонике, новейшей тектонике, сейсмотектонике, четвертичной и современной активности геологических структур, современным движениям, закономерностям напряженно-деформированного состояния земной коры для района проектируемого строительства; </a:t>
            </a:r>
          </a:p>
          <a:p>
            <a:pPr lvl="1"/>
            <a:r>
              <a:rPr lang="ru-RU" sz="1300" dirty="0" smtClean="0"/>
              <a:t>дешифрирование </a:t>
            </a:r>
            <a:r>
              <a:rPr lang="ru-RU" sz="1300" dirty="0"/>
              <a:t>материалов дистанционного зондирования (</a:t>
            </a:r>
            <a:r>
              <a:rPr lang="ru-RU" sz="1300" dirty="0" err="1"/>
              <a:t>космоснимков</a:t>
            </a:r>
            <a:r>
              <a:rPr lang="ru-RU" sz="1300" dirty="0"/>
              <a:t> масштаба 1:2 000 - 1:50 000 с разрешением на местности 0.6-15 м, материалов радарной космической съемки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с разрешением 1</a:t>
            </a:r>
            <a:r>
              <a:rPr lang="en-US" sz="1300" dirty="0" smtClean="0"/>
              <a:t>”</a:t>
            </a:r>
            <a:r>
              <a:rPr lang="ru-RU" sz="1300" dirty="0" smtClean="0"/>
              <a:t>, 3</a:t>
            </a:r>
            <a:r>
              <a:rPr lang="en-US" sz="1300" dirty="0" smtClean="0"/>
              <a:t>”</a:t>
            </a:r>
            <a:r>
              <a:rPr lang="ru-RU" sz="1300" dirty="0" smtClean="0"/>
              <a:t> </a:t>
            </a:r>
            <a:r>
              <a:rPr lang="ru-RU" sz="1300" dirty="0"/>
              <a:t>и </a:t>
            </a:r>
            <a:r>
              <a:rPr lang="ru-RU" sz="1300" dirty="0" smtClean="0"/>
              <a:t>30</a:t>
            </a:r>
            <a:r>
              <a:rPr lang="en-US" sz="1300" dirty="0" smtClean="0"/>
              <a:t>”</a:t>
            </a:r>
            <a:r>
              <a:rPr lang="ru-RU" sz="1300" dirty="0" smtClean="0"/>
              <a:t>) </a:t>
            </a:r>
            <a:r>
              <a:rPr lang="ru-RU" sz="1300" dirty="0"/>
              <a:t>с целью выявления возможных зон с признаками активных разломов </a:t>
            </a:r>
            <a:r>
              <a:rPr lang="ru-RU" sz="1300" dirty="0" err="1"/>
              <a:t>палеосейсмодислокаций</a:t>
            </a:r>
            <a:r>
              <a:rPr lang="ru-RU" sz="1300" dirty="0"/>
              <a:t>;</a:t>
            </a:r>
          </a:p>
          <a:p>
            <a:pPr lvl="1"/>
            <a:r>
              <a:rPr lang="ru-RU" sz="1300" dirty="0" smtClean="0"/>
              <a:t>маршрутные </a:t>
            </a:r>
            <a:r>
              <a:rPr lang="ru-RU" sz="1300" dirty="0"/>
              <a:t>структурно-геологические и морфотектонические исследования, выявление и прослеживание молодых тектонических деформаций, поиски и картирование следов древних доисторических землетрясений - </a:t>
            </a:r>
            <a:r>
              <a:rPr lang="ru-RU" sz="1300" dirty="0" err="1"/>
              <a:t>сейсморазрывов</a:t>
            </a:r>
            <a:r>
              <a:rPr lang="ru-RU" sz="1300" dirty="0"/>
              <a:t>, массовых </a:t>
            </a:r>
            <a:r>
              <a:rPr lang="ru-RU" sz="1300" dirty="0" err="1"/>
              <a:t>сейсмогравитационных</a:t>
            </a:r>
            <a:r>
              <a:rPr lang="ru-RU" sz="1300" dirty="0"/>
              <a:t> и </a:t>
            </a:r>
            <a:r>
              <a:rPr lang="ru-RU" sz="1300" dirty="0" err="1"/>
              <a:t>сейсмовибрационных</a:t>
            </a:r>
            <a:r>
              <a:rPr lang="ru-RU" sz="1300" dirty="0"/>
              <a:t> нарушений поверхности и явлений древнего разжижения грунтов;</a:t>
            </a:r>
          </a:p>
          <a:p>
            <a:pPr lvl="1"/>
            <a:r>
              <a:rPr lang="ru-RU" sz="1300" dirty="0" smtClean="0"/>
              <a:t>проходка </a:t>
            </a:r>
            <a:r>
              <a:rPr lang="ru-RU" sz="1300" dirty="0"/>
              <a:t>горных выработок, документация с детальным изучением разреза коренных и </a:t>
            </a:r>
            <a:r>
              <a:rPr lang="ru-RU" sz="1300" dirty="0" err="1"/>
              <a:t>позднечетвертичных</a:t>
            </a:r>
            <a:r>
              <a:rPr lang="ru-RU" sz="1300" dirty="0"/>
              <a:t> отложений, отбором образцов для определения возраста землетрясений и подвижек по разломам</a:t>
            </a:r>
            <a:r>
              <a:rPr lang="ru-RU" sz="1300" dirty="0" smtClean="0"/>
              <a:t>;</a:t>
            </a:r>
          </a:p>
          <a:p>
            <a:pPr lvl="1"/>
            <a:r>
              <a:rPr lang="ru-RU" sz="1300" dirty="0"/>
              <a:t>оценка количественных параметров активных </a:t>
            </a:r>
            <a:r>
              <a:rPr lang="ru-RU" sz="1300" dirty="0" smtClean="0"/>
              <a:t>разломов;</a:t>
            </a:r>
          </a:p>
          <a:p>
            <a:pPr lvl="1"/>
            <a:r>
              <a:rPr lang="ru-RU" sz="1300" dirty="0"/>
              <a:t>анализ сейсмотектонических условий, характеристика всех зон ВОЗ, определяющих уровень сейсмической опасности в районе площадки строительства, уточнение параметров зон ВОЗ по результатам сейсмотектонических исследований и составление сейсмотектонической модели (карты зон ВОЗ масштаба 1:200 000 – 1:500 000</a:t>
            </a:r>
            <a:r>
              <a:rPr lang="ru-RU" sz="1300" dirty="0" smtClean="0"/>
              <a:t>).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1174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Сейсмотектонические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1" y="764705"/>
            <a:ext cx="5868652" cy="2159558"/>
          </a:xfrm>
        </p:spPr>
        <p:txBody>
          <a:bodyPr/>
          <a:lstStyle/>
          <a:p>
            <a:r>
              <a:rPr lang="ru-RU" altLang="ru-RU" sz="1600" dirty="0" smtClean="0"/>
              <a:t>Возможный состав </a:t>
            </a:r>
            <a:r>
              <a:rPr lang="ru-RU" sz="1600" dirty="0"/>
              <a:t>фондовых </a:t>
            </a:r>
            <a:r>
              <a:rPr lang="ru-RU" sz="1600" dirty="0" smtClean="0"/>
              <a:t>материалов: </a:t>
            </a:r>
            <a:endParaRPr lang="en-US" altLang="ru-RU" sz="1600" dirty="0"/>
          </a:p>
          <a:p>
            <a:pPr lvl="1"/>
            <a:r>
              <a:rPr lang="ru-RU" sz="1200" dirty="0" smtClean="0"/>
              <a:t>Тектонические схемы и карты</a:t>
            </a:r>
          </a:p>
          <a:p>
            <a:pPr lvl="1"/>
            <a:r>
              <a:rPr lang="ru-RU" sz="1200" dirty="0" smtClean="0"/>
              <a:t>Геологические и структурные карты</a:t>
            </a:r>
          </a:p>
          <a:p>
            <a:pPr lvl="1"/>
            <a:r>
              <a:rPr lang="ru-RU" sz="1200" dirty="0"/>
              <a:t>карты </a:t>
            </a:r>
            <a:r>
              <a:rPr lang="ru-RU" sz="1200" dirty="0" smtClean="0"/>
              <a:t>неотектоники</a:t>
            </a:r>
          </a:p>
          <a:p>
            <a:pPr lvl="1"/>
            <a:r>
              <a:rPr lang="ru-RU" sz="1200" dirty="0" smtClean="0"/>
              <a:t>Карты активных разломов</a:t>
            </a:r>
          </a:p>
          <a:p>
            <a:pPr lvl="1"/>
            <a:r>
              <a:rPr lang="ru-RU" sz="1200" dirty="0"/>
              <a:t>Схема структурно-формационного </a:t>
            </a:r>
            <a:r>
              <a:rPr lang="ru-RU" sz="1200" dirty="0" smtClean="0"/>
              <a:t>районирования</a:t>
            </a:r>
          </a:p>
          <a:p>
            <a:pPr lvl="1"/>
            <a:r>
              <a:rPr lang="ru-RU" sz="1200" dirty="0" smtClean="0"/>
              <a:t>Геодинамические схемы </a:t>
            </a:r>
          </a:p>
          <a:p>
            <a:pPr lvl="1"/>
            <a:r>
              <a:rPr lang="ru-RU" sz="1200" dirty="0" smtClean="0"/>
              <a:t>Карты эпицентров землетрясений с механизмами очагов</a:t>
            </a:r>
          </a:p>
          <a:p>
            <a:pPr lvl="1"/>
            <a:r>
              <a:rPr lang="ru-RU" sz="1200" dirty="0" smtClean="0"/>
              <a:t>Карты современных вертикальных и горизонтальных движений</a:t>
            </a:r>
            <a:endParaRPr lang="ru-RU" sz="12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2056264" cy="3580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12011"/>
            <a:ext cx="3227512" cy="3219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5924"/>
            <a:ext cx="1858561" cy="3551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15057"/>
            <a:ext cx="4680520" cy="2782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55927"/>
            <a:ext cx="2376264" cy="3462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192180" y="1139679"/>
            <a:ext cx="2052228" cy="4012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/>
          <a:stretch/>
        </p:blipFill>
        <p:spPr bwMode="auto">
          <a:xfrm>
            <a:off x="6732240" y="2924263"/>
            <a:ext cx="2123374" cy="3725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26300"/>
            <a:ext cx="1802135" cy="2609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03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Сейсмотектонические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5"/>
            <a:ext cx="8424167" cy="1728192"/>
          </a:xfrm>
        </p:spPr>
        <p:txBody>
          <a:bodyPr/>
          <a:lstStyle/>
          <a:p>
            <a:r>
              <a:rPr lang="ru-RU" altLang="ru-RU" sz="1600" dirty="0" smtClean="0"/>
              <a:t>Материалы </a:t>
            </a:r>
            <a:r>
              <a:rPr lang="ru-RU" sz="1600" dirty="0"/>
              <a:t>дистанционного зондирования </a:t>
            </a:r>
            <a:r>
              <a:rPr lang="ru-RU" altLang="ru-RU" sz="1600" dirty="0" smtClean="0"/>
              <a:t>для </a:t>
            </a:r>
            <a:r>
              <a:rPr lang="ru-RU" sz="1600" dirty="0" smtClean="0"/>
              <a:t>дешифрирования</a:t>
            </a:r>
            <a:endParaRPr lang="en-US" altLang="ru-RU" sz="1600" dirty="0"/>
          </a:p>
          <a:p>
            <a:pPr lvl="1"/>
            <a:r>
              <a:rPr lang="ru-RU" sz="1400" dirty="0" err="1" smtClean="0"/>
              <a:t>Космоснимки</a:t>
            </a:r>
            <a:r>
              <a:rPr lang="ru-RU" sz="1400" dirty="0" smtClean="0"/>
              <a:t> </a:t>
            </a:r>
            <a:r>
              <a:rPr lang="ru-RU" sz="1400" dirty="0"/>
              <a:t>1:2 000 - 1:50 000 с разрешением на местности 0.6-15 м</a:t>
            </a:r>
            <a:endParaRPr lang="ru-RU" sz="1400" dirty="0" smtClean="0"/>
          </a:p>
          <a:p>
            <a:pPr lvl="1"/>
            <a:r>
              <a:rPr lang="ru-RU" sz="1400" dirty="0" smtClean="0"/>
              <a:t>материалы </a:t>
            </a:r>
            <a:r>
              <a:rPr lang="ru-RU" sz="1400" dirty="0"/>
              <a:t>радарной съемки (цифровой рельеф</a:t>
            </a:r>
            <a:r>
              <a:rPr lang="ru-RU" sz="1400" dirty="0" smtClean="0"/>
              <a:t>) </a:t>
            </a:r>
            <a:r>
              <a:rPr lang="ru-RU" sz="1300" dirty="0"/>
              <a:t>1, 3-х и 30-ти секундного разрешения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8" y="2060848"/>
            <a:ext cx="2808311" cy="404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74" y="2060848"/>
            <a:ext cx="2365291" cy="404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63" y="2060848"/>
            <a:ext cx="2520280" cy="4041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2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Сейсмотектонические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765220"/>
            <a:ext cx="8424167" cy="3096344"/>
          </a:xfrm>
        </p:spPr>
        <p:txBody>
          <a:bodyPr/>
          <a:lstStyle/>
          <a:p>
            <a:r>
              <a:rPr lang="ru-RU" altLang="ru-RU" sz="1600" dirty="0" smtClean="0"/>
              <a:t>Состав полевых исследований </a:t>
            </a:r>
          </a:p>
          <a:p>
            <a:pPr lvl="1"/>
            <a:r>
              <a:rPr lang="ru-RU" sz="1300" dirty="0"/>
              <a:t>маршрутные структурно-геологические и морфотектонические исследования, </a:t>
            </a:r>
          </a:p>
          <a:p>
            <a:pPr lvl="1"/>
            <a:r>
              <a:rPr lang="ru-RU" sz="1300" dirty="0"/>
              <a:t>выявление и прослеживание молодых тектонических деформаций, </a:t>
            </a:r>
          </a:p>
          <a:p>
            <a:pPr lvl="1"/>
            <a:r>
              <a:rPr lang="ru-RU" sz="1300" dirty="0"/>
              <a:t>поиски и картирование следов древних доисторических землетрясений (</a:t>
            </a:r>
            <a:r>
              <a:rPr lang="ru-RU" sz="1300" dirty="0" err="1"/>
              <a:t>сейсморазрывы</a:t>
            </a:r>
            <a:r>
              <a:rPr lang="ru-RU" sz="1300" dirty="0"/>
              <a:t>, массовые </a:t>
            </a:r>
            <a:r>
              <a:rPr lang="ru-RU" sz="1300" dirty="0" err="1"/>
              <a:t>сейсмогравитационные</a:t>
            </a:r>
            <a:r>
              <a:rPr lang="ru-RU" sz="1300" dirty="0"/>
              <a:t> и </a:t>
            </a:r>
            <a:r>
              <a:rPr lang="ru-RU" sz="1300" dirty="0" err="1"/>
              <a:t>сейсмовибрационные</a:t>
            </a:r>
            <a:r>
              <a:rPr lang="ru-RU" sz="1300" dirty="0"/>
              <a:t> нарушения поверхности и явления древнего разжижения грунтов);</a:t>
            </a:r>
          </a:p>
          <a:p>
            <a:pPr lvl="1"/>
            <a:r>
              <a:rPr lang="ru-RU" sz="1300" dirty="0" smtClean="0"/>
              <a:t>проходка </a:t>
            </a:r>
            <a:r>
              <a:rPr lang="ru-RU" sz="1300" dirty="0"/>
              <a:t>горных выработок, документация с детальным изучением разреза коренных и </a:t>
            </a:r>
            <a:r>
              <a:rPr lang="ru-RU" sz="1300" dirty="0" err="1"/>
              <a:t>позднечетвертичных</a:t>
            </a:r>
            <a:r>
              <a:rPr lang="ru-RU" sz="1300" dirty="0"/>
              <a:t> отложений, отбором образцов для определения возраста землетрясений и подвижек по разломам</a:t>
            </a:r>
            <a:r>
              <a:rPr lang="ru-RU" sz="1300" dirty="0" smtClean="0"/>
              <a:t>;</a:t>
            </a:r>
          </a:p>
          <a:p>
            <a:pPr lvl="1"/>
            <a:r>
              <a:rPr lang="ru-RU" sz="1300" dirty="0"/>
              <a:t>оценка количественных параметров активных разломов </a:t>
            </a:r>
            <a:r>
              <a:rPr lang="ru-RU" sz="1300" dirty="0" smtClean="0"/>
              <a:t>(пространственное расположение, ширина, кинематика смещений, ориентировка </a:t>
            </a:r>
            <a:r>
              <a:rPr lang="ru-RU" sz="1300" dirty="0"/>
              <a:t>и падение активного </a:t>
            </a:r>
            <a:r>
              <a:rPr lang="ru-RU" sz="1300" dirty="0" err="1" smtClean="0"/>
              <a:t>сместителя</a:t>
            </a:r>
            <a:r>
              <a:rPr lang="ru-RU" sz="1300" dirty="0" smtClean="0"/>
              <a:t>, характер </a:t>
            </a:r>
            <a:r>
              <a:rPr lang="ru-RU" sz="1300" dirty="0"/>
              <a:t>смещений (сейсмотектонический (импульсный) или </a:t>
            </a:r>
            <a:r>
              <a:rPr lang="ru-RU" sz="1300" dirty="0" err="1"/>
              <a:t>криповый</a:t>
            </a:r>
            <a:r>
              <a:rPr lang="ru-RU" sz="1300" dirty="0"/>
              <a:t> (медленный</a:t>
            </a:r>
            <a:r>
              <a:rPr lang="ru-RU" sz="1300" dirty="0" smtClean="0"/>
              <a:t>)), амплитуда </a:t>
            </a:r>
            <a:r>
              <a:rPr lang="ru-RU" sz="1300" dirty="0"/>
              <a:t>прогнозных сейсмотектонических </a:t>
            </a:r>
            <a:r>
              <a:rPr lang="ru-RU" sz="1300" dirty="0" smtClean="0"/>
              <a:t>подвижек, скорость </a:t>
            </a:r>
            <a:r>
              <a:rPr lang="ru-RU" sz="1300" dirty="0"/>
              <a:t>современных смещений по разлому </a:t>
            </a:r>
            <a:r>
              <a:rPr lang="ru-RU" sz="1300" dirty="0" smtClean="0"/>
              <a:t>(по результатам радиоуглеродного анализа)</a:t>
            </a:r>
            <a:r>
              <a:rPr lang="ru-RU" sz="1300" dirty="0"/>
              <a:t>.</a:t>
            </a:r>
            <a:endParaRPr lang="ru-RU" sz="1300" dirty="0" smtClean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4630"/>
            <a:ext cx="2448272" cy="2029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6"/>
          <a:stretch/>
        </p:blipFill>
        <p:spPr bwMode="auto">
          <a:xfrm>
            <a:off x="2339752" y="3873237"/>
            <a:ext cx="3003991" cy="2883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r="9934"/>
          <a:stretch/>
        </p:blipFill>
        <p:spPr bwMode="auto">
          <a:xfrm>
            <a:off x="5978803" y="3944630"/>
            <a:ext cx="3027873" cy="2841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1595" y="3983419"/>
            <a:ext cx="2664296" cy="1951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Сейсмотектонические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2" y="764705"/>
            <a:ext cx="8424167" cy="1008112"/>
          </a:xfrm>
        </p:spPr>
        <p:txBody>
          <a:bodyPr/>
          <a:lstStyle/>
          <a:p>
            <a:r>
              <a:rPr lang="ru-RU" sz="1700" dirty="0" smtClean="0"/>
              <a:t>Анализ сейсмотектонических </a:t>
            </a:r>
            <a:r>
              <a:rPr lang="ru-RU" sz="1700" dirty="0"/>
              <a:t>условий, характеристика всех зон ВОЗ, </a:t>
            </a:r>
            <a:r>
              <a:rPr lang="ru-RU" sz="1700" dirty="0" smtClean="0"/>
              <a:t>уточнение </a:t>
            </a:r>
            <a:r>
              <a:rPr lang="ru-RU" sz="1700" dirty="0"/>
              <a:t>параметров зон ВОЗ </a:t>
            </a:r>
            <a:r>
              <a:rPr lang="ru-RU" sz="1700" dirty="0" smtClean="0"/>
              <a:t>и </a:t>
            </a:r>
            <a:r>
              <a:rPr lang="ru-RU" sz="1700" dirty="0"/>
              <a:t>составление сейсмотектонической модели (карты зон ВОЗ масштаба 1:200 000 – 1:500 000</a:t>
            </a:r>
            <a:r>
              <a:rPr lang="ru-RU" sz="1700" dirty="0" smtClean="0"/>
              <a:t>).</a:t>
            </a:r>
            <a:endParaRPr lang="ru-RU" sz="1700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691688"/>
            <a:ext cx="4608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 = </a:t>
            </a:r>
            <a:r>
              <a:rPr lang="en-US" sz="1600" i="1" dirty="0" smtClean="0"/>
              <a:t>a </a:t>
            </a:r>
            <a:r>
              <a:rPr lang="en-US" sz="1600" dirty="0" smtClean="0"/>
              <a:t>+ </a:t>
            </a:r>
            <a:r>
              <a:rPr lang="en-US" sz="1600" i="1" dirty="0" smtClean="0"/>
              <a:t>b</a:t>
            </a:r>
            <a:r>
              <a:rPr lang="en-US" sz="1600" dirty="0" smtClean="0"/>
              <a:t> </a:t>
            </a:r>
            <a:r>
              <a:rPr lang="en-US" sz="1600" dirty="0" err="1" smtClean="0"/>
              <a:t>lg</a:t>
            </a:r>
            <a:r>
              <a:rPr lang="en-US" sz="1600" i="1" dirty="0" err="1" smtClean="0"/>
              <a:t>L</a:t>
            </a:r>
            <a:endParaRPr lang="en-US" sz="1600" i="1" dirty="0" smtClean="0"/>
          </a:p>
          <a:p>
            <a:r>
              <a:rPr lang="en-US" sz="1600" dirty="0"/>
              <a:t>M = </a:t>
            </a:r>
            <a:r>
              <a:rPr lang="en-US" sz="1600" i="1" dirty="0" smtClean="0"/>
              <a:t>c </a:t>
            </a:r>
            <a:r>
              <a:rPr lang="en-US" sz="1600" dirty="0"/>
              <a:t>+ </a:t>
            </a:r>
            <a:r>
              <a:rPr lang="en-US" sz="1600" i="1" dirty="0" smtClean="0"/>
              <a:t>d</a:t>
            </a:r>
            <a:r>
              <a:rPr lang="en-US" sz="1600" dirty="0" smtClean="0"/>
              <a:t> </a:t>
            </a:r>
            <a:r>
              <a:rPr lang="en-US" sz="1600" dirty="0" err="1" smtClean="0"/>
              <a:t>lg</a:t>
            </a:r>
            <a:r>
              <a:rPr lang="en-US" sz="1600" i="1" dirty="0" err="1" smtClean="0"/>
              <a:t>D</a:t>
            </a:r>
            <a:endParaRPr lang="en-US" sz="1600" i="1" dirty="0" smtClean="0"/>
          </a:p>
          <a:p>
            <a:r>
              <a:rPr lang="ru-RU" sz="1600" i="1" dirty="0" smtClean="0"/>
              <a:t>где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i="1" dirty="0"/>
              <a:t>L </a:t>
            </a:r>
            <a:r>
              <a:rPr lang="en-US" sz="1600" dirty="0"/>
              <a:t>- </a:t>
            </a:r>
            <a:r>
              <a:rPr lang="ru-RU" sz="1600" dirty="0"/>
              <a:t>длина </a:t>
            </a:r>
            <a:r>
              <a:rPr lang="ru-RU" sz="1600" dirty="0" err="1" smtClean="0"/>
              <a:t>сейсморазрыва</a:t>
            </a:r>
            <a:r>
              <a:rPr lang="ru-RU" sz="1600" dirty="0"/>
              <a:t>, км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/>
              <a:t>D </a:t>
            </a:r>
            <a:r>
              <a:rPr lang="ru-RU" sz="1600" dirty="0"/>
              <a:t>- величина одноактного смещения, м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i="1" dirty="0" smtClean="0"/>
              <a:t>a</a:t>
            </a:r>
            <a:r>
              <a:rPr lang="ru-RU" sz="1600" i="1" dirty="0" smtClean="0"/>
              <a:t>, </a:t>
            </a:r>
            <a:r>
              <a:rPr lang="en-US" sz="1600" i="1" dirty="0" smtClean="0"/>
              <a:t>b</a:t>
            </a:r>
            <a:r>
              <a:rPr lang="ru-RU" sz="1600" i="1" dirty="0" smtClean="0"/>
              <a:t>, </a:t>
            </a:r>
            <a:r>
              <a:rPr lang="en-US" sz="1600" i="1" dirty="0" smtClean="0"/>
              <a:t>c</a:t>
            </a:r>
            <a:r>
              <a:rPr lang="ru-RU" sz="1600" i="1" dirty="0" smtClean="0"/>
              <a:t> </a:t>
            </a:r>
            <a:r>
              <a:rPr lang="ru-RU" sz="1600" dirty="0"/>
              <a:t>и </a:t>
            </a:r>
            <a:r>
              <a:rPr lang="ru-RU" sz="1600" i="1" dirty="0" smtClean="0"/>
              <a:t>d</a:t>
            </a:r>
            <a:r>
              <a:rPr lang="en-US" sz="1600" i="1" dirty="0" smtClean="0"/>
              <a:t> </a:t>
            </a:r>
            <a:r>
              <a:rPr lang="ru-RU" sz="1600" i="1" dirty="0" smtClean="0"/>
              <a:t>– </a:t>
            </a:r>
            <a:r>
              <a:rPr lang="ru-RU" sz="1600" dirty="0" smtClean="0"/>
              <a:t>эмпирические </a:t>
            </a:r>
            <a:r>
              <a:rPr lang="ru-RU" sz="1600" dirty="0" smtClean="0"/>
              <a:t>коэффициенты,</a:t>
            </a:r>
            <a:r>
              <a:rPr lang="en-US" sz="1600" dirty="0" smtClean="0"/>
              <a:t> </a:t>
            </a:r>
            <a:endParaRPr lang="ru-RU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действующие </a:t>
            </a:r>
            <a:r>
              <a:rPr lang="ru-RU" sz="1600" dirty="0" smtClean="0"/>
              <a:t>для района исследований</a:t>
            </a:r>
            <a:endParaRPr lang="ru-RU" sz="1600" i="1" dirty="0"/>
          </a:p>
        </p:txBody>
      </p:sp>
      <p:pic>
        <p:nvPicPr>
          <p:cNvPr id="171010" name="Picture 2" descr="C:\Users\руслан\Documents\work\_DSR_\20221215_Камчатка\Зоны ВОЗ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4" t="24969" b="27833"/>
          <a:stretch/>
        </p:blipFill>
        <p:spPr bwMode="auto">
          <a:xfrm>
            <a:off x="1213307" y="4437112"/>
            <a:ext cx="2828954" cy="21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руслан\Documents\work\_DSR_\20221215_Камчатка\Зоны ВОЗ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89"/>
          <a:stretch/>
        </p:blipFill>
        <p:spPr bwMode="auto">
          <a:xfrm>
            <a:off x="4860032" y="2489448"/>
            <a:ext cx="4204089" cy="426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ru-RU" altLang="ru-RU" sz="3600" dirty="0" smtClean="0"/>
              <a:t>Сейсмотектонические исследования</a:t>
            </a:r>
            <a:endParaRPr lang="ru-RU" altLang="ru-RU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764705"/>
            <a:ext cx="8905200" cy="504055"/>
          </a:xfrm>
        </p:spPr>
        <p:txBody>
          <a:bodyPr/>
          <a:lstStyle/>
          <a:p>
            <a:r>
              <a:rPr lang="ru-RU" sz="1700" dirty="0" smtClean="0"/>
              <a:t>Примеры уточнения зон ВОЗ по результатам сейсмотектонических исследований </a:t>
            </a:r>
            <a:endParaRPr lang="ru-RU" sz="1700" dirty="0"/>
          </a:p>
        </p:txBody>
      </p:sp>
      <p:pic>
        <p:nvPicPr>
          <p:cNvPr id="172034" name="Picture 2" descr="C:\Users\руслан\Documents\APublic\2023\УМНШГ\ТГМК_Зоны ВОЗ ОС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1" r="25324"/>
          <a:stretch/>
        </p:blipFill>
        <p:spPr bwMode="auto">
          <a:xfrm>
            <a:off x="107503" y="1268760"/>
            <a:ext cx="447663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5" name="Picture 3" descr="C:\Users\руслан\Documents\APublic\2023\УМНШГ\ТГМК_Зоны ВОЗ ДС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25400"/>
          <a:stretch/>
        </p:blipFill>
        <p:spPr bwMode="auto">
          <a:xfrm>
            <a:off x="4643111" y="1268759"/>
            <a:ext cx="4465713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2940" y="5373216"/>
            <a:ext cx="429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Советская Гавань, Хабаровский край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4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2513</Words>
  <Application>Microsoft Office PowerPoint</Application>
  <PresentationFormat>Экран (4:3)</PresentationFormat>
  <Paragraphs>861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Оформление по умолчанию</vt:lpstr>
      <vt:lpstr>Диаграмма</vt:lpstr>
      <vt:lpstr>Детальное сейсмическое районирование районов размещения ответственных объектов</vt:lpstr>
      <vt:lpstr>Виды исследований  при ДСР (УИС)</vt:lpstr>
      <vt:lpstr>Сейсмотектонические исследования</vt:lpstr>
      <vt:lpstr>Сейсмотектонические исследования</vt:lpstr>
      <vt:lpstr>Сейсмотектонические исследования</vt:lpstr>
      <vt:lpstr>Сейсмотектонические исследования</vt:lpstr>
      <vt:lpstr>Сейсмотектонические исследования</vt:lpstr>
      <vt:lpstr>Сейсмотектонические исследования</vt:lpstr>
      <vt:lpstr>Сейсмотектонические исследования</vt:lpstr>
      <vt:lpstr>Сейсмотектонические исследования</vt:lpstr>
      <vt:lpstr>Сейсмологические исследования</vt:lpstr>
      <vt:lpstr>Сейсмологические исследования</vt:lpstr>
      <vt:lpstr>Сейсмологические исследования</vt:lpstr>
      <vt:lpstr>Сейсмологические исследования</vt:lpstr>
      <vt:lpstr>Сейсмологические исследования</vt:lpstr>
      <vt:lpstr>Сейсмологические исследования</vt:lpstr>
      <vt:lpstr>Сейсмологические исследования</vt:lpstr>
      <vt:lpstr>Сейсмологические исследования</vt:lpstr>
      <vt:lpstr>Сейсмологические исследования</vt:lpstr>
      <vt:lpstr>Модели распространения сейсмического эффекта Модели для точечного источника</vt:lpstr>
      <vt:lpstr>Модели распространения сейсмического эффекта</vt:lpstr>
      <vt:lpstr>Модели распространения сейсмического эффекта Модель для протяженного источника по А.А.Гусеву</vt:lpstr>
      <vt:lpstr>Сейсмологические исследования</vt:lpstr>
      <vt:lpstr>Модели распространения сейсмического эффекта Модель, основанная на спектрах реакции по Ф.Ф.Аптикаеву</vt:lpstr>
      <vt:lpstr>Расчет прогнозных сейсмических воздействий</vt:lpstr>
      <vt:lpstr>Расчет прогнозных сейсмических воздействий</vt:lpstr>
      <vt:lpstr>Расчет прогнозных сейсмических воздействий</vt:lpstr>
      <vt:lpstr>Расчет прогнозных сейсмических воздействий</vt:lpstr>
      <vt:lpstr>Расчет прогнозных сейсмических воздействий</vt:lpstr>
      <vt:lpstr>Расчет прогнозных сейсмических воздействий</vt:lpstr>
      <vt:lpstr>Расчет прогнозных сейсмических воздействий</vt:lpstr>
      <vt:lpstr>Литература</vt:lpstr>
      <vt:lpstr>Литература (продолжение)</vt:lpstr>
      <vt:lpstr>Спасибо за внимание!</vt:lpstr>
    </vt:vector>
  </TitlesOfParts>
  <Company>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Сейсмическое микрорайонирование</dc:title>
  <dc:creator>DR</dc:creator>
  <cp:lastModifiedBy>Дягилев Руслан</cp:lastModifiedBy>
  <cp:revision>65</cp:revision>
  <dcterms:created xsi:type="dcterms:W3CDTF">2011-02-18T13:41:48Z</dcterms:created>
  <dcterms:modified xsi:type="dcterms:W3CDTF">2023-03-21T21:12:08Z</dcterms:modified>
</cp:coreProperties>
</file>