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286" r:id="rId3"/>
    <p:sldId id="320" r:id="rId4"/>
    <p:sldId id="321" r:id="rId5"/>
    <p:sldId id="323" r:id="rId6"/>
    <p:sldId id="325" r:id="rId7"/>
    <p:sldId id="326" r:id="rId8"/>
    <p:sldId id="327" r:id="rId9"/>
    <p:sldId id="330" r:id="rId10"/>
    <p:sldId id="322" r:id="rId11"/>
    <p:sldId id="331" r:id="rId12"/>
    <p:sldId id="332" r:id="rId13"/>
    <p:sldId id="260" r:id="rId14"/>
  </p:sldIdLst>
  <p:sldSz cx="12192000" cy="6858000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82"/>
    <a:srgbClr val="44C8F5"/>
    <a:srgbClr val="E6FFCD"/>
    <a:srgbClr val="ED1847"/>
    <a:srgbClr val="ED181F"/>
    <a:srgbClr val="397C83"/>
    <a:srgbClr val="CCFF99"/>
    <a:srgbClr val="ED1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8" autoAdjust="0"/>
    <p:restoredTop sz="85439" autoAdjust="0"/>
  </p:normalViewPr>
  <p:slideViewPr>
    <p:cSldViewPr>
      <p:cViewPr varScale="1">
        <p:scale>
          <a:sx n="75" d="100"/>
          <a:sy n="75" d="100"/>
        </p:scale>
        <p:origin x="1229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312" y="-78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>
            <a:extLst>
              <a:ext uri="{FF2B5EF4-FFF2-40B4-BE49-F238E27FC236}">
                <a16:creationId xmlns:a16="http://schemas.microsoft.com/office/drawing/2014/main" id="{3CBECA9B-1D36-4522-B7E3-D732CC96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7" name="Rectangle 3">
            <a:extLst>
              <a:ext uri="{FF2B5EF4-FFF2-40B4-BE49-F238E27FC236}">
                <a16:creationId xmlns:a16="http://schemas.microsoft.com/office/drawing/2014/main" id="{B2144194-4AB8-43A0-B3AC-BEE05B59CC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8" name="Rectangle 4">
            <a:extLst>
              <a:ext uri="{FF2B5EF4-FFF2-40B4-BE49-F238E27FC236}">
                <a16:creationId xmlns:a16="http://schemas.microsoft.com/office/drawing/2014/main" id="{5531752F-E424-4E8E-A596-A61CE434F9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9" name="Rectangle 5">
            <a:extLst>
              <a:ext uri="{FF2B5EF4-FFF2-40B4-BE49-F238E27FC236}">
                <a16:creationId xmlns:a16="http://schemas.microsoft.com/office/drawing/2014/main" id="{FDE0AF70-70CE-495F-AF5A-9E10DEDC716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4F25A68-2EF3-4981-BB47-3C4E633056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88D96C0-3EC9-4E2B-ABC8-7C19D528C7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77BDC1-3203-40AD-A35E-A873BD78A36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617BAC7-50A1-4755-8D11-3D864B8A8082}" type="datetimeFigureOut">
              <a:rPr lang="ru-RU"/>
              <a:pPr>
                <a:defRPr/>
              </a:pPr>
              <a:t>08.03.2023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2C37F047-5D77-4A52-9F80-0C339FB9D24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FBEB5A7C-CA29-41BE-BAC0-2F0E59AEF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689475"/>
            <a:ext cx="54356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ED36CC-A258-4E15-AD7C-72E0FECB8D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32CDA1-5781-4E1F-9C71-B80B968365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097F22A-6222-4F37-87D4-6182D828F4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10074A-80BF-46B7-8F2E-E822A640F0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09090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A946D6-9FF4-4C61-844D-6CF21EE39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7331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83134" y="765175"/>
            <a:ext cx="2789767" cy="53609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765175"/>
            <a:ext cx="8170333" cy="5360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D9BA09-7629-4171-B74A-53E2EF6577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19262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BA5AB6-2097-49D9-9F5A-79139D73B2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40D02C-4FFF-4AA0-8204-1B72464CD03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13082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AEF219-F008-4E08-A108-AD3308BB7C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BD023C-2729-4A8E-B459-9F2C0F12E6F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22681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ED8C20-5F1E-48B8-94B3-9A990DDD80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41C589-3C07-4002-B6BD-363DC939727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4259462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9184" y="1196976"/>
            <a:ext cx="570653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8918" y="1196976"/>
            <a:ext cx="5708649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12696-3F54-493F-AE95-122B59EFD3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C8BD30-95BE-48BE-AC1A-9F0D5461D6C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217683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77E121-B56B-4370-A7CD-97620612BA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C3AB41C-BBDC-431E-9ED1-22786691108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844796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3EFB7E-4F3E-4D62-B7EA-615C8AE2F9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F51BF0-03B3-41BA-8297-E27A3E04DF4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838391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23536C8-71BC-49D6-814B-15E2A1A601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F6D76F-3DA4-4D14-94B3-23C24F99E27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579621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81B692-C48D-4D3A-9079-72076EF0698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207E96-EACE-4399-98C8-834A931658B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55772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66A86C-44E3-4385-976E-F53C6D03C9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472574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D33581-E335-43A1-9366-C42CE315A0F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88F51-3A5D-42F3-B875-EC2470DD33B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874660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356F63-7070-470B-9A3D-EFA62AA6D6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88D7C6-21F6-46CE-BA12-D3BD982AF87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614964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53500" y="188914"/>
            <a:ext cx="2904067" cy="59769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9185" y="188914"/>
            <a:ext cx="8511116" cy="59769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FB547B-6738-4E6D-B2FF-66F0F2B2FA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302EF4-B609-4A86-8FB5-B6260605822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27841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84" y="188913"/>
            <a:ext cx="10081683" cy="647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9184" y="1196976"/>
            <a:ext cx="5706533" cy="49688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48918" y="1196975"/>
            <a:ext cx="5708649" cy="24082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148918" y="3757614"/>
            <a:ext cx="5708649" cy="2408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05FFF93-2F8C-4C7F-9740-19F4B57390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7E1EDFF-BA52-4966-85A3-3BBA3B46466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725441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39185" y="188914"/>
            <a:ext cx="11618383" cy="59769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FBC182-04F3-47E5-A0B0-96AEC8265A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9D7373-DDF2-4F7C-90C4-358D5687835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4237841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39184" y="188913"/>
            <a:ext cx="10081683" cy="647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9184" y="1196975"/>
            <a:ext cx="5706533" cy="24082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48918" y="1196975"/>
            <a:ext cx="5708649" cy="24082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239184" y="3757614"/>
            <a:ext cx="5706533" cy="2408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48918" y="3757614"/>
            <a:ext cx="5708649" cy="24082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913E88-6347-49B9-AC73-87BEF20940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D31DB57-A81D-4F8E-A7D3-A82E33FACDE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41559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A5263C-7B6B-40C2-82C9-A14CCA0A4E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59065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29352-EFFE-4B38-B429-E8ECA7A44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7683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F26206-7B45-4EBB-B72C-7A0930DC8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26369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E2AFEA-489B-44D1-92DA-064CCE3D43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31769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404E2E-2554-44B5-BB9A-5DA0A5C004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100164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CD2B72-CC7E-4499-B0ED-7DC13F9DA9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353531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A3D73F-C611-4EC9-8689-569969AD6E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  <p:extLst>
      <p:ext uri="{BB962C8B-B14F-4D97-AF65-F5344CB8AC3E}">
        <p14:creationId xmlns:p14="http://schemas.microsoft.com/office/powerpoint/2010/main" val="231065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EE4619-EB9A-43A9-8C97-C3E5A7894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91250" y="765175"/>
            <a:ext cx="55816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Заголовок презентации</a:t>
            </a:r>
            <a:br>
              <a:rPr lang="ru-RU" altLang="ru-RU"/>
            </a:br>
            <a:r>
              <a:rPr lang="ru-RU" altLang="ru-RU"/>
              <a:t>шрифт </a:t>
            </a:r>
            <a:r>
              <a:rPr lang="en-US" altLang="ru-RU"/>
              <a:t>Arial</a:t>
            </a:r>
            <a:r>
              <a:rPr lang="ru-RU" altLang="ru-RU"/>
              <a:t> (20</a:t>
            </a:r>
            <a:r>
              <a:rPr lang="en-US" altLang="ru-RU"/>
              <a:t> pt)</a:t>
            </a:r>
            <a:endParaRPr lang="ru-RU" alt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87449-D9A3-42CC-B04A-28675323C5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69400" y="6524625"/>
            <a:ext cx="284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9D7EE8-820E-47FB-BFD2-424CBC5AB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196975"/>
            <a:ext cx="116173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Основной текст </a:t>
            </a:r>
            <a:r>
              <a:rPr lang="en-US" altLang="ru-RU"/>
              <a:t> - </a:t>
            </a:r>
            <a:r>
              <a:rPr lang="ru-RU" altLang="ru-RU"/>
              <a:t>шрифт </a:t>
            </a:r>
            <a:r>
              <a:rPr lang="en-US" altLang="ru-RU"/>
              <a:t>Arial (12 pt)</a:t>
            </a:r>
          </a:p>
          <a:p>
            <a:pPr lvl="0"/>
            <a:endParaRPr lang="ru-RU" altLang="ru-RU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988BAF8-9934-4F47-8BE1-7FC0ED5FF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9713" y="188913"/>
            <a:ext cx="10080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Заголовок раздела</a:t>
            </a:r>
            <a:br>
              <a:rPr lang="ru-RU" altLang="ru-RU"/>
            </a:br>
            <a:r>
              <a:rPr lang="ru-RU" altLang="ru-RU"/>
              <a:t>шрифт </a:t>
            </a:r>
            <a:r>
              <a:rPr lang="en-US" altLang="ru-RU"/>
              <a:t>Arial</a:t>
            </a:r>
            <a:r>
              <a:rPr lang="ru-RU" altLang="ru-RU"/>
              <a:t> (</a:t>
            </a:r>
            <a:r>
              <a:rPr lang="en-US" altLang="ru-RU"/>
              <a:t>18pt)</a:t>
            </a:r>
            <a:endParaRPr lang="ru-RU" altLang="ru-RU"/>
          </a:p>
        </p:txBody>
      </p:sp>
      <p:sp>
        <p:nvSpPr>
          <p:cNvPr id="504836" name="Rectangle 4">
            <a:extLst>
              <a:ext uri="{FF2B5EF4-FFF2-40B4-BE49-F238E27FC236}">
                <a16:creationId xmlns:a16="http://schemas.microsoft.com/office/drawing/2014/main" id="{88017195-F91D-40ED-A222-2F5A07646C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463" y="6453188"/>
            <a:ext cx="3860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2</a:t>
            </a:r>
          </a:p>
        </p:txBody>
      </p:sp>
      <p:sp>
        <p:nvSpPr>
          <p:cNvPr id="504837" name="Rectangle 5">
            <a:extLst>
              <a:ext uri="{FF2B5EF4-FFF2-40B4-BE49-F238E27FC236}">
                <a16:creationId xmlns:a16="http://schemas.microsoft.com/office/drawing/2014/main" id="{4EFFA494-BBC8-4214-A897-1FD37530D8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72563" y="6453188"/>
            <a:ext cx="2844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Дата и время шрифт Arial (10 pt)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Arial" charset="0"/>
        </a:defRPr>
      </a:lvl9pPr>
    </p:titleStyle>
    <p:bodyStyle>
      <a:lvl1pPr marL="342900" indent="-762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820738" indent="-285750" algn="l" rtl="0" eaLnBrk="0" fontAlgn="base" hangingPunct="0">
        <a:spcBef>
          <a:spcPts val="1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2pPr>
      <a:lvl3pPr marL="1457325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017713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5781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353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4925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497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069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2">
            <a:extLst>
              <a:ext uri="{FF2B5EF4-FFF2-40B4-BE49-F238E27FC236}">
                <a16:creationId xmlns:a16="http://schemas.microsoft.com/office/drawing/2014/main" id="{D5806672-1EBD-4DD7-B488-88C70745295D}"/>
              </a:ext>
            </a:extLst>
          </p:cNvPr>
          <p:cNvGrpSpPr>
            <a:grpSpLocks/>
          </p:cNvGrpSpPr>
          <p:nvPr/>
        </p:nvGrpSpPr>
        <p:grpSpPr bwMode="auto">
          <a:xfrm>
            <a:off x="8543925" y="1485900"/>
            <a:ext cx="914400" cy="914400"/>
            <a:chOff x="2699" y="119"/>
            <a:chExt cx="576" cy="576"/>
          </a:xfrm>
        </p:grpSpPr>
        <p:sp>
          <p:nvSpPr>
            <p:cNvPr id="5161" name="Oval 13">
              <a:extLst>
                <a:ext uri="{FF2B5EF4-FFF2-40B4-BE49-F238E27FC236}">
                  <a16:creationId xmlns:a16="http://schemas.microsoft.com/office/drawing/2014/main" id="{958166A3-14A5-4719-B8EE-DEA0E7630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11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pic>
          <p:nvPicPr>
            <p:cNvPr id="5162" name="Picture 14" descr="буквы3">
              <a:extLst>
                <a:ext uri="{FF2B5EF4-FFF2-40B4-BE49-F238E27FC236}">
                  <a16:creationId xmlns:a16="http://schemas.microsoft.com/office/drawing/2014/main" id="{D0C07169-B8B4-4E4A-BA45-5DC735CC37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210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Oval 2">
            <a:extLst>
              <a:ext uri="{FF2B5EF4-FFF2-40B4-BE49-F238E27FC236}">
                <a16:creationId xmlns:a16="http://schemas.microsoft.com/office/drawing/2014/main" id="{F31E7629-D25D-403D-90B4-26BFC9282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0" y="-1323975"/>
            <a:ext cx="9144000" cy="9144000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194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4" name="Oval 3">
            <a:extLst>
              <a:ext uri="{FF2B5EF4-FFF2-40B4-BE49-F238E27FC236}">
                <a16:creationId xmlns:a16="http://schemas.microsoft.com/office/drawing/2014/main" id="{CD42F7DA-4FFB-4422-AFE7-0938CC10F5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11450" y="125413"/>
            <a:ext cx="6588125" cy="6588125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194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5" name="Oval 4">
            <a:extLst>
              <a:ext uri="{FF2B5EF4-FFF2-40B4-BE49-F238E27FC236}">
                <a16:creationId xmlns:a16="http://schemas.microsoft.com/office/drawing/2014/main" id="{E6576165-5E21-4C87-9E85-741AFF50C6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38600" y="1333500"/>
            <a:ext cx="4038600" cy="4038600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194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D86698A-B83C-4519-86C3-A17139485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188" y="5229225"/>
            <a:ext cx="4127500" cy="741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5127" name="Group 9">
            <a:extLst>
              <a:ext uri="{FF2B5EF4-FFF2-40B4-BE49-F238E27FC236}">
                <a16:creationId xmlns:a16="http://schemas.microsoft.com/office/drawing/2014/main" id="{5BDCBCFB-3867-4940-83AB-A3E032F6EE2B}"/>
              </a:ext>
            </a:extLst>
          </p:cNvPr>
          <p:cNvGrpSpPr>
            <a:grpSpLocks/>
          </p:cNvGrpSpPr>
          <p:nvPr/>
        </p:nvGrpSpPr>
        <p:grpSpPr bwMode="auto">
          <a:xfrm>
            <a:off x="9793288" y="5037138"/>
            <a:ext cx="776287" cy="776287"/>
            <a:chOff x="521" y="346"/>
            <a:chExt cx="576" cy="576"/>
          </a:xfrm>
        </p:grpSpPr>
        <p:sp>
          <p:nvSpPr>
            <p:cNvPr id="5159" name="Oval 10">
              <a:extLst>
                <a:ext uri="{FF2B5EF4-FFF2-40B4-BE49-F238E27FC236}">
                  <a16:creationId xmlns:a16="http://schemas.microsoft.com/office/drawing/2014/main" id="{F3BA095D-DFA9-4D94-8117-E76C2DCF5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346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pic>
          <p:nvPicPr>
            <p:cNvPr id="5160" name="Picture 11" descr="буквы2">
              <a:extLst>
                <a:ext uri="{FF2B5EF4-FFF2-40B4-BE49-F238E27FC236}">
                  <a16:creationId xmlns:a16="http://schemas.microsoft.com/office/drawing/2014/main" id="{BF723496-705E-4A27-B695-92CFC228F1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91"/>
              <a:ext cx="453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8" name="Group 18">
            <a:extLst>
              <a:ext uri="{FF2B5EF4-FFF2-40B4-BE49-F238E27FC236}">
                <a16:creationId xmlns:a16="http://schemas.microsoft.com/office/drawing/2014/main" id="{A7C290FB-24FF-4749-91CB-C6613A80B07E}"/>
              </a:ext>
            </a:extLst>
          </p:cNvPr>
          <p:cNvGrpSpPr>
            <a:grpSpLocks/>
          </p:cNvGrpSpPr>
          <p:nvPr/>
        </p:nvGrpSpPr>
        <p:grpSpPr bwMode="auto">
          <a:xfrm>
            <a:off x="4854575" y="1079500"/>
            <a:ext cx="762000" cy="708025"/>
            <a:chOff x="2835" y="2568"/>
            <a:chExt cx="634" cy="590"/>
          </a:xfrm>
        </p:grpSpPr>
        <p:sp>
          <p:nvSpPr>
            <p:cNvPr id="5157" name="Oval 19">
              <a:extLst>
                <a:ext uri="{FF2B5EF4-FFF2-40B4-BE49-F238E27FC236}">
                  <a16:creationId xmlns:a16="http://schemas.microsoft.com/office/drawing/2014/main" id="{28F6C855-136B-4F82-843B-0A54E3760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568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pic>
          <p:nvPicPr>
            <p:cNvPr id="5158" name="Picture 20" descr="буквы4">
              <a:extLst>
                <a:ext uri="{FF2B5EF4-FFF2-40B4-BE49-F238E27FC236}">
                  <a16:creationId xmlns:a16="http://schemas.microsoft.com/office/drawing/2014/main" id="{6CD2D735-4396-4585-A286-3748F7D324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2614"/>
              <a:ext cx="544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9" name="Group 21">
            <a:extLst>
              <a:ext uri="{FF2B5EF4-FFF2-40B4-BE49-F238E27FC236}">
                <a16:creationId xmlns:a16="http://schemas.microsoft.com/office/drawing/2014/main" id="{2AE18A98-3D5C-4CA0-9884-6A697FE0C02D}"/>
              </a:ext>
            </a:extLst>
          </p:cNvPr>
          <p:cNvGrpSpPr>
            <a:grpSpLocks/>
          </p:cNvGrpSpPr>
          <p:nvPr/>
        </p:nvGrpSpPr>
        <p:grpSpPr bwMode="auto">
          <a:xfrm>
            <a:off x="6456363" y="4752975"/>
            <a:ext cx="914400" cy="914400"/>
            <a:chOff x="249" y="3339"/>
            <a:chExt cx="576" cy="576"/>
          </a:xfrm>
        </p:grpSpPr>
        <p:sp>
          <p:nvSpPr>
            <p:cNvPr id="5155" name="Oval 22">
              <a:extLst>
                <a:ext uri="{FF2B5EF4-FFF2-40B4-BE49-F238E27FC236}">
                  <a16:creationId xmlns:a16="http://schemas.microsoft.com/office/drawing/2014/main" id="{AB7E07CA-EB4B-42FB-B2FC-59E7B0C10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333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pic>
          <p:nvPicPr>
            <p:cNvPr id="5156" name="Picture 23" descr="буквы5">
              <a:extLst>
                <a:ext uri="{FF2B5EF4-FFF2-40B4-BE49-F238E27FC236}">
                  <a16:creationId xmlns:a16="http://schemas.microsoft.com/office/drawing/2014/main" id="{3DCEF2E0-4BD5-41DE-910A-716F27EE7B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430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0" name="Group 24">
            <a:extLst>
              <a:ext uri="{FF2B5EF4-FFF2-40B4-BE49-F238E27FC236}">
                <a16:creationId xmlns:a16="http://schemas.microsoft.com/office/drawing/2014/main" id="{211F814E-E177-479C-991D-4E601E4C7701}"/>
              </a:ext>
            </a:extLst>
          </p:cNvPr>
          <p:cNvGrpSpPr>
            <a:grpSpLocks/>
          </p:cNvGrpSpPr>
          <p:nvPr/>
        </p:nvGrpSpPr>
        <p:grpSpPr bwMode="auto">
          <a:xfrm>
            <a:off x="3798888" y="3740150"/>
            <a:ext cx="914400" cy="914400"/>
            <a:chOff x="612" y="1888"/>
            <a:chExt cx="576" cy="576"/>
          </a:xfrm>
        </p:grpSpPr>
        <p:sp>
          <p:nvSpPr>
            <p:cNvPr id="5153" name="Oval 25">
              <a:extLst>
                <a:ext uri="{FF2B5EF4-FFF2-40B4-BE49-F238E27FC236}">
                  <a16:creationId xmlns:a16="http://schemas.microsoft.com/office/drawing/2014/main" id="{2330D403-DAA5-43C3-9586-1B11DC769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888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pic>
          <p:nvPicPr>
            <p:cNvPr id="5154" name="Picture 26" descr="буквы6">
              <a:extLst>
                <a:ext uri="{FF2B5EF4-FFF2-40B4-BE49-F238E27FC236}">
                  <a16:creationId xmlns:a16="http://schemas.microsoft.com/office/drawing/2014/main" id="{D5D52894-EBC6-4BD3-8AE2-6BAA5F5016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979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31" name="Group 27">
            <a:extLst>
              <a:ext uri="{FF2B5EF4-FFF2-40B4-BE49-F238E27FC236}">
                <a16:creationId xmlns:a16="http://schemas.microsoft.com/office/drawing/2014/main" id="{A42B5D8B-B907-4266-85F7-411271BB22CF}"/>
              </a:ext>
            </a:extLst>
          </p:cNvPr>
          <p:cNvGrpSpPr>
            <a:grpSpLocks/>
          </p:cNvGrpSpPr>
          <p:nvPr/>
        </p:nvGrpSpPr>
        <p:grpSpPr bwMode="auto">
          <a:xfrm>
            <a:off x="10301288" y="2360613"/>
            <a:ext cx="808037" cy="806450"/>
            <a:chOff x="4422" y="3249"/>
            <a:chExt cx="576" cy="576"/>
          </a:xfrm>
        </p:grpSpPr>
        <p:sp>
          <p:nvSpPr>
            <p:cNvPr id="5151" name="Oval 28">
              <a:extLst>
                <a:ext uri="{FF2B5EF4-FFF2-40B4-BE49-F238E27FC236}">
                  <a16:creationId xmlns:a16="http://schemas.microsoft.com/office/drawing/2014/main" id="{45970426-FAAE-40F6-8F6E-88A6655F6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24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pic>
          <p:nvPicPr>
            <p:cNvPr id="5152" name="Picture 29" descr="буквы7">
              <a:extLst>
                <a:ext uri="{FF2B5EF4-FFF2-40B4-BE49-F238E27FC236}">
                  <a16:creationId xmlns:a16="http://schemas.microsoft.com/office/drawing/2014/main" id="{15BDFEFC-D54C-4891-B182-9751434101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3294"/>
              <a:ext cx="45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2" name="Oval 33">
            <a:extLst>
              <a:ext uri="{FF2B5EF4-FFF2-40B4-BE49-F238E27FC236}">
                <a16:creationId xmlns:a16="http://schemas.microsoft.com/office/drawing/2014/main" id="{9B3C75AB-4F1F-4EC0-8E14-60C8B798A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8650" y="5129213"/>
            <a:ext cx="1247775" cy="1143000"/>
          </a:xfrm>
          <a:prstGeom prst="ellipse">
            <a:avLst/>
          </a:prstGeom>
          <a:solidFill>
            <a:srgbClr val="0042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33" name="Oval 34">
            <a:extLst>
              <a:ext uri="{FF2B5EF4-FFF2-40B4-BE49-F238E27FC236}">
                <a16:creationId xmlns:a16="http://schemas.microsoft.com/office/drawing/2014/main" id="{872E3D8F-444E-4D2D-ACE3-C84F09FFB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8025" y="3940175"/>
            <a:ext cx="1190625" cy="1189038"/>
          </a:xfrm>
          <a:prstGeom prst="ellipse">
            <a:avLst/>
          </a:prstGeom>
          <a:solidFill>
            <a:srgbClr val="0042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5134" name="Group 15">
            <a:extLst>
              <a:ext uri="{FF2B5EF4-FFF2-40B4-BE49-F238E27FC236}">
                <a16:creationId xmlns:a16="http://schemas.microsoft.com/office/drawing/2014/main" id="{51262FF1-6D4C-43BA-ABC2-63C4C5D514E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69900"/>
            <a:ext cx="720725" cy="720725"/>
            <a:chOff x="3198" y="3475"/>
            <a:chExt cx="576" cy="576"/>
          </a:xfrm>
        </p:grpSpPr>
        <p:sp>
          <p:nvSpPr>
            <p:cNvPr id="5149" name="Oval 16">
              <a:extLst>
                <a:ext uri="{FF2B5EF4-FFF2-40B4-BE49-F238E27FC236}">
                  <a16:creationId xmlns:a16="http://schemas.microsoft.com/office/drawing/2014/main" id="{BF0D61CA-7198-43A1-A428-BBB27B6D6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3475"/>
              <a:ext cx="576" cy="576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pic>
          <p:nvPicPr>
            <p:cNvPr id="5150" name="Picture 17" descr="буквы8">
              <a:extLst>
                <a:ext uri="{FF2B5EF4-FFF2-40B4-BE49-F238E27FC236}">
                  <a16:creationId xmlns:a16="http://schemas.microsoft.com/office/drawing/2014/main" id="{FE2426F7-F1BC-4799-A369-B5B2866ADF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3566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35" name="Rectangle 38">
            <a:extLst>
              <a:ext uri="{FF2B5EF4-FFF2-40B4-BE49-F238E27FC236}">
                <a16:creationId xmlns:a16="http://schemas.microsoft.com/office/drawing/2014/main" id="{F03388E9-F1B4-4894-BA91-80CFE597B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1613" y="115888"/>
            <a:ext cx="3057525" cy="1296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pic>
        <p:nvPicPr>
          <p:cNvPr id="5136" name="Picture 37" descr="logo-rus1">
            <a:extLst>
              <a:ext uri="{FF2B5EF4-FFF2-40B4-BE49-F238E27FC236}">
                <a16:creationId xmlns:a16="http://schemas.microsoft.com/office/drawing/2014/main" id="{66A738AA-C89B-4B5D-9E23-23FA52481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6288" y="258763"/>
            <a:ext cx="200342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7" name="Группа 1">
            <a:extLst>
              <a:ext uri="{FF2B5EF4-FFF2-40B4-BE49-F238E27FC236}">
                <a16:creationId xmlns:a16="http://schemas.microsoft.com/office/drawing/2014/main" id="{DD8EAC60-45FA-4E0A-B0E7-3C726BE51A8C}"/>
              </a:ext>
            </a:extLst>
          </p:cNvPr>
          <p:cNvGrpSpPr>
            <a:grpSpLocks/>
          </p:cNvGrpSpPr>
          <p:nvPr/>
        </p:nvGrpSpPr>
        <p:grpSpPr bwMode="auto">
          <a:xfrm>
            <a:off x="1125538" y="3857625"/>
            <a:ext cx="793750" cy="795338"/>
            <a:chOff x="2349500" y="3641354"/>
            <a:chExt cx="793750" cy="795338"/>
          </a:xfrm>
        </p:grpSpPr>
        <p:sp>
          <p:nvSpPr>
            <p:cNvPr id="5142" name="Oval 39">
              <a:extLst>
                <a:ext uri="{FF2B5EF4-FFF2-40B4-BE49-F238E27FC236}">
                  <a16:creationId xmlns:a16="http://schemas.microsoft.com/office/drawing/2014/main" id="{A0B804D0-D9C3-45CE-A321-7DD30115E8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9500" y="3641354"/>
              <a:ext cx="215900" cy="21590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5143" name="Oval 40">
              <a:extLst>
                <a:ext uri="{FF2B5EF4-FFF2-40B4-BE49-F238E27FC236}">
                  <a16:creationId xmlns:a16="http://schemas.microsoft.com/office/drawing/2014/main" id="{4C163527-2EB2-4EDE-8FB8-CF16B77A8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088" y="3933454"/>
              <a:ext cx="215900" cy="21590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5144" name="Oval 41">
              <a:extLst>
                <a:ext uri="{FF2B5EF4-FFF2-40B4-BE49-F238E27FC236}">
                  <a16:creationId xmlns:a16="http://schemas.microsoft.com/office/drawing/2014/main" id="{CEFD4373-A28D-49B9-9350-A63A5BB1E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425" y="3642942"/>
              <a:ext cx="215900" cy="215900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5145" name="Oval 42">
              <a:extLst>
                <a:ext uri="{FF2B5EF4-FFF2-40B4-BE49-F238E27FC236}">
                  <a16:creationId xmlns:a16="http://schemas.microsoft.com/office/drawing/2014/main" id="{ABB116B5-DB61-4CF4-8564-CBADDB8DF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013" y="3933454"/>
              <a:ext cx="215900" cy="215900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5146" name="Oval 43">
              <a:extLst>
                <a:ext uri="{FF2B5EF4-FFF2-40B4-BE49-F238E27FC236}">
                  <a16:creationId xmlns:a16="http://schemas.microsoft.com/office/drawing/2014/main" id="{12C31FC0-543E-4F25-A7E4-16F3936618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013" y="4220792"/>
              <a:ext cx="215900" cy="215900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5147" name="Oval 44">
              <a:extLst>
                <a:ext uri="{FF2B5EF4-FFF2-40B4-BE49-F238E27FC236}">
                  <a16:creationId xmlns:a16="http://schemas.microsoft.com/office/drawing/2014/main" id="{FC9450E7-ED10-46B5-8F2D-316BE5604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350" y="4220792"/>
              <a:ext cx="215900" cy="215900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5148" name="Oval 45">
              <a:extLst>
                <a:ext uri="{FF2B5EF4-FFF2-40B4-BE49-F238E27FC236}">
                  <a16:creationId xmlns:a16="http://schemas.microsoft.com/office/drawing/2014/main" id="{604B0942-7896-44A0-A2AB-3E2A3D1A4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763" y="3644529"/>
              <a:ext cx="215900" cy="215900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sp>
        <p:nvSpPr>
          <p:cNvPr id="5138" name="TextBox 1">
            <a:extLst>
              <a:ext uri="{FF2B5EF4-FFF2-40B4-BE49-F238E27FC236}">
                <a16:creationId xmlns:a16="http://schemas.microsoft.com/office/drawing/2014/main" id="{B286F13C-A045-4F7B-90F9-9D10B3744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4776788"/>
            <a:ext cx="49085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Работу выполнила: </a:t>
            </a:r>
            <a:r>
              <a:rPr lang="ru-RU" altLang="ru-RU" sz="1400" dirty="0" err="1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Сюраева</a:t>
            </a:r>
            <a:r>
              <a:rPr lang="ru-RU" alt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 Ксения Васильевна,  </a:t>
            </a:r>
          </a:p>
          <a:p>
            <a:pPr algn="ctr"/>
            <a:r>
              <a:rPr lang="ru-RU" alt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2</a:t>
            </a:r>
            <a:r>
              <a:rPr lang="ru-RU" alt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 </a:t>
            </a:r>
            <a:r>
              <a:rPr lang="ru-RU" alt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курс аспирантуры, инженер центра «3D-моделирования технологических процессов»</a:t>
            </a:r>
          </a:p>
          <a:p>
            <a:pPr algn="ctr"/>
            <a:endParaRPr lang="ru-RU" altLang="ru-RU" sz="1400" dirty="0">
              <a:solidFill>
                <a:srgbClr val="002060"/>
              </a:solidFill>
              <a:latin typeface="Arial Black" panose="020B0A0402010202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ru-RU" alt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Научный руководитель: к.т.н., доцент, зав. Каф. БНГС </a:t>
            </a:r>
          </a:p>
          <a:p>
            <a:pPr algn="ctr"/>
            <a:r>
              <a:rPr lang="ru-RU" altLang="ru-RU" sz="1400" dirty="0" err="1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Живаева</a:t>
            </a:r>
            <a:r>
              <a:rPr lang="ru-RU" altLang="ru-RU" sz="1400" dirty="0">
                <a:solidFill>
                  <a:srgbClr val="002060"/>
                </a:solidFill>
                <a:latin typeface="Arial Black" panose="020B0A04020102020204" pitchFamily="34" charset="0"/>
                <a:cs typeface="Calibri Light" panose="020F0302020204030204" pitchFamily="34" charset="0"/>
              </a:rPr>
              <a:t> Вера Викторовна</a:t>
            </a:r>
          </a:p>
        </p:txBody>
      </p:sp>
      <p:sp>
        <p:nvSpPr>
          <p:cNvPr id="45" name="Заголовок 1">
            <a:extLst>
              <a:ext uri="{FF2B5EF4-FFF2-40B4-BE49-F238E27FC236}">
                <a16:creationId xmlns:a16="http://schemas.microsoft.com/office/drawing/2014/main" id="{81E60D1B-685B-458C-9B9D-6DFA51AEDA08}"/>
              </a:ext>
            </a:extLst>
          </p:cNvPr>
          <p:cNvSpPr txBox="1">
            <a:spLocks/>
          </p:cNvSpPr>
          <p:nvPr/>
        </p:nvSpPr>
        <p:spPr bwMode="auto">
          <a:xfrm>
            <a:off x="1630363" y="2220118"/>
            <a:ext cx="9009062" cy="1550988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2400" kern="0" dirty="0">
                <a:solidFill>
                  <a:srgbClr val="0042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ВЫЯВЛЕНИЕ ОПТИМАЛЬНОЙ РАССТАНОВКИ СЕЙСМОДАТЧИКОВ В ПАССИВНОМ МЕТОДЕ СЕЙСМОРАЗВЕДКИ С ИСПОЛЬЗОВАНИЕМ МЕТОДА МОНТЕ-КАРЛО</a:t>
            </a:r>
          </a:p>
        </p:txBody>
      </p:sp>
      <p:sp>
        <p:nvSpPr>
          <p:cNvPr id="5140" name="Oval 32">
            <a:extLst>
              <a:ext uri="{FF2B5EF4-FFF2-40B4-BE49-F238E27FC236}">
                <a16:creationId xmlns:a16="http://schemas.microsoft.com/office/drawing/2014/main" id="{0BE0A31C-F14C-489C-AB84-DC454F609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8463" y="5302250"/>
            <a:ext cx="2360612" cy="2220913"/>
          </a:xfrm>
          <a:prstGeom prst="ellipse">
            <a:avLst/>
          </a:prstGeom>
          <a:solidFill>
            <a:srgbClr val="0042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141" name="TextBox 1">
            <a:extLst>
              <a:ext uri="{FF2B5EF4-FFF2-40B4-BE49-F238E27FC236}">
                <a16:creationId xmlns:a16="http://schemas.microsoft.com/office/drawing/2014/main" id="{E73B717C-6BC0-4A3D-8ED5-08088F1E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638" y="6388100"/>
            <a:ext cx="3333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2023</a:t>
            </a:r>
            <a:endParaRPr lang="ru-RU" altLang="ru-RU" sz="1400" dirty="0">
              <a:solidFill>
                <a:srgbClr val="00206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113440" y="62325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10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576" y="6505599"/>
            <a:ext cx="730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+mn-lt"/>
                <a:cs typeface="Times New Roman" panose="02020603050405020304" pitchFamily="18" charset="0"/>
              </a:rPr>
              <a:t>Для отображения данных используется библиотека </a:t>
            </a:r>
            <a:r>
              <a:rPr lang="en-US" altLang="ru-RU" sz="1400" i="1" dirty="0" err="1">
                <a:latin typeface="+mn-lt"/>
                <a:cs typeface="Times New Roman" panose="02020603050405020304" pitchFamily="18" charset="0"/>
              </a:rPr>
              <a:t>Matplotlib</a:t>
            </a:r>
            <a:endParaRPr lang="ru-RU" altLang="ru-RU" sz="1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3DD8A53C-CB98-40C4-B114-4A16033AD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4570" y="3441697"/>
            <a:ext cx="277207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Модель 4 –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0.</a:t>
            </a:r>
            <a:r>
              <a:rPr lang="en-US" altLang="ru-RU" sz="2400" dirty="0" smtClean="0">
                <a:cs typeface="Times New Roman" panose="02020603050405020304" pitchFamily="18" charset="0"/>
              </a:rPr>
              <a:t>60</a:t>
            </a:r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  </a:t>
            </a:r>
            <a:endParaRPr lang="ru-RU" altLang="ru-RU" sz="24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Модель 5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–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0.</a:t>
            </a:r>
            <a:r>
              <a:rPr lang="en-US" altLang="ru-RU" sz="2400" dirty="0" smtClean="0">
                <a:cs typeface="Times New Roman" panose="02020603050405020304" pitchFamily="18" charset="0"/>
              </a:rPr>
              <a:t>55</a:t>
            </a:r>
            <a:endParaRPr lang="ru-RU" altLang="ru-RU" sz="24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Модель 6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– </a:t>
            </a:r>
            <a:r>
              <a:rPr lang="ru-RU" altLang="ru-RU" sz="2400" dirty="0" smtClean="0">
                <a:cs typeface="Times New Roman" panose="02020603050405020304" pitchFamily="18" charset="0"/>
              </a:rPr>
              <a:t>0.</a:t>
            </a:r>
            <a:r>
              <a:rPr lang="en-US" altLang="ru-RU" sz="2400" dirty="0" smtClean="0">
                <a:cs typeface="Times New Roman" panose="02020603050405020304" pitchFamily="18" charset="0"/>
              </a:rPr>
              <a:t>64</a:t>
            </a:r>
            <a:endParaRPr lang="ru-RU" altLang="ru-RU" sz="2400" dirty="0" smtClean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274" y="1578125"/>
            <a:ext cx="6798281" cy="449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8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113440" y="62325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11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7" t="4282" r="3508" b="3623"/>
          <a:stretch/>
        </p:blipFill>
        <p:spPr bwMode="auto">
          <a:xfrm>
            <a:off x="1703512" y="1506539"/>
            <a:ext cx="6624736" cy="49467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1">
            <a:extLst>
              <a:ext uri="{FF2B5EF4-FFF2-40B4-BE49-F238E27FC236}">
                <a16:creationId xmlns:a16="http://schemas.microsoft.com/office/drawing/2014/main" id="{3DD8A53C-CB98-40C4-B114-4A16033AD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454" y="1628800"/>
            <a:ext cx="33901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Гистограмма итоговых расчетов</a:t>
            </a:r>
          </a:p>
        </p:txBody>
      </p:sp>
    </p:spTree>
    <p:extLst>
      <p:ext uri="{BB962C8B-B14F-4D97-AF65-F5344CB8AC3E}">
        <p14:creationId xmlns:p14="http://schemas.microsoft.com/office/powerpoint/2010/main" val="16966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19">
            <a:extLst>
              <a:ext uri="{FF2B5EF4-FFF2-40B4-BE49-F238E27FC236}">
                <a16:creationId xmlns:a16="http://schemas.microsoft.com/office/drawing/2014/main" id="{F0C64636-145D-4D82-BE1E-8C6155A9B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1557338"/>
            <a:ext cx="3744912" cy="3744912"/>
          </a:xfrm>
          <a:prstGeom prst="ellipse">
            <a:avLst/>
          </a:prstGeom>
          <a:solidFill>
            <a:srgbClr val="00428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2291" name="Oval 20">
            <a:extLst>
              <a:ext uri="{FF2B5EF4-FFF2-40B4-BE49-F238E27FC236}">
                <a16:creationId xmlns:a16="http://schemas.microsoft.com/office/drawing/2014/main" id="{77CB1A65-9E73-4A30-89E0-A8C7377B7E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21100" y="1268413"/>
            <a:ext cx="4397375" cy="4397375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194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/>
          </a:p>
        </p:txBody>
      </p:sp>
      <p:sp>
        <p:nvSpPr>
          <p:cNvPr id="12292" name="Oval 21">
            <a:extLst>
              <a:ext uri="{FF2B5EF4-FFF2-40B4-BE49-F238E27FC236}">
                <a16:creationId xmlns:a16="http://schemas.microsoft.com/office/drawing/2014/main" id="{E29FF3E4-B7FD-4DA1-81F4-74AE5B100C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78113" y="220663"/>
            <a:ext cx="6480175" cy="6480175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194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2293" name="Oval 22">
            <a:extLst>
              <a:ext uri="{FF2B5EF4-FFF2-40B4-BE49-F238E27FC236}">
                <a16:creationId xmlns:a16="http://schemas.microsoft.com/office/drawing/2014/main" id="{9A1D3547-7617-4091-8DA3-67A7B2AFA4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7275" y="-1323975"/>
            <a:ext cx="9577388" cy="9577388"/>
          </a:xfrm>
          <a:prstGeom prst="ellipse">
            <a:avLst/>
          </a:prstGeom>
          <a:noFill/>
          <a:ln w="0">
            <a:solidFill>
              <a:srgbClr val="44C8F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D194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pSp>
        <p:nvGrpSpPr>
          <p:cNvPr id="12294" name="Group 23">
            <a:extLst>
              <a:ext uri="{FF2B5EF4-FFF2-40B4-BE49-F238E27FC236}">
                <a16:creationId xmlns:a16="http://schemas.microsoft.com/office/drawing/2014/main" id="{EA3D7B9D-A5AF-4C98-8E2A-5F781985AAF6}"/>
              </a:ext>
            </a:extLst>
          </p:cNvPr>
          <p:cNvGrpSpPr>
            <a:grpSpLocks/>
          </p:cNvGrpSpPr>
          <p:nvPr/>
        </p:nvGrpSpPr>
        <p:grpSpPr bwMode="auto">
          <a:xfrm>
            <a:off x="7225760" y="4829810"/>
            <a:ext cx="1008062" cy="1008063"/>
            <a:chOff x="3198" y="3475"/>
            <a:chExt cx="576" cy="576"/>
          </a:xfrm>
        </p:grpSpPr>
        <p:sp>
          <p:nvSpPr>
            <p:cNvPr id="12315" name="Oval 24">
              <a:extLst>
                <a:ext uri="{FF2B5EF4-FFF2-40B4-BE49-F238E27FC236}">
                  <a16:creationId xmlns:a16="http://schemas.microsoft.com/office/drawing/2014/main" id="{D3961E74-D60B-4728-89F7-3BF0FB2CC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3475"/>
              <a:ext cx="576" cy="576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12316" name="Picture 25" descr="буквы8">
              <a:extLst>
                <a:ext uri="{FF2B5EF4-FFF2-40B4-BE49-F238E27FC236}">
                  <a16:creationId xmlns:a16="http://schemas.microsoft.com/office/drawing/2014/main" id="{0FB82E21-CB18-4BB3-8A0F-3BE8AB421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3566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5" name="Group 26">
            <a:extLst>
              <a:ext uri="{FF2B5EF4-FFF2-40B4-BE49-F238E27FC236}">
                <a16:creationId xmlns:a16="http://schemas.microsoft.com/office/drawing/2014/main" id="{8FA88394-0849-47E1-913C-A142610BC239}"/>
              </a:ext>
            </a:extLst>
          </p:cNvPr>
          <p:cNvGrpSpPr>
            <a:grpSpLocks/>
          </p:cNvGrpSpPr>
          <p:nvPr/>
        </p:nvGrpSpPr>
        <p:grpSpPr bwMode="auto">
          <a:xfrm>
            <a:off x="2928938" y="1052513"/>
            <a:ext cx="914400" cy="914400"/>
            <a:chOff x="4422" y="3249"/>
            <a:chExt cx="576" cy="576"/>
          </a:xfrm>
        </p:grpSpPr>
        <p:sp>
          <p:nvSpPr>
            <p:cNvPr id="12313" name="Oval 27">
              <a:extLst>
                <a:ext uri="{FF2B5EF4-FFF2-40B4-BE49-F238E27FC236}">
                  <a16:creationId xmlns:a16="http://schemas.microsoft.com/office/drawing/2014/main" id="{186CFC9F-4B00-4A6E-A3A4-025C74834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2" y="324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12314" name="Picture 28" descr="буквы7">
              <a:extLst>
                <a:ext uri="{FF2B5EF4-FFF2-40B4-BE49-F238E27FC236}">
                  <a16:creationId xmlns:a16="http://schemas.microsoft.com/office/drawing/2014/main" id="{A9238A7A-3A22-453B-9074-13A053D3F7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" y="3294"/>
              <a:ext cx="45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6" name="Group 34">
            <a:extLst>
              <a:ext uri="{FF2B5EF4-FFF2-40B4-BE49-F238E27FC236}">
                <a16:creationId xmlns:a16="http://schemas.microsoft.com/office/drawing/2014/main" id="{B9B23B0F-7C66-4A1E-9511-BAACEAAA2C9A}"/>
              </a:ext>
            </a:extLst>
          </p:cNvPr>
          <p:cNvGrpSpPr>
            <a:grpSpLocks/>
          </p:cNvGrpSpPr>
          <p:nvPr/>
        </p:nvGrpSpPr>
        <p:grpSpPr bwMode="auto">
          <a:xfrm>
            <a:off x="8858907" y="2916079"/>
            <a:ext cx="669925" cy="669925"/>
            <a:chOff x="3288" y="1842"/>
            <a:chExt cx="576" cy="576"/>
          </a:xfrm>
        </p:grpSpPr>
        <p:sp>
          <p:nvSpPr>
            <p:cNvPr id="12311" name="Oval 30">
              <a:extLst>
                <a:ext uri="{FF2B5EF4-FFF2-40B4-BE49-F238E27FC236}">
                  <a16:creationId xmlns:a16="http://schemas.microsoft.com/office/drawing/2014/main" id="{8F45AD42-69CC-42FA-ABD6-73891B2E6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842"/>
              <a:ext cx="576" cy="576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12312" name="Picture 32" descr="буквы9">
              <a:extLst>
                <a:ext uri="{FF2B5EF4-FFF2-40B4-BE49-F238E27FC236}">
                  <a16:creationId xmlns:a16="http://schemas.microsoft.com/office/drawing/2014/main" id="{42914840-C087-40EC-BC06-84B2F81C35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9" y="1933"/>
              <a:ext cx="409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7" name="Group 35">
            <a:extLst>
              <a:ext uri="{FF2B5EF4-FFF2-40B4-BE49-F238E27FC236}">
                <a16:creationId xmlns:a16="http://schemas.microsoft.com/office/drawing/2014/main" id="{AFF82DA2-DFBF-4CEC-A21F-37CA2B287EEB}"/>
              </a:ext>
            </a:extLst>
          </p:cNvPr>
          <p:cNvGrpSpPr>
            <a:grpSpLocks/>
          </p:cNvGrpSpPr>
          <p:nvPr/>
        </p:nvGrpSpPr>
        <p:grpSpPr bwMode="auto">
          <a:xfrm>
            <a:off x="9388982" y="5564188"/>
            <a:ext cx="914400" cy="914400"/>
            <a:chOff x="2699" y="119"/>
            <a:chExt cx="576" cy="576"/>
          </a:xfrm>
        </p:grpSpPr>
        <p:sp>
          <p:nvSpPr>
            <p:cNvPr id="12309" name="Oval 36">
              <a:extLst>
                <a:ext uri="{FF2B5EF4-FFF2-40B4-BE49-F238E27FC236}">
                  <a16:creationId xmlns:a16="http://schemas.microsoft.com/office/drawing/2014/main" id="{59DA1E81-6D8C-4D46-B39D-A6A98D2DC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11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12310" name="Picture 37" descr="буквы3">
              <a:extLst>
                <a:ext uri="{FF2B5EF4-FFF2-40B4-BE49-F238E27FC236}">
                  <a16:creationId xmlns:a16="http://schemas.microsoft.com/office/drawing/2014/main" id="{1AE9FC52-E122-46A2-80C4-10463CF674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210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8" name="Group 38">
            <a:extLst>
              <a:ext uri="{FF2B5EF4-FFF2-40B4-BE49-F238E27FC236}">
                <a16:creationId xmlns:a16="http://schemas.microsoft.com/office/drawing/2014/main" id="{2CE6D929-72BE-4AF0-BF96-5A43EA6EAF53}"/>
              </a:ext>
            </a:extLst>
          </p:cNvPr>
          <p:cNvGrpSpPr>
            <a:grpSpLocks/>
          </p:cNvGrpSpPr>
          <p:nvPr/>
        </p:nvGrpSpPr>
        <p:grpSpPr bwMode="auto">
          <a:xfrm>
            <a:off x="3217863" y="5229225"/>
            <a:ext cx="914400" cy="914400"/>
            <a:chOff x="612" y="1888"/>
            <a:chExt cx="576" cy="576"/>
          </a:xfrm>
        </p:grpSpPr>
        <p:sp>
          <p:nvSpPr>
            <p:cNvPr id="12307" name="Oval 39">
              <a:extLst>
                <a:ext uri="{FF2B5EF4-FFF2-40B4-BE49-F238E27FC236}">
                  <a16:creationId xmlns:a16="http://schemas.microsoft.com/office/drawing/2014/main" id="{BEF2CEE5-71BA-4644-8CBD-7EB3C4F4D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888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12308" name="Picture 40" descr="буквы6">
              <a:extLst>
                <a:ext uri="{FF2B5EF4-FFF2-40B4-BE49-F238E27FC236}">
                  <a16:creationId xmlns:a16="http://schemas.microsoft.com/office/drawing/2014/main" id="{B6C6843E-B4C6-4CE0-8228-B9A7663BA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979"/>
              <a:ext cx="408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9" name="Group 41">
            <a:extLst>
              <a:ext uri="{FF2B5EF4-FFF2-40B4-BE49-F238E27FC236}">
                <a16:creationId xmlns:a16="http://schemas.microsoft.com/office/drawing/2014/main" id="{496A3DA5-339D-4FA0-96BC-90C20C6E8EFF}"/>
              </a:ext>
            </a:extLst>
          </p:cNvPr>
          <p:cNvGrpSpPr>
            <a:grpSpLocks/>
          </p:cNvGrpSpPr>
          <p:nvPr/>
        </p:nvGrpSpPr>
        <p:grpSpPr bwMode="auto">
          <a:xfrm>
            <a:off x="560388" y="2708275"/>
            <a:ext cx="1006475" cy="936625"/>
            <a:chOff x="2835" y="2568"/>
            <a:chExt cx="634" cy="590"/>
          </a:xfrm>
        </p:grpSpPr>
        <p:sp>
          <p:nvSpPr>
            <p:cNvPr id="12305" name="Oval 42">
              <a:extLst>
                <a:ext uri="{FF2B5EF4-FFF2-40B4-BE49-F238E27FC236}">
                  <a16:creationId xmlns:a16="http://schemas.microsoft.com/office/drawing/2014/main" id="{5E661496-97FA-422C-8C8D-A188D7C3D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2568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12306" name="Picture 43" descr="буквы4">
              <a:extLst>
                <a:ext uri="{FF2B5EF4-FFF2-40B4-BE49-F238E27FC236}">
                  <a16:creationId xmlns:a16="http://schemas.microsoft.com/office/drawing/2014/main" id="{51A60E92-E76F-42DF-9491-5404C1828F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2614"/>
              <a:ext cx="544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00" name="Group 44">
            <a:extLst>
              <a:ext uri="{FF2B5EF4-FFF2-40B4-BE49-F238E27FC236}">
                <a16:creationId xmlns:a16="http://schemas.microsoft.com/office/drawing/2014/main" id="{167C07BF-B852-4C0D-979A-C1F0FF573CA8}"/>
              </a:ext>
            </a:extLst>
          </p:cNvPr>
          <p:cNvGrpSpPr>
            <a:grpSpLocks/>
          </p:cNvGrpSpPr>
          <p:nvPr/>
        </p:nvGrpSpPr>
        <p:grpSpPr bwMode="auto">
          <a:xfrm>
            <a:off x="7297738" y="319088"/>
            <a:ext cx="914400" cy="914400"/>
            <a:chOff x="249" y="3339"/>
            <a:chExt cx="576" cy="576"/>
          </a:xfrm>
        </p:grpSpPr>
        <p:sp>
          <p:nvSpPr>
            <p:cNvPr id="12303" name="Oval 45">
              <a:extLst>
                <a:ext uri="{FF2B5EF4-FFF2-40B4-BE49-F238E27FC236}">
                  <a16:creationId xmlns:a16="http://schemas.microsoft.com/office/drawing/2014/main" id="{951BCF55-CC7E-480A-89FA-D60336A93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" y="3339"/>
              <a:ext cx="576" cy="5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12304" name="Picture 46" descr="буквы5">
              <a:extLst>
                <a:ext uri="{FF2B5EF4-FFF2-40B4-BE49-F238E27FC236}">
                  <a16:creationId xmlns:a16="http://schemas.microsoft.com/office/drawing/2014/main" id="{2EAE0FE3-1034-4131-A1B3-602AFB5946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3430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301" name="Заголовок 1">
            <a:extLst>
              <a:ext uri="{FF2B5EF4-FFF2-40B4-BE49-F238E27FC236}">
                <a16:creationId xmlns:a16="http://schemas.microsoft.com/office/drawing/2014/main" id="{6CD3AC92-E998-4DF9-907D-8CB3CB95728F}"/>
              </a:ext>
            </a:extLst>
          </p:cNvPr>
          <p:cNvSpPr>
            <a:spLocks/>
          </p:cNvSpPr>
          <p:nvPr/>
        </p:nvSpPr>
        <p:spPr bwMode="auto">
          <a:xfrm>
            <a:off x="4419655" y="2081284"/>
            <a:ext cx="3068528" cy="81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4000" b="1" dirty="0">
                <a:solidFill>
                  <a:schemeClr val="bg1"/>
                </a:solidFill>
              </a:rPr>
              <a:t>СПАСИБО</a:t>
            </a:r>
          </a:p>
        </p:txBody>
      </p:sp>
      <p:sp>
        <p:nvSpPr>
          <p:cNvPr id="12302" name="Rectangle 48">
            <a:extLst>
              <a:ext uri="{FF2B5EF4-FFF2-40B4-BE49-F238E27FC236}">
                <a16:creationId xmlns:a16="http://schemas.microsoft.com/office/drawing/2014/main" id="{F826CDE9-7EDC-4A29-95C4-6BAFD8A26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156" y="3537934"/>
            <a:ext cx="2439604" cy="137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ru-RU" altLang="ru-RU" sz="1600" dirty="0" smtClean="0">
                <a:solidFill>
                  <a:schemeClr val="accent3"/>
                </a:solidFill>
                <a:latin typeface="+mn-lt"/>
              </a:rPr>
              <a:t>Почта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ru-RU" sz="1600" dirty="0" smtClean="0">
                <a:solidFill>
                  <a:schemeClr val="accent3"/>
                </a:solidFill>
                <a:latin typeface="+mn-lt"/>
              </a:rPr>
              <a:t>syuraeva94@mail.ru</a:t>
            </a:r>
          </a:p>
          <a:p>
            <a:pPr>
              <a:lnSpc>
                <a:spcPct val="120000"/>
              </a:lnSpc>
            </a:pPr>
            <a:r>
              <a:rPr lang="ru-RU" altLang="ru-RU" sz="1600" dirty="0" smtClean="0">
                <a:solidFill>
                  <a:schemeClr val="accent3"/>
                </a:solidFill>
                <a:latin typeface="+mn-lt"/>
              </a:rPr>
              <a:t>Телеграм </a:t>
            </a:r>
          </a:p>
          <a:p>
            <a:pPr>
              <a:lnSpc>
                <a:spcPct val="120000"/>
              </a:lnSpc>
            </a:pPr>
            <a:r>
              <a:rPr lang="en-US" altLang="ru-RU" sz="1600" dirty="0" smtClean="0">
                <a:solidFill>
                  <a:schemeClr val="accent3"/>
                </a:solidFill>
                <a:latin typeface="+mn-lt"/>
              </a:rPr>
              <a:t>https://t.me/Syuraeva_K</a:t>
            </a:r>
            <a:endParaRPr lang="ru-RU" altLang="ru-RU" sz="16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9" name="Rectangle 48"/>
          <p:cNvSpPr txBox="1"/>
          <p:nvPr/>
        </p:nvSpPr>
        <p:spPr>
          <a:xfrm>
            <a:off x="4675158" y="2674439"/>
            <a:ext cx="2443864" cy="62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defRPr sz="1800">
                <a:solidFill>
                  <a:schemeClr val="accent3">
                    <a:lumOff val="44000"/>
                  </a:schemeClr>
                </a:solidFill>
                <a:latin typeface="Proxima Nova Rg"/>
                <a:ea typeface="Proxima Nova Rg"/>
                <a:cs typeface="Proxima Nova Rg"/>
                <a:sym typeface="Proxima Nova Rg"/>
              </a:defRPr>
            </a:lvl1pPr>
          </a:lstStyle>
          <a:p>
            <a:r>
              <a:rPr dirty="0">
                <a:latin typeface="+mn-lt"/>
                <a:ea typeface="+mj-ea"/>
              </a:rPr>
              <a:t>ЗА </a:t>
            </a:r>
            <a:r>
              <a:rPr dirty="0" smtClean="0">
                <a:latin typeface="+mn-lt"/>
                <a:ea typeface="+mj-ea"/>
              </a:rPr>
              <a:t>ВНИМАНИЕ</a:t>
            </a:r>
            <a:r>
              <a:rPr dirty="0">
                <a:latin typeface="+mn-lt"/>
                <a:ea typeface="+mj-ea"/>
              </a:rPr>
              <a:t>!</a:t>
            </a:r>
            <a:endParaRPr lang="ru-RU" dirty="0">
              <a:latin typeface="+mn-lt"/>
              <a:ea typeface="+mj-ea"/>
            </a:endParaRPr>
          </a:p>
          <a:p>
            <a:endParaRPr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-457200" y="-487363"/>
            <a:ext cx="3006725" cy="3006726"/>
            <a:chOff x="209551" y="-387350"/>
            <a:chExt cx="3006725" cy="3006725"/>
          </a:xfrm>
        </p:grpSpPr>
        <p:sp>
          <p:nvSpPr>
            <p:cNvPr id="6157" name="Oval 4">
              <a:extLst>
                <a:ext uri="{FF2B5EF4-FFF2-40B4-BE49-F238E27FC236}">
                  <a16:creationId xmlns:a16="http://schemas.microsoft.com/office/drawing/2014/main" id="{2F3188EC-E5F4-4DFB-BFAD-3355FC9658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09551" y="-387350"/>
              <a:ext cx="3006725" cy="3006725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0" name="Oval 11">
              <a:extLst>
                <a:ext uri="{FF2B5EF4-FFF2-40B4-BE49-F238E27FC236}">
                  <a16:creationId xmlns:a16="http://schemas.microsoft.com/office/drawing/2014/main" id="{BA5E3C4E-5665-4B90-B6B0-F3D6AED29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451" y="2060576"/>
              <a:ext cx="144463" cy="144463"/>
            </a:xfrm>
            <a:prstGeom prst="ellipse">
              <a:avLst/>
            </a:prstGeom>
            <a:solidFill>
              <a:srgbClr val="ED18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048750" y="62325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2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E3B44E60-C893-4ABB-9975-0058D1AB373D}"/>
              </a:ext>
            </a:extLst>
          </p:cNvPr>
          <p:cNvSpPr txBox="1">
            <a:spLocks noChangeArrowheads="1"/>
          </p:cNvSpPr>
          <p:nvPr/>
        </p:nvSpPr>
        <p:spPr>
          <a:xfrm>
            <a:off x="1450170" y="3246264"/>
            <a:ext cx="10341779" cy="2428974"/>
          </a:xfrm>
          <a:prstGeom prst="rect">
            <a:avLst/>
          </a:prstGeom>
          <a:solidFill>
            <a:schemeClr val="bg1"/>
          </a:solidFill>
          <a:ln w="19050">
            <a:solidFill>
              <a:srgbClr val="004282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  <a:defRPr/>
            </a:pPr>
            <a:r>
              <a:rPr lang="ru-RU" altLang="ru-RU" sz="2400" b="1" dirty="0" smtClean="0">
                <a:latin typeface="+mn-lt"/>
                <a:cs typeface="Calibri Light" panose="020F0302020204030204" pitchFamily="34" charset="0"/>
              </a:rPr>
              <a:t>Задачи</a:t>
            </a:r>
            <a:endParaRPr lang="ru-RU" altLang="ru-RU" sz="2400" b="1" dirty="0">
              <a:latin typeface="+mn-lt"/>
              <a:cs typeface="Calibri Light" panose="020F03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rgbClr val="44C8F5"/>
              </a:buClr>
              <a:buFont typeface="Wingdings" panose="05000000000000000000" pitchFamily="2" charset="2"/>
              <a:buChar char="v"/>
              <a:defRPr/>
            </a:pPr>
            <a:r>
              <a:rPr lang="ru-RU" altLang="ru-RU" sz="2400" dirty="0" smtClean="0">
                <a:latin typeface="+mn-lt"/>
                <a:cs typeface="Calibri Light" panose="020F0302020204030204" pitchFamily="34" charset="0"/>
              </a:rPr>
              <a:t>Создать модельные данные и произвести расчет на </a:t>
            </a:r>
            <a:r>
              <a:rPr lang="ru-RU" altLang="ru-RU" sz="2400" dirty="0">
                <a:latin typeface="+mn-lt"/>
                <a:cs typeface="Calibri Light" panose="020F0302020204030204" pitchFamily="34" charset="0"/>
              </a:rPr>
              <a:t>языке программирования </a:t>
            </a:r>
            <a:r>
              <a:rPr lang="en-US" altLang="ru-RU" sz="2400" dirty="0" smtClean="0">
                <a:latin typeface="+mn-lt"/>
                <a:cs typeface="Calibri Light" panose="020F0302020204030204" pitchFamily="34" charset="0"/>
              </a:rPr>
              <a:t>Python</a:t>
            </a:r>
            <a:r>
              <a:rPr lang="ru-RU" altLang="ru-RU" sz="2400" dirty="0">
                <a:latin typeface="+mn-lt"/>
                <a:cs typeface="Calibri Light" panose="020F0302020204030204" pitchFamily="34" charset="0"/>
              </a:rPr>
              <a:t> </a:t>
            </a:r>
            <a:r>
              <a:rPr lang="ru-RU" altLang="ru-RU" sz="2400" dirty="0" smtClean="0">
                <a:latin typeface="+mn-lt"/>
                <a:cs typeface="Calibri Light" panose="020F0302020204030204" pitchFamily="34" charset="0"/>
              </a:rPr>
              <a:t>с использованием свободно распространяемых библиотек </a:t>
            </a:r>
            <a:r>
              <a:rPr lang="en-US" altLang="ru-RU" sz="2400" i="1" dirty="0" err="1" smtClean="0">
                <a:latin typeface="+mn-lt"/>
                <a:cs typeface="Calibri Light" panose="020F0302020204030204" pitchFamily="34" charset="0"/>
              </a:rPr>
              <a:t>NumPy</a:t>
            </a:r>
            <a:r>
              <a:rPr lang="en-US" altLang="ru-RU" sz="2400" i="1" dirty="0" smtClean="0">
                <a:latin typeface="+mn-lt"/>
                <a:cs typeface="Calibri Light" panose="020F0302020204030204" pitchFamily="34" charset="0"/>
              </a:rPr>
              <a:t>, Pandas</a:t>
            </a:r>
            <a:r>
              <a:rPr lang="ru-RU" altLang="ru-RU" sz="2400" i="1" dirty="0" smtClean="0">
                <a:latin typeface="+mn-lt"/>
                <a:cs typeface="Calibri Light" panose="020F0302020204030204" pitchFamily="34" charset="0"/>
              </a:rPr>
              <a:t>, </a:t>
            </a:r>
            <a:r>
              <a:rPr lang="en-US" altLang="ru-RU" sz="2400" i="1" dirty="0" err="1" smtClean="0">
                <a:latin typeface="+mn-lt"/>
                <a:cs typeface="Calibri Light" panose="020F0302020204030204" pitchFamily="34" charset="0"/>
              </a:rPr>
              <a:t>Matplotlib</a:t>
            </a:r>
            <a:r>
              <a:rPr lang="ru-RU" altLang="ru-RU" sz="2400" i="1" dirty="0" smtClean="0">
                <a:latin typeface="+mn-lt"/>
                <a:cs typeface="Calibri Light" panose="020F0302020204030204" pitchFamily="34" charset="0"/>
              </a:rPr>
              <a:t>.</a:t>
            </a:r>
          </a:p>
          <a:p>
            <a:pPr marL="342900" indent="-342900">
              <a:lnSpc>
                <a:spcPct val="120000"/>
              </a:lnSpc>
              <a:buClr>
                <a:srgbClr val="44C8F5"/>
              </a:buClr>
              <a:buFont typeface="Wingdings" panose="05000000000000000000" pitchFamily="2" charset="2"/>
              <a:buChar char="v"/>
              <a:defRPr/>
            </a:pPr>
            <a:r>
              <a:rPr lang="ru-RU" altLang="ru-RU" sz="2400" dirty="0">
                <a:latin typeface="+mn-lt"/>
                <a:cs typeface="Calibri Light" panose="020F0302020204030204" pitchFamily="34" charset="0"/>
              </a:rPr>
              <a:t>Интегрировать метод Монте-Карло в анализ модельных данных.</a:t>
            </a:r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8C8F860B-4A38-4831-9987-2F7FFC76F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258" y="1513571"/>
            <a:ext cx="8695350" cy="1123341"/>
          </a:xfrm>
          <a:prstGeom prst="rect">
            <a:avLst/>
          </a:prstGeom>
          <a:solidFill>
            <a:schemeClr val="bg1"/>
          </a:solidFill>
          <a:ln w="19050">
            <a:solidFill>
              <a:srgbClr val="004282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latin typeface="+mn-lt"/>
                <a:cs typeface="Arial" panose="020B0604020202020204" pitchFamily="34" charset="0"/>
              </a:rPr>
              <a:t>Цель исследования</a:t>
            </a:r>
            <a:endParaRPr lang="ru-RU" altLang="ru-RU" sz="2400" b="1" dirty="0">
              <a:latin typeface="+mn-lt"/>
              <a:cs typeface="Arial" panose="020B0604020202020204" pitchFamily="34" charset="0"/>
            </a:endParaRPr>
          </a:p>
          <a:p>
            <a:pPr marL="342900" indent="-342900" eaLnBrk="1" hangingPunct="1">
              <a:buClr>
                <a:srgbClr val="44C8F5"/>
              </a:buClr>
              <a:buFont typeface="Wingdings" panose="05000000000000000000" pitchFamily="2" charset="2"/>
              <a:buChar char="v"/>
            </a:pPr>
            <a:r>
              <a:rPr lang="ru-RU" altLang="ru-RU" sz="2400" dirty="0" smtClean="0">
                <a:latin typeface="+mn-lt"/>
                <a:cs typeface="Arial" panose="020B0604020202020204" pitchFamily="34" charset="0"/>
              </a:rPr>
              <a:t>выявить оптимальное количество </a:t>
            </a:r>
            <a:r>
              <a:rPr lang="ru-RU" altLang="ru-RU" sz="2400" dirty="0">
                <a:latin typeface="+mn-lt"/>
                <a:cs typeface="Arial" panose="020B0604020202020204" pitchFamily="34" charset="0"/>
              </a:rPr>
              <a:t>приборов и </a:t>
            </a:r>
            <a:r>
              <a:rPr lang="ru-RU" altLang="ru-RU" sz="2400" dirty="0" smtClean="0">
                <a:latin typeface="+mn-lt"/>
                <a:cs typeface="Arial" panose="020B0604020202020204" pitchFamily="34" charset="0"/>
              </a:rPr>
              <a:t>расстояние </a:t>
            </a:r>
            <a:r>
              <a:rPr lang="ru-RU" altLang="ru-RU" sz="2400" dirty="0">
                <a:latin typeface="+mn-lt"/>
                <a:cs typeface="Arial" panose="020B0604020202020204" pitchFamily="34" charset="0"/>
              </a:rPr>
              <a:t>между точками физических </a:t>
            </a:r>
            <a:r>
              <a:rPr lang="ru-RU" altLang="ru-RU" sz="2400" dirty="0" smtClean="0">
                <a:latin typeface="+mn-lt"/>
                <a:cs typeface="Arial" panose="020B0604020202020204" pitchFamily="34" charset="0"/>
              </a:rPr>
              <a:t>наблюдений.</a:t>
            </a:r>
            <a:endParaRPr lang="ru-RU" altLang="ru-RU" sz="2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048750" y="62325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3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856" y="2157806"/>
            <a:ext cx="3323516" cy="32484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850" y="2157806"/>
            <a:ext cx="3172100" cy="3223190"/>
          </a:xfrm>
          <a:prstGeom prst="rect">
            <a:avLst/>
          </a:prstGeom>
        </p:spPr>
      </p:pic>
      <p:sp>
        <p:nvSpPr>
          <p:cNvPr id="24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826" y="5573063"/>
            <a:ext cx="262036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Отображение геологической модели </a:t>
            </a:r>
            <a:endParaRPr lang="ru-RU" altLang="ru-RU" sz="1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0058" y="5588906"/>
            <a:ext cx="2823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Расстановка сейсмоприемников</a:t>
            </a:r>
            <a:endParaRPr lang="ru-RU" altLang="ru-RU" sz="1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0336" y="5614359"/>
            <a:ext cx="22977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Массив для расчетов</a:t>
            </a:r>
            <a:endParaRPr lang="ru-RU" altLang="ru-RU" sz="1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505" y="6381328"/>
            <a:ext cx="730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+mn-lt"/>
                <a:cs typeface="Times New Roman" panose="02020603050405020304" pitchFamily="18" charset="0"/>
              </a:rPr>
              <a:t>Для отображения данных используется библиотека </a:t>
            </a:r>
            <a:r>
              <a:rPr lang="en-US" altLang="ru-RU" sz="1400" i="1" dirty="0" err="1">
                <a:latin typeface="+mn-lt"/>
                <a:cs typeface="Times New Roman" panose="02020603050405020304" pitchFamily="18" charset="0"/>
              </a:rPr>
              <a:t>Matplotlib</a:t>
            </a:r>
            <a:endParaRPr lang="ru-RU" altLang="ru-RU" sz="1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E3B44E60-C893-4ABB-9975-0058D1AB373D}"/>
              </a:ext>
            </a:extLst>
          </p:cNvPr>
          <p:cNvSpPr txBox="1">
            <a:spLocks noChangeArrowheads="1"/>
          </p:cNvSpPr>
          <p:nvPr/>
        </p:nvSpPr>
        <p:spPr>
          <a:xfrm>
            <a:off x="1578337" y="1398751"/>
            <a:ext cx="10213613" cy="551094"/>
          </a:xfrm>
          <a:prstGeom prst="rect">
            <a:avLst/>
          </a:prstGeom>
          <a:solidFill>
            <a:schemeClr val="bg1"/>
          </a:solidFill>
          <a:ln w="19050">
            <a:solidFill>
              <a:srgbClr val="004282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  <a:defRPr/>
            </a:pPr>
            <a:r>
              <a:rPr lang="ru-RU" altLang="ru-RU" sz="2400" dirty="0" smtClean="0">
                <a:latin typeface="+mn-lt"/>
                <a:cs typeface="Calibri Light" panose="020F0302020204030204" pitchFamily="34" charset="0"/>
              </a:rPr>
              <a:t>Массив имеет вид (</a:t>
            </a:r>
            <a:r>
              <a:rPr lang="en-US" altLang="ru-RU" sz="2400" dirty="0" smtClean="0">
                <a:latin typeface="+mn-lt"/>
                <a:cs typeface="Calibri Light" panose="020F0302020204030204" pitchFamily="34" charset="0"/>
              </a:rPr>
              <a:t>x, y, z</a:t>
            </a:r>
            <a:r>
              <a:rPr lang="ru-RU" altLang="ru-RU" sz="2400" dirty="0" smtClean="0">
                <a:latin typeface="+mn-lt"/>
                <a:cs typeface="Calibri Light" panose="020F0302020204030204" pitchFamily="34" charset="0"/>
              </a:rPr>
              <a:t>)</a:t>
            </a:r>
            <a:r>
              <a:rPr lang="en-US" altLang="ru-RU" sz="2400" dirty="0" smtClean="0">
                <a:latin typeface="+mn-lt"/>
                <a:cs typeface="Calibri Light" panose="020F0302020204030204" pitchFamily="34" charset="0"/>
              </a:rPr>
              <a:t>: x, y – </a:t>
            </a:r>
            <a:r>
              <a:rPr lang="ru-RU" altLang="ru-RU" sz="2400" dirty="0" smtClean="0">
                <a:latin typeface="+mn-lt"/>
                <a:cs typeface="Calibri Light" panose="020F0302020204030204" pitchFamily="34" charset="0"/>
              </a:rPr>
              <a:t>координаты точек</a:t>
            </a:r>
            <a:r>
              <a:rPr lang="en-US" altLang="ru-RU" sz="2400" dirty="0" smtClean="0">
                <a:latin typeface="+mn-lt"/>
                <a:cs typeface="Calibri Light" panose="020F0302020204030204" pitchFamily="34" charset="0"/>
              </a:rPr>
              <a:t>; z – </a:t>
            </a:r>
            <a:r>
              <a:rPr lang="ru-RU" altLang="ru-RU" sz="2400" dirty="0" smtClean="0">
                <a:latin typeface="+mn-lt"/>
                <a:cs typeface="Calibri Light" panose="020F0302020204030204" pitchFamily="34" charset="0"/>
              </a:rPr>
              <a:t>значение точки</a:t>
            </a:r>
            <a:endParaRPr lang="ru-RU" altLang="ru-RU" sz="2400" dirty="0">
              <a:latin typeface="+mn-lt"/>
              <a:cs typeface="Calibri Light" panose="020F03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37" y="2141869"/>
            <a:ext cx="3588963" cy="326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73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8" t="13536" r="7491" b="9702"/>
          <a:stretch/>
        </p:blipFill>
        <p:spPr>
          <a:xfrm>
            <a:off x="1847528" y="1525849"/>
            <a:ext cx="4776341" cy="4656934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048750" y="62325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4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505" y="6359723"/>
            <a:ext cx="730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+mn-lt"/>
                <a:cs typeface="Times New Roman" panose="02020603050405020304" pitchFamily="18" charset="0"/>
              </a:rPr>
              <a:t>Для отображения данных используется библиотека </a:t>
            </a:r>
            <a:r>
              <a:rPr lang="en-US" altLang="ru-RU" sz="1400" i="1" dirty="0" err="1">
                <a:latin typeface="+mn-lt"/>
                <a:cs typeface="Times New Roman" panose="02020603050405020304" pitchFamily="18" charset="0"/>
              </a:rPr>
              <a:t>Matplotlib</a:t>
            </a:r>
            <a:endParaRPr lang="ru-RU" altLang="ru-RU" sz="1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3DD8A53C-CB98-40C4-B114-4A16033AD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3750" y="1687372"/>
            <a:ext cx="39612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Расположение сейсмоприемников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с</a:t>
            </a:r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контурами </a:t>
            </a:r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апертур.  </a:t>
            </a:r>
          </a:p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Радиус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апертуры</a:t>
            </a:r>
            <a:r>
              <a:rPr lang="en-US" altLang="ru-RU" sz="2400" dirty="0">
                <a:latin typeface="+mn-lt"/>
                <a:cs typeface="Times New Roman" panose="02020603050405020304" pitchFamily="18" charset="0"/>
              </a:rPr>
              <a:t> = 1000 </a:t>
            </a:r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м</a:t>
            </a:r>
          </a:p>
          <a:p>
            <a:endParaRPr lang="ru-RU" altLang="ru-RU" sz="24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048750" y="62325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5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505" y="6359723"/>
            <a:ext cx="730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+mn-lt"/>
                <a:cs typeface="Times New Roman" panose="02020603050405020304" pitchFamily="18" charset="0"/>
              </a:rPr>
              <a:t>Для отображения данных используется библиотека </a:t>
            </a:r>
            <a:r>
              <a:rPr lang="en-US" altLang="ru-RU" sz="1400" i="1" dirty="0" err="1">
                <a:latin typeface="+mn-lt"/>
                <a:cs typeface="Times New Roman" panose="02020603050405020304" pitchFamily="18" charset="0"/>
              </a:rPr>
              <a:t>Matplotlib</a:t>
            </a:r>
            <a:endParaRPr lang="ru-RU" altLang="ru-RU" sz="1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446" y="4950464"/>
            <a:ext cx="22977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Вариант </a:t>
            </a:r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1 </a:t>
            </a:r>
          </a:p>
          <a:p>
            <a:pPr algn="ctr"/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25 датчиков через  250 м </a:t>
            </a:r>
            <a:endParaRPr lang="ru-RU" altLang="ru-RU" sz="1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872" y="4967784"/>
            <a:ext cx="25202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Вариант 2</a:t>
            </a:r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исключили 9 центральных датчиков</a:t>
            </a:r>
            <a:endParaRPr lang="ru-RU" altLang="ru-RU" sz="1800" b="1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2778" y="5013176"/>
            <a:ext cx="22977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Вариант 3</a:t>
            </a:r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9 датчиков через  250 м </a:t>
            </a:r>
            <a:endParaRPr lang="ru-RU" altLang="ru-RU" sz="18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</a14:imgLayer>
                </a14:imgProps>
              </a:ext>
            </a:extLst>
          </a:blip>
          <a:srcRect l="1360" t="1845" r="745" b="2877"/>
          <a:stretch/>
        </p:blipFill>
        <p:spPr>
          <a:xfrm>
            <a:off x="625600" y="1681434"/>
            <a:ext cx="10943008" cy="311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4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048750" y="62325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6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505" y="6359723"/>
            <a:ext cx="730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+mn-lt"/>
                <a:cs typeface="Times New Roman" panose="02020603050405020304" pitchFamily="18" charset="0"/>
              </a:rPr>
              <a:t>Для отображения данных используется библиотека </a:t>
            </a:r>
            <a:r>
              <a:rPr lang="en-US" altLang="ru-RU" sz="1400" i="1" dirty="0" err="1">
                <a:latin typeface="+mn-lt"/>
                <a:cs typeface="Times New Roman" panose="02020603050405020304" pitchFamily="18" charset="0"/>
              </a:rPr>
              <a:t>Matplotlib</a:t>
            </a:r>
            <a:endParaRPr lang="ru-RU" altLang="ru-RU" sz="1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446" y="4950464"/>
            <a:ext cx="22977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Вариант 4</a:t>
            </a:r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16 датчиков через  350 м </a:t>
            </a:r>
            <a:endParaRPr lang="ru-RU" altLang="ru-RU" sz="1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0368" y="5102044"/>
            <a:ext cx="25202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Вариант </a:t>
            </a:r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6 </a:t>
            </a:r>
          </a:p>
          <a:p>
            <a:pPr algn="ctr"/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исключили </a:t>
            </a:r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16 </a:t>
            </a:r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центральных датчиков</a:t>
            </a:r>
            <a:endParaRPr lang="ru-RU" altLang="ru-RU" sz="1800" b="1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7101" y="5102044"/>
            <a:ext cx="22977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>
                <a:latin typeface="+mn-lt"/>
                <a:cs typeface="Times New Roman" panose="02020603050405020304" pitchFamily="18" charset="0"/>
              </a:rPr>
              <a:t>Вариант </a:t>
            </a:r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5 </a:t>
            </a:r>
          </a:p>
          <a:p>
            <a:pPr algn="ctr"/>
            <a:r>
              <a:rPr lang="ru-RU" altLang="ru-RU" sz="1800" b="1" dirty="0" smtClean="0">
                <a:latin typeface="+mn-lt"/>
                <a:cs typeface="Times New Roman" panose="02020603050405020304" pitchFamily="18" charset="0"/>
              </a:rPr>
              <a:t>36 датчиков через  250 м </a:t>
            </a:r>
            <a:endParaRPr lang="ru-RU" altLang="ru-RU" sz="18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</a14:imgLayer>
                </a14:imgProps>
              </a:ext>
            </a:extLst>
          </a:blip>
          <a:srcRect t="2990" r="840" b="792"/>
          <a:stretch/>
        </p:blipFill>
        <p:spPr>
          <a:xfrm>
            <a:off x="465278" y="1628800"/>
            <a:ext cx="1131935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048750" y="62325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7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505" y="6359723"/>
            <a:ext cx="730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+mn-lt"/>
                <a:cs typeface="Times New Roman" panose="02020603050405020304" pitchFamily="18" charset="0"/>
              </a:rPr>
              <a:t>Для отображения данных используется библиотека </a:t>
            </a:r>
            <a:r>
              <a:rPr lang="en-US" altLang="ru-RU" sz="1400" i="1" dirty="0" err="1">
                <a:latin typeface="+mn-lt"/>
                <a:cs typeface="Times New Roman" panose="02020603050405020304" pitchFamily="18" charset="0"/>
              </a:rPr>
              <a:t>Matplotlib</a:t>
            </a:r>
            <a:endParaRPr lang="ru-RU" altLang="ru-RU" sz="1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3DD8A53C-CB98-40C4-B114-4A16033AD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176" y="1767672"/>
            <a:ext cx="33487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Расположение сейсмоприемников со значениями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энергии сигнала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t="11150" r="10101" b="12201"/>
          <a:stretch/>
        </p:blipFill>
        <p:spPr>
          <a:xfrm>
            <a:off x="2711624" y="1772836"/>
            <a:ext cx="4104456" cy="4048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Стрелка вправо 29"/>
          <p:cNvSpPr/>
          <p:nvPr/>
        </p:nvSpPr>
        <p:spPr bwMode="auto">
          <a:xfrm rot="5400000">
            <a:off x="5771445" y="3288495"/>
            <a:ext cx="394541" cy="254566"/>
          </a:xfrm>
          <a:prstGeom prst="rightArrow">
            <a:avLst>
              <a:gd name="adj1" fmla="val 24832"/>
              <a:gd name="adj2" fmla="val 85235"/>
            </a:avLst>
          </a:prstGeom>
          <a:solidFill>
            <a:srgbClr val="0042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8" tIns="48860" rIns="97718" bIns="4886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048328" y="6201344"/>
            <a:ext cx="2743200" cy="324000"/>
          </a:xfrm>
          <a:prstGeom prst="rect">
            <a:avLst/>
          </a:prstGeom>
        </p:spPr>
        <p:txBody>
          <a:bodyPr lIns="36000" bIns="36000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8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1408218"/>
            <a:ext cx="3325267" cy="830997"/>
          </a:xfrm>
          <a:prstGeom prst="rect">
            <a:avLst/>
          </a:prstGeom>
          <a:solidFill>
            <a:srgbClr val="44C8F5">
              <a:alpha val="20000"/>
            </a:srgbClr>
          </a:solidFill>
          <a:ln>
            <a:solidFill>
              <a:srgbClr val="004282"/>
            </a:solidFill>
          </a:ln>
          <a:extLst/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1.Расчет параметра «дельта» (А)</a:t>
            </a:r>
          </a:p>
        </p:txBody>
      </p:sp>
      <p:sp>
        <p:nvSpPr>
          <p:cNvPr id="40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961" y="1410041"/>
            <a:ext cx="6317639" cy="830997"/>
          </a:xfrm>
          <a:prstGeom prst="rect">
            <a:avLst/>
          </a:prstGeom>
          <a:solidFill>
            <a:srgbClr val="44C8F5">
              <a:alpha val="20000"/>
            </a:srgbClr>
          </a:solidFill>
          <a:ln>
            <a:solidFill>
              <a:srgbClr val="004282"/>
            </a:solidFill>
          </a:ln>
          <a:extLst/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2.Выбор случайных </a:t>
            </a: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точек, </a:t>
            </a:r>
            <a:r>
              <a:rPr lang="ru-RU" altLang="ru-RU" sz="2400" b="1" dirty="0">
                <a:cs typeface="Times New Roman" panose="02020603050405020304" pitchFamily="18" charset="0"/>
              </a:rPr>
              <a:t>0.5% </a:t>
            </a:r>
            <a:r>
              <a:rPr lang="ru-RU" altLang="ru-RU" sz="2400" b="1" dirty="0" smtClean="0">
                <a:cs typeface="Times New Roman" panose="02020603050405020304" pitchFamily="18" charset="0"/>
              </a:rPr>
              <a:t> от </a:t>
            </a: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общего числа точек третьего массива</a:t>
            </a:r>
            <a:endParaRPr lang="ru-RU" altLang="ru-RU" sz="2400" b="1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924" y="3610557"/>
            <a:ext cx="3645582" cy="461665"/>
          </a:xfrm>
          <a:prstGeom prst="rect">
            <a:avLst/>
          </a:prstGeom>
          <a:solidFill>
            <a:srgbClr val="44C8F5">
              <a:alpha val="2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4.Расчет «дельты» В</a:t>
            </a:r>
            <a:endParaRPr lang="ru-RU" alt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3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2067" y="4464272"/>
            <a:ext cx="2934299" cy="830997"/>
          </a:xfrm>
          <a:prstGeom prst="rect">
            <a:avLst/>
          </a:prstGeom>
          <a:solidFill>
            <a:srgbClr val="44C8F5">
              <a:alpha val="20000"/>
            </a:srgbClr>
          </a:solidFill>
          <a:ln>
            <a:solidFill>
              <a:srgbClr val="000000"/>
            </a:solidFill>
          </a:ln>
          <a:extLst/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Если В </a:t>
            </a:r>
            <a:r>
              <a:rPr lang="en-US" altLang="ru-RU" sz="2400" b="1" dirty="0" smtClean="0">
                <a:latin typeface="+mn-lt"/>
                <a:cs typeface="Times New Roman" panose="02020603050405020304" pitchFamily="18" charset="0"/>
              </a:rPr>
              <a:t>&lt; </a:t>
            </a:r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А: А = В</a:t>
            </a:r>
          </a:p>
          <a:p>
            <a:pPr algn="ctr"/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п</a:t>
            </a:r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. 2</a:t>
            </a:r>
            <a:endParaRPr lang="ru-RU" alt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4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715" y="4464272"/>
            <a:ext cx="3914060" cy="1200329"/>
          </a:xfrm>
          <a:prstGeom prst="rect">
            <a:avLst/>
          </a:prstGeom>
          <a:solidFill>
            <a:srgbClr val="44C8F5">
              <a:alpha val="20000"/>
            </a:srgbClr>
          </a:solidFill>
          <a:ln>
            <a:solidFill>
              <a:srgbClr val="000000"/>
            </a:solidFill>
          </a:ln>
          <a:extLst/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Если В </a:t>
            </a:r>
            <a:r>
              <a:rPr lang="en-US" altLang="ru-RU" sz="2400" b="1" dirty="0" smtClean="0">
                <a:latin typeface="+mn-lt"/>
                <a:cs typeface="Times New Roman" panose="02020603050405020304" pitchFamily="18" charset="0"/>
              </a:rPr>
              <a:t>&gt; </a:t>
            </a:r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А:</a:t>
            </a:r>
          </a:p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Из точек вычитаем -2</a:t>
            </a:r>
          </a:p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И пересчитываем В</a:t>
            </a:r>
            <a:endParaRPr lang="ru-RU" alt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5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410" y="5834481"/>
            <a:ext cx="3426371" cy="830997"/>
          </a:xfrm>
          <a:prstGeom prst="rect">
            <a:avLst/>
          </a:prstGeom>
          <a:solidFill>
            <a:srgbClr val="44C8F5">
              <a:alpha val="20000"/>
            </a:srgbClr>
          </a:solidFill>
          <a:ln>
            <a:solidFill>
              <a:srgbClr val="000000"/>
            </a:solidFill>
          </a:ln>
          <a:extLst/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Если В </a:t>
            </a:r>
            <a:r>
              <a:rPr lang="en-US" altLang="ru-RU" sz="2400" b="1" dirty="0" smtClean="0">
                <a:latin typeface="+mn-lt"/>
                <a:cs typeface="Times New Roman" panose="02020603050405020304" pitchFamily="18" charset="0"/>
              </a:rPr>
              <a:t>&lt; </a:t>
            </a:r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А: А = В</a:t>
            </a:r>
          </a:p>
          <a:p>
            <a:pPr algn="ctr"/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п</a:t>
            </a:r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. 2</a:t>
            </a:r>
            <a:endParaRPr lang="ru-RU" alt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6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3874" y="5821247"/>
            <a:ext cx="3236929" cy="830997"/>
          </a:xfrm>
          <a:prstGeom prst="rect">
            <a:avLst/>
          </a:prstGeom>
          <a:solidFill>
            <a:srgbClr val="44C8F5">
              <a:alpha val="20000"/>
            </a:srgbClr>
          </a:solidFill>
          <a:ln>
            <a:solidFill>
              <a:srgbClr val="000000"/>
            </a:solidFill>
          </a:ln>
          <a:extLst/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Прибавляем к </a:t>
            </a:r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точкам + 1, п.2</a:t>
            </a:r>
            <a:endParaRPr lang="ru-RU" alt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7" name="Заголовок 4">
            <a:extLst>
              <a:ext uri="{FF2B5EF4-FFF2-40B4-BE49-F238E27FC236}">
                <a16:creationId xmlns:a16="http://schemas.microsoft.com/office/drawing/2014/main" id="{B9E5BE8C-E006-4491-8166-A60E5CEC6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3046" y="461169"/>
            <a:ext cx="7399338" cy="663575"/>
          </a:xfrm>
        </p:spPr>
        <p:txBody>
          <a:bodyPr/>
          <a:lstStyle/>
          <a:p>
            <a:pPr algn="ctr"/>
            <a:r>
              <a:rPr lang="ru-RU" altLang="ru-R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Цикл расчета методом Монте-Карло </a:t>
            </a:r>
            <a:endParaRPr lang="ru-RU" altLang="ru-R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 bwMode="auto">
          <a:xfrm>
            <a:off x="4506366" y="1703389"/>
            <a:ext cx="672595" cy="252249"/>
          </a:xfrm>
          <a:prstGeom prst="rightArrow">
            <a:avLst>
              <a:gd name="adj1" fmla="val 24832"/>
              <a:gd name="adj2" fmla="val 85235"/>
            </a:avLst>
          </a:prstGeom>
          <a:solidFill>
            <a:srgbClr val="0042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8" tIns="48860" rIns="97718" bIns="4886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3" name="Стрелка углом 2"/>
          <p:cNvSpPr/>
          <p:nvPr/>
        </p:nvSpPr>
        <p:spPr bwMode="auto">
          <a:xfrm rot="10800000">
            <a:off x="7482946" y="2248383"/>
            <a:ext cx="773293" cy="703897"/>
          </a:xfrm>
          <a:prstGeom prst="bentArrow">
            <a:avLst>
              <a:gd name="adj1" fmla="val 9313"/>
              <a:gd name="adj2" fmla="val 17676"/>
              <a:gd name="adj3" fmla="val 29081"/>
              <a:gd name="adj4" fmla="val 0"/>
            </a:avLst>
          </a:prstGeom>
          <a:solidFill>
            <a:srgbClr val="0042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8" tIns="48860" rIns="97718" bIns="4886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2170" y="2395617"/>
            <a:ext cx="3042692" cy="830997"/>
          </a:xfrm>
          <a:prstGeom prst="rect">
            <a:avLst/>
          </a:prstGeom>
          <a:solidFill>
            <a:srgbClr val="44C8F5">
              <a:alpha val="20000"/>
            </a:srgbClr>
          </a:solidFill>
          <a:ln>
            <a:solidFill>
              <a:srgbClr val="004282"/>
            </a:solidFill>
          </a:ln>
          <a:extLst/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3.Прибавляем </a:t>
            </a:r>
            <a:r>
              <a:rPr lang="ru-RU" altLang="ru-RU" sz="2400" b="1" dirty="0">
                <a:latin typeface="+mn-lt"/>
                <a:cs typeface="Times New Roman" panose="02020603050405020304" pitchFamily="18" charset="0"/>
              </a:rPr>
              <a:t>к </a:t>
            </a:r>
            <a:r>
              <a:rPr lang="ru-RU" altLang="ru-RU" sz="2400" b="1" dirty="0" smtClean="0">
                <a:latin typeface="+mn-lt"/>
                <a:cs typeface="Times New Roman" panose="02020603050405020304" pitchFamily="18" charset="0"/>
              </a:rPr>
              <a:t>точкам +1</a:t>
            </a:r>
            <a:endParaRPr lang="ru-RU" altLang="ru-RU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 bwMode="auto">
          <a:xfrm rot="5400000">
            <a:off x="3990139" y="4140965"/>
            <a:ext cx="394541" cy="254566"/>
          </a:xfrm>
          <a:prstGeom prst="rightArrow">
            <a:avLst>
              <a:gd name="adj1" fmla="val 24832"/>
              <a:gd name="adj2" fmla="val 85235"/>
            </a:avLst>
          </a:prstGeom>
          <a:solidFill>
            <a:srgbClr val="0042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8" tIns="48860" rIns="97718" bIns="4886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32" name="Стрелка вправо 31"/>
          <p:cNvSpPr/>
          <p:nvPr/>
        </p:nvSpPr>
        <p:spPr bwMode="auto">
          <a:xfrm rot="5400000">
            <a:off x="7285675" y="4142496"/>
            <a:ext cx="394541" cy="254566"/>
          </a:xfrm>
          <a:prstGeom prst="rightArrow">
            <a:avLst>
              <a:gd name="adj1" fmla="val 24832"/>
              <a:gd name="adj2" fmla="val 85235"/>
            </a:avLst>
          </a:prstGeom>
          <a:solidFill>
            <a:srgbClr val="0042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8" tIns="48860" rIns="97718" bIns="4886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33" name="Стрелка углом 32"/>
          <p:cNvSpPr/>
          <p:nvPr/>
        </p:nvSpPr>
        <p:spPr bwMode="auto">
          <a:xfrm rot="5400000">
            <a:off x="9740372" y="5074570"/>
            <a:ext cx="773293" cy="703897"/>
          </a:xfrm>
          <a:prstGeom prst="bentArrow">
            <a:avLst>
              <a:gd name="adj1" fmla="val 9313"/>
              <a:gd name="adj2" fmla="val 17676"/>
              <a:gd name="adj3" fmla="val 30509"/>
              <a:gd name="adj4" fmla="val 0"/>
            </a:avLst>
          </a:prstGeom>
          <a:solidFill>
            <a:srgbClr val="0042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7718" tIns="48860" rIns="97718" bIns="4886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4" name="Стрелка углом вверх 3"/>
          <p:cNvSpPr/>
          <p:nvPr/>
        </p:nvSpPr>
        <p:spPr bwMode="auto">
          <a:xfrm rot="10800000">
            <a:off x="4901420" y="5047954"/>
            <a:ext cx="943000" cy="767031"/>
          </a:xfrm>
          <a:prstGeom prst="bentUpArrow">
            <a:avLst>
              <a:gd name="adj1" fmla="val 9280"/>
              <a:gd name="adj2" fmla="val 16485"/>
              <a:gd name="adj3" fmla="val 27983"/>
            </a:avLst>
          </a:prstGeom>
          <a:solidFill>
            <a:srgbClr val="0042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7718" tIns="48860" rIns="97718" bIns="4886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E59A512-E9E7-4CA8-AC2C-03AEE4F5910F}"/>
              </a:ext>
            </a:extLst>
          </p:cNvPr>
          <p:cNvSpPr/>
          <p:nvPr/>
        </p:nvSpPr>
        <p:spPr>
          <a:xfrm>
            <a:off x="0" y="6805612"/>
            <a:ext cx="12192000" cy="5238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8FD094F-BE17-4261-8750-DD9B9B35C009}"/>
              </a:ext>
            </a:extLst>
          </p:cNvPr>
          <p:cNvSpPr/>
          <p:nvPr/>
        </p:nvSpPr>
        <p:spPr>
          <a:xfrm>
            <a:off x="842247" y="1169814"/>
            <a:ext cx="11335545" cy="108298"/>
          </a:xfrm>
          <a:prstGeom prst="rect">
            <a:avLst/>
          </a:prstGeom>
          <a:solidFill>
            <a:srgbClr val="004282"/>
          </a:solidFill>
          <a:ln>
            <a:solidFill>
              <a:srgbClr val="004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49" name="Группа 1">
            <a:extLst>
              <a:ext uri="{FF2B5EF4-FFF2-40B4-BE49-F238E27FC236}">
                <a16:creationId xmlns:a16="http://schemas.microsoft.com/office/drawing/2014/main" id="{7C761ABB-D5D7-43D1-93A2-20F9747CBCDC}"/>
              </a:ext>
            </a:extLst>
          </p:cNvPr>
          <p:cNvGrpSpPr>
            <a:grpSpLocks/>
          </p:cNvGrpSpPr>
          <p:nvPr/>
        </p:nvGrpSpPr>
        <p:grpSpPr bwMode="auto">
          <a:xfrm>
            <a:off x="147636" y="88901"/>
            <a:ext cx="1417638" cy="1417638"/>
            <a:chOff x="814387" y="188914"/>
            <a:chExt cx="1417638" cy="1417637"/>
          </a:xfrm>
        </p:grpSpPr>
        <p:sp>
          <p:nvSpPr>
            <p:cNvPr id="6158" name="Oval 5">
              <a:extLst>
                <a:ext uri="{FF2B5EF4-FFF2-40B4-BE49-F238E27FC236}">
                  <a16:creationId xmlns:a16="http://schemas.microsoft.com/office/drawing/2014/main" id="{512F672E-87B4-4F9D-A114-B2FBAC54C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525" y="404813"/>
              <a:ext cx="996950" cy="996950"/>
            </a:xfrm>
            <a:prstGeom prst="ellipse">
              <a:avLst/>
            </a:prstGeom>
            <a:solidFill>
              <a:srgbClr val="0042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59" name="Oval 10">
              <a:extLst>
                <a:ext uri="{FF2B5EF4-FFF2-40B4-BE49-F238E27FC236}">
                  <a16:creationId xmlns:a16="http://schemas.microsoft.com/office/drawing/2014/main" id="{55216EB2-BE0D-4EA4-B9C8-BC14A59CF8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387" y="188914"/>
              <a:ext cx="1417638" cy="1417637"/>
            </a:xfrm>
            <a:prstGeom prst="ellipse">
              <a:avLst/>
            </a:prstGeom>
            <a:noFill/>
            <a:ln w="0">
              <a:solidFill>
                <a:srgbClr val="44C8F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D194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6161" name="Oval 12">
              <a:extLst>
                <a:ext uri="{FF2B5EF4-FFF2-40B4-BE49-F238E27FC236}">
                  <a16:creationId xmlns:a16="http://schemas.microsoft.com/office/drawing/2014/main" id="{E03D2586-48EB-42F0-B476-26086300C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7851" y="260351"/>
              <a:ext cx="282575" cy="282575"/>
            </a:xfrm>
            <a:prstGeom prst="ellipse">
              <a:avLst/>
            </a:prstGeom>
            <a:solidFill>
              <a:srgbClr val="44C8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8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ru-RU" altLang="ru-RU">
                <a:solidFill>
                  <a:srgbClr val="000000"/>
                </a:solidFill>
              </a:endParaRPr>
            </a:p>
          </p:txBody>
        </p:sp>
      </p:grpSp>
      <p:pic>
        <p:nvPicPr>
          <p:cNvPr id="6150" name="Picture 6" descr="logo-rus1">
            <a:extLst>
              <a:ext uri="{FF2B5EF4-FFF2-40B4-BE49-F238E27FC236}">
                <a16:creationId xmlns:a16="http://schemas.microsoft.com/office/drawing/2014/main" id="{EA89FB1E-C132-40F0-89E1-787F19984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3"/>
            <a:ext cx="2377108" cy="110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Oval 13">
            <a:extLst>
              <a:ext uri="{FF2B5EF4-FFF2-40B4-BE49-F238E27FC236}">
                <a16:creationId xmlns:a16="http://schemas.microsoft.com/office/drawing/2014/main" id="{8834EF7A-7E0D-4738-9641-60028EFC4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0775" y="6024563"/>
            <a:ext cx="720725" cy="712787"/>
          </a:xfrm>
          <a:prstGeom prst="ellipse">
            <a:avLst/>
          </a:prstGeom>
          <a:solidFill>
            <a:srgbClr val="ED184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78A3451-5073-4387-9F1A-EFF350518C87}"/>
              </a:ext>
            </a:extLst>
          </p:cNvPr>
          <p:cNvSpPr txBox="1">
            <a:spLocks/>
          </p:cNvSpPr>
          <p:nvPr/>
        </p:nvSpPr>
        <p:spPr>
          <a:xfrm>
            <a:off x="9084570" y="622141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A18F4866-D560-4BBF-8A1A-8F24A16E9271}" type="slidenum">
              <a:rPr lang="ru-RU" sz="180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pPr algn="r">
                <a:defRPr/>
              </a:pPr>
              <a:t>9</a:t>
            </a:fld>
            <a:endParaRPr lang="ru-RU" sz="1800" dirty="0">
              <a:solidFill>
                <a:schemeClr val="bg1">
                  <a:lumMod val="9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30AABC1C-DBED-4121-A4D6-588697FDB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560" y="6463704"/>
            <a:ext cx="730099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dirty="0" smtClean="0">
                <a:latin typeface="+mn-lt"/>
                <a:cs typeface="Times New Roman" panose="02020603050405020304" pitchFamily="18" charset="0"/>
              </a:rPr>
              <a:t>Для отображения данных используется библиотека </a:t>
            </a:r>
            <a:r>
              <a:rPr lang="en-US" altLang="ru-RU" sz="1400" i="1" dirty="0" err="1">
                <a:latin typeface="+mn-lt"/>
                <a:cs typeface="Times New Roman" panose="02020603050405020304" pitchFamily="18" charset="0"/>
              </a:rPr>
              <a:t>Matplotlib</a:t>
            </a:r>
            <a:endParaRPr lang="ru-RU" altLang="ru-RU" sz="1400" i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3DD8A53C-CB98-40C4-B114-4A16033AD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4570" y="3441697"/>
            <a:ext cx="277207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8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 sz="8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Модель 1 – </a:t>
            </a:r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0.</a:t>
            </a:r>
            <a:r>
              <a:rPr lang="en-US" altLang="ru-RU" sz="2400" dirty="0" smtClean="0">
                <a:latin typeface="+mn-lt"/>
                <a:cs typeface="Times New Roman" panose="02020603050405020304" pitchFamily="18" charset="0"/>
              </a:rPr>
              <a:t>55</a:t>
            </a:r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  </a:t>
            </a:r>
            <a:endParaRPr lang="ru-RU" altLang="ru-RU" sz="24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Модель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2 – </a:t>
            </a:r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0.</a:t>
            </a:r>
            <a:r>
              <a:rPr lang="en-US" altLang="ru-RU" sz="2400" dirty="0" smtClean="0">
                <a:latin typeface="+mn-lt"/>
                <a:cs typeface="Times New Roman" panose="02020603050405020304" pitchFamily="18" charset="0"/>
              </a:rPr>
              <a:t>64</a:t>
            </a:r>
            <a:endParaRPr lang="ru-RU" altLang="ru-RU" sz="24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Модель 3 </a:t>
            </a:r>
            <a:r>
              <a:rPr lang="ru-RU" altLang="ru-RU" sz="2400" dirty="0">
                <a:latin typeface="+mn-lt"/>
                <a:cs typeface="Times New Roman" panose="02020603050405020304" pitchFamily="18" charset="0"/>
              </a:rPr>
              <a:t>– </a:t>
            </a:r>
            <a:r>
              <a:rPr lang="ru-RU" altLang="ru-RU" sz="2400" dirty="0" smtClean="0">
                <a:latin typeface="+mn-lt"/>
                <a:cs typeface="Times New Roman" panose="02020603050405020304" pitchFamily="18" charset="0"/>
              </a:rPr>
              <a:t>1.</a:t>
            </a:r>
            <a:r>
              <a:rPr lang="en-US" altLang="ru-RU" sz="2400" dirty="0" smtClean="0">
                <a:latin typeface="+mn-lt"/>
                <a:cs typeface="Times New Roman" panose="02020603050405020304" pitchFamily="18" charset="0"/>
              </a:rPr>
              <a:t>23</a:t>
            </a:r>
            <a:endParaRPr lang="ru-RU" altLang="ru-RU" sz="2400" dirty="0" smtClean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660" y="1567312"/>
            <a:ext cx="7189944" cy="469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sneft2011">
  <a:themeElements>
    <a:clrScheme name="prezent_shablon_Ari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_shablon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_shablon_Ari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_shablon_Ari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_shablon_Ari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Внутренний слайд с текстом">
  <a:themeElements>
    <a:clrScheme name="1_Внутренний слайд с текстом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Внутренний слайд с текстом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7718" tIns="48860" rIns="97718" bIns="4886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marL="1588">
          <a:tabLst>
            <a:tab pos="180975" algn="l"/>
          </a:tabLst>
          <a:defRPr sz="1000" b="1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1_Внутренний слайд с текстом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Внутренний слайд с текстом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Внутренний слайд с текстом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Rosneft2011</Template>
  <TotalTime>15981</TotalTime>
  <Words>347</Words>
  <Application>Microsoft Office PowerPoint</Application>
  <PresentationFormat>Широкоэкранный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Proxima Nova Rg</vt:lpstr>
      <vt:lpstr>Times New Roman</vt:lpstr>
      <vt:lpstr>Wingdings</vt:lpstr>
      <vt:lpstr>Rosneft2011</vt:lpstr>
      <vt:lpstr>1_Внутренний слайд с текстом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Цикл расчета методом Монте-Карло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ОАО "НК "Роснефть"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шрифт Arial 20 pt</dc:title>
  <dc:creator>vvdolgov</dc:creator>
  <cp:lastModifiedBy>skv_W</cp:lastModifiedBy>
  <cp:revision>948</cp:revision>
  <cp:lastPrinted>2014-02-17T13:03:16Z</cp:lastPrinted>
  <dcterms:created xsi:type="dcterms:W3CDTF">2012-04-03T09:51:44Z</dcterms:created>
  <dcterms:modified xsi:type="dcterms:W3CDTF">2023-03-08T17:51:34Z</dcterms:modified>
</cp:coreProperties>
</file>