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4" r:id="rId3"/>
    <p:sldId id="270" r:id="rId4"/>
    <p:sldId id="265" r:id="rId5"/>
    <p:sldId id="269" r:id="rId6"/>
    <p:sldId id="266" r:id="rId7"/>
    <p:sldId id="271" r:id="rId8"/>
    <p:sldId id="272" r:id="rId9"/>
    <p:sldId id="273" r:id="rId10"/>
    <p:sldId id="268" r:id="rId11"/>
    <p:sldId id="258" r:id="rId12"/>
    <p:sldId id="259" r:id="rId13"/>
    <p:sldId id="261" r:id="rId14"/>
    <p:sldId id="267" r:id="rId15"/>
    <p:sldId id="274" r:id="rId16"/>
    <p:sldId id="275" r:id="rId17"/>
    <p:sldId id="263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206"/>
    <a:srgbClr val="202214"/>
    <a:srgbClr val="7F7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>
        <p:scale>
          <a:sx n="100" d="100"/>
          <a:sy n="100" d="100"/>
        </p:scale>
        <p:origin x="-1860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pe_21922\Desktop\&#1051;&#1091;&#1095;&#1085;&#1080;&#1082;&#1086;&#1074;\&#1050;&#1083;&#1102;&#1095;&#1080;&#1082;&#1080;%202021\&#1055;&#1088;&#1072;&#1074;&#1082;&#1072;%20&#1057;&#1069;&#1055;%202020.2021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&#1050;&#1083;&#1102;&#1095;&#1080;&#1082;&#1080;%202021\&#1055;&#1088;&#1072;&#1074;&#1082;&#1072;%20&#1057;&#1069;&#1055;%202020.2021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&#1050;&#1083;&#1102;&#1095;&#1080;&#1082;&#1080;%202021\&#1055;&#1088;&#1072;&#1074;&#1082;&#1072;%20&#1057;&#1069;&#1055;%202020.202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10021321961667E-2"/>
          <c:y val="7.2196620583717411E-2"/>
          <c:w val="0.86812121885447069"/>
          <c:h val="0.83640552995391682"/>
        </c:manualLayout>
      </c:layout>
      <c:scatterChart>
        <c:scatterStyle val="lineMarker"/>
        <c:varyColors val="0"/>
        <c:ser>
          <c:idx val="3"/>
          <c:order val="0"/>
          <c:tx>
            <c:v>сентябрь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x"/>
            <c:size val="5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xVal>
            <c:numRef>
              <c:f>пр9!$B$3:$B$40</c:f>
              <c:numCache>
                <c:formatCode>General</c:formatCode>
                <c:ptCount val="38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  <c:pt idx="5">
                  <c:v>120</c:v>
                </c:pt>
                <c:pt idx="6">
                  <c:v>140</c:v>
                </c:pt>
                <c:pt idx="7">
                  <c:v>160</c:v>
                </c:pt>
                <c:pt idx="8">
                  <c:v>180</c:v>
                </c:pt>
                <c:pt idx="9">
                  <c:v>200</c:v>
                </c:pt>
                <c:pt idx="10">
                  <c:v>220</c:v>
                </c:pt>
                <c:pt idx="11">
                  <c:v>240</c:v>
                </c:pt>
                <c:pt idx="12">
                  <c:v>260</c:v>
                </c:pt>
                <c:pt idx="13">
                  <c:v>280</c:v>
                </c:pt>
                <c:pt idx="14">
                  <c:v>300</c:v>
                </c:pt>
                <c:pt idx="15">
                  <c:v>320</c:v>
                </c:pt>
                <c:pt idx="16">
                  <c:v>340</c:v>
                </c:pt>
                <c:pt idx="17">
                  <c:v>360</c:v>
                </c:pt>
                <c:pt idx="18">
                  <c:v>380</c:v>
                </c:pt>
                <c:pt idx="19">
                  <c:v>400</c:v>
                </c:pt>
                <c:pt idx="20">
                  <c:v>420</c:v>
                </c:pt>
                <c:pt idx="21">
                  <c:v>440</c:v>
                </c:pt>
                <c:pt idx="22">
                  <c:v>460</c:v>
                </c:pt>
                <c:pt idx="23">
                  <c:v>480</c:v>
                </c:pt>
                <c:pt idx="24">
                  <c:v>500</c:v>
                </c:pt>
                <c:pt idx="25">
                  <c:v>520</c:v>
                </c:pt>
                <c:pt idx="26">
                  <c:v>540</c:v>
                </c:pt>
                <c:pt idx="27">
                  <c:v>560</c:v>
                </c:pt>
                <c:pt idx="28">
                  <c:v>580</c:v>
                </c:pt>
                <c:pt idx="29">
                  <c:v>600</c:v>
                </c:pt>
                <c:pt idx="30">
                  <c:v>620</c:v>
                </c:pt>
                <c:pt idx="31">
                  <c:v>640</c:v>
                </c:pt>
                <c:pt idx="32">
                  <c:v>660</c:v>
                </c:pt>
                <c:pt idx="33">
                  <c:v>680</c:v>
                </c:pt>
                <c:pt idx="34">
                  <c:v>700</c:v>
                </c:pt>
                <c:pt idx="35">
                  <c:v>720</c:v>
                </c:pt>
                <c:pt idx="36">
                  <c:v>740</c:v>
                </c:pt>
                <c:pt idx="37">
                  <c:v>760</c:v>
                </c:pt>
              </c:numCache>
            </c:numRef>
          </c:xVal>
          <c:yVal>
            <c:numRef>
              <c:f>пр9!$AM$3:$AM$40</c:f>
              <c:numCache>
                <c:formatCode>General</c:formatCode>
                <c:ptCount val="38"/>
                <c:pt idx="5">
                  <c:v>23.9</c:v>
                </c:pt>
                <c:pt idx="6">
                  <c:v>11.3</c:v>
                </c:pt>
                <c:pt idx="7">
                  <c:v>11.4</c:v>
                </c:pt>
                <c:pt idx="8">
                  <c:v>6</c:v>
                </c:pt>
                <c:pt idx="9">
                  <c:v>3.9</c:v>
                </c:pt>
                <c:pt idx="10">
                  <c:v>17.399999999999999</c:v>
                </c:pt>
                <c:pt idx="11">
                  <c:v>43.7</c:v>
                </c:pt>
                <c:pt idx="12">
                  <c:v>27.9</c:v>
                </c:pt>
                <c:pt idx="13">
                  <c:v>29.3</c:v>
                </c:pt>
                <c:pt idx="14">
                  <c:v>30.7</c:v>
                </c:pt>
                <c:pt idx="15">
                  <c:v>30</c:v>
                </c:pt>
                <c:pt idx="16">
                  <c:v>29.5</c:v>
                </c:pt>
                <c:pt idx="17">
                  <c:v>28.8</c:v>
                </c:pt>
                <c:pt idx="18">
                  <c:v>21.9</c:v>
                </c:pt>
                <c:pt idx="19">
                  <c:v>22.2</c:v>
                </c:pt>
                <c:pt idx="20">
                  <c:v>23.8</c:v>
                </c:pt>
                <c:pt idx="21">
                  <c:v>20.100000000000001</c:v>
                </c:pt>
                <c:pt idx="22">
                  <c:v>33.5</c:v>
                </c:pt>
                <c:pt idx="23">
                  <c:v>33.5</c:v>
                </c:pt>
                <c:pt idx="24">
                  <c:v>26.3</c:v>
                </c:pt>
                <c:pt idx="25">
                  <c:v>28.5</c:v>
                </c:pt>
                <c:pt idx="26">
                  <c:v>24.8</c:v>
                </c:pt>
                <c:pt idx="27">
                  <c:v>25</c:v>
                </c:pt>
                <c:pt idx="28">
                  <c:v>13.2</c:v>
                </c:pt>
                <c:pt idx="29">
                  <c:v>13.2</c:v>
                </c:pt>
                <c:pt idx="30">
                  <c:v>13.4</c:v>
                </c:pt>
                <c:pt idx="31">
                  <c:v>12.9</c:v>
                </c:pt>
                <c:pt idx="32">
                  <c:v>16.600000000000001</c:v>
                </c:pt>
                <c:pt idx="33">
                  <c:v>29.1</c:v>
                </c:pt>
                <c:pt idx="34">
                  <c:v>30.7</c:v>
                </c:pt>
                <c:pt idx="35">
                  <c:v>22.9</c:v>
                </c:pt>
                <c:pt idx="36">
                  <c:v>15.7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9652096"/>
        <c:axId val="293635584"/>
      </c:scatterChart>
      <c:valAx>
        <c:axId val="289652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93635584"/>
        <c:crosses val="autoZero"/>
        <c:crossBetween val="midCat"/>
      </c:valAx>
      <c:valAx>
        <c:axId val="293635584"/>
        <c:scaling>
          <c:logBase val="10"/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89652096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71002132196166E-2"/>
          <c:y val="7.2196620583717397E-2"/>
          <c:w val="0.85181236673773952"/>
          <c:h val="0.83640552995391682"/>
        </c:manualLayout>
      </c:layout>
      <c:scatterChart>
        <c:scatterStyle val="lineMarker"/>
        <c:varyColors val="0"/>
        <c:ser>
          <c:idx val="2"/>
          <c:order val="0"/>
          <c:spPr>
            <a:ln w="12700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пр9!$B$3:$B$40</c:f>
              <c:numCache>
                <c:formatCode>General</c:formatCode>
                <c:ptCount val="38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  <c:pt idx="5">
                  <c:v>120</c:v>
                </c:pt>
                <c:pt idx="6">
                  <c:v>140</c:v>
                </c:pt>
                <c:pt idx="7">
                  <c:v>160</c:v>
                </c:pt>
                <c:pt idx="8">
                  <c:v>180</c:v>
                </c:pt>
                <c:pt idx="9">
                  <c:v>200</c:v>
                </c:pt>
                <c:pt idx="10">
                  <c:v>220</c:v>
                </c:pt>
                <c:pt idx="11">
                  <c:v>240</c:v>
                </c:pt>
                <c:pt idx="12">
                  <c:v>260</c:v>
                </c:pt>
                <c:pt idx="13">
                  <c:v>280</c:v>
                </c:pt>
                <c:pt idx="14">
                  <c:v>300</c:v>
                </c:pt>
                <c:pt idx="15">
                  <c:v>320</c:v>
                </c:pt>
                <c:pt idx="16">
                  <c:v>340</c:v>
                </c:pt>
                <c:pt idx="17">
                  <c:v>360</c:v>
                </c:pt>
                <c:pt idx="18">
                  <c:v>380</c:v>
                </c:pt>
                <c:pt idx="19">
                  <c:v>400</c:v>
                </c:pt>
                <c:pt idx="20">
                  <c:v>420</c:v>
                </c:pt>
                <c:pt idx="21">
                  <c:v>440</c:v>
                </c:pt>
                <c:pt idx="22">
                  <c:v>460</c:v>
                </c:pt>
                <c:pt idx="23">
                  <c:v>480</c:v>
                </c:pt>
                <c:pt idx="24">
                  <c:v>500</c:v>
                </c:pt>
                <c:pt idx="25">
                  <c:v>520</c:v>
                </c:pt>
                <c:pt idx="26">
                  <c:v>540</c:v>
                </c:pt>
                <c:pt idx="27">
                  <c:v>560</c:v>
                </c:pt>
                <c:pt idx="28">
                  <c:v>580</c:v>
                </c:pt>
                <c:pt idx="29">
                  <c:v>600</c:v>
                </c:pt>
                <c:pt idx="30">
                  <c:v>620</c:v>
                </c:pt>
                <c:pt idx="31">
                  <c:v>640</c:v>
                </c:pt>
                <c:pt idx="32">
                  <c:v>660</c:v>
                </c:pt>
                <c:pt idx="33">
                  <c:v>680</c:v>
                </c:pt>
                <c:pt idx="34">
                  <c:v>700</c:v>
                </c:pt>
                <c:pt idx="35">
                  <c:v>720</c:v>
                </c:pt>
                <c:pt idx="36">
                  <c:v>740</c:v>
                </c:pt>
                <c:pt idx="37">
                  <c:v>760</c:v>
                </c:pt>
              </c:numCache>
            </c:numRef>
          </c:xVal>
          <c:yVal>
            <c:numRef>
              <c:f>пр9!$AT$3:$AT$40</c:f>
              <c:numCache>
                <c:formatCode>General</c:formatCode>
                <c:ptCount val="38"/>
                <c:pt idx="0">
                  <c:v>18</c:v>
                </c:pt>
                <c:pt idx="1">
                  <c:v>16.399999999999999</c:v>
                </c:pt>
                <c:pt idx="2">
                  <c:v>19.600000000000001</c:v>
                </c:pt>
                <c:pt idx="3">
                  <c:v>14.5</c:v>
                </c:pt>
                <c:pt idx="4">
                  <c:v>25.8</c:v>
                </c:pt>
                <c:pt idx="5">
                  <c:v>29.3</c:v>
                </c:pt>
                <c:pt idx="6">
                  <c:v>21.7</c:v>
                </c:pt>
                <c:pt idx="7">
                  <c:v>19.3</c:v>
                </c:pt>
                <c:pt idx="8">
                  <c:v>16.5</c:v>
                </c:pt>
                <c:pt idx="9">
                  <c:v>18.3</c:v>
                </c:pt>
                <c:pt idx="10">
                  <c:v>28.9</c:v>
                </c:pt>
                <c:pt idx="11">
                  <c:v>47.5</c:v>
                </c:pt>
                <c:pt idx="12">
                  <c:v>43.5</c:v>
                </c:pt>
                <c:pt idx="13">
                  <c:v>45.3</c:v>
                </c:pt>
                <c:pt idx="14">
                  <c:v>47.5</c:v>
                </c:pt>
                <c:pt idx="15">
                  <c:v>51.1</c:v>
                </c:pt>
                <c:pt idx="16">
                  <c:v>53.9</c:v>
                </c:pt>
                <c:pt idx="17">
                  <c:v>53</c:v>
                </c:pt>
                <c:pt idx="18">
                  <c:v>41.2</c:v>
                </c:pt>
                <c:pt idx="19">
                  <c:v>34.700000000000003</c:v>
                </c:pt>
                <c:pt idx="20">
                  <c:v>42.3</c:v>
                </c:pt>
                <c:pt idx="21">
                  <c:v>35</c:v>
                </c:pt>
                <c:pt idx="22">
                  <c:v>39.299999999999997</c:v>
                </c:pt>
                <c:pt idx="23">
                  <c:v>33.700000000000003</c:v>
                </c:pt>
                <c:pt idx="24">
                  <c:v>35.799999999999997</c:v>
                </c:pt>
                <c:pt idx="25">
                  <c:v>39.799999999999997</c:v>
                </c:pt>
                <c:pt idx="26">
                  <c:v>39.4</c:v>
                </c:pt>
                <c:pt idx="27">
                  <c:v>38.799999999999997</c:v>
                </c:pt>
                <c:pt idx="28">
                  <c:v>39.4</c:v>
                </c:pt>
                <c:pt idx="29">
                  <c:v>40</c:v>
                </c:pt>
                <c:pt idx="30">
                  <c:v>37</c:v>
                </c:pt>
                <c:pt idx="31">
                  <c:v>38.1</c:v>
                </c:pt>
                <c:pt idx="32">
                  <c:v>22.2</c:v>
                </c:pt>
                <c:pt idx="33">
                  <c:v>27.7</c:v>
                </c:pt>
                <c:pt idx="34">
                  <c:v>31.4</c:v>
                </c:pt>
                <c:pt idx="35">
                  <c:v>24.7</c:v>
                </c:pt>
                <c:pt idx="36">
                  <c:v>15.6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4261504"/>
        <c:axId val="294263040"/>
      </c:scatterChart>
      <c:valAx>
        <c:axId val="294261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94263040"/>
        <c:crosses val="autoZero"/>
        <c:crossBetween val="midCat"/>
      </c:valAx>
      <c:valAx>
        <c:axId val="294263040"/>
        <c:scaling>
          <c:logBase val="10"/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94261504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118264025750502E-2"/>
          <c:y val="5.9770249125020505E-2"/>
          <c:w val="0.86944273355917023"/>
          <c:h val="0.83678348775028677"/>
        </c:manualLayout>
      </c:layout>
      <c:scatterChart>
        <c:scatterStyle val="lineMarker"/>
        <c:varyColors val="0"/>
        <c:ser>
          <c:idx val="1"/>
          <c:order val="0"/>
          <c:spPr>
            <a:ln w="12700">
              <a:solidFill>
                <a:srgbClr val="FF00FF"/>
              </a:solidFill>
              <a:prstDash val="solid"/>
            </a:ln>
          </c:spPr>
          <c:xVal>
            <c:numRef>
              <c:f>пр9!$B$44:$B$81</c:f>
              <c:numCache>
                <c:formatCode>General</c:formatCode>
                <c:ptCount val="38"/>
                <c:pt idx="0">
                  <c:v>20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  <c:pt idx="4">
                  <c:v>100</c:v>
                </c:pt>
                <c:pt idx="5">
                  <c:v>120</c:v>
                </c:pt>
                <c:pt idx="6">
                  <c:v>140</c:v>
                </c:pt>
                <c:pt idx="7">
                  <c:v>160</c:v>
                </c:pt>
                <c:pt idx="8">
                  <c:v>180</c:v>
                </c:pt>
                <c:pt idx="9">
                  <c:v>200</c:v>
                </c:pt>
                <c:pt idx="10">
                  <c:v>220</c:v>
                </c:pt>
                <c:pt idx="11">
                  <c:v>240</c:v>
                </c:pt>
                <c:pt idx="12">
                  <c:v>260</c:v>
                </c:pt>
                <c:pt idx="13">
                  <c:v>280</c:v>
                </c:pt>
                <c:pt idx="14">
                  <c:v>300</c:v>
                </c:pt>
                <c:pt idx="15">
                  <c:v>320</c:v>
                </c:pt>
                <c:pt idx="16">
                  <c:v>340</c:v>
                </c:pt>
                <c:pt idx="17">
                  <c:v>360</c:v>
                </c:pt>
                <c:pt idx="18">
                  <c:v>380</c:v>
                </c:pt>
                <c:pt idx="19">
                  <c:v>400</c:v>
                </c:pt>
                <c:pt idx="20">
                  <c:v>420</c:v>
                </c:pt>
                <c:pt idx="21">
                  <c:v>440</c:v>
                </c:pt>
                <c:pt idx="22">
                  <c:v>460</c:v>
                </c:pt>
                <c:pt idx="23">
                  <c:v>480</c:v>
                </c:pt>
                <c:pt idx="24">
                  <c:v>500</c:v>
                </c:pt>
                <c:pt idx="25">
                  <c:v>520</c:v>
                </c:pt>
                <c:pt idx="26">
                  <c:v>540</c:v>
                </c:pt>
                <c:pt idx="27">
                  <c:v>560</c:v>
                </c:pt>
                <c:pt idx="28">
                  <c:v>580</c:v>
                </c:pt>
                <c:pt idx="29">
                  <c:v>600</c:v>
                </c:pt>
                <c:pt idx="30">
                  <c:v>620</c:v>
                </c:pt>
                <c:pt idx="31">
                  <c:v>640</c:v>
                </c:pt>
                <c:pt idx="32">
                  <c:v>660</c:v>
                </c:pt>
                <c:pt idx="33">
                  <c:v>680</c:v>
                </c:pt>
                <c:pt idx="34">
                  <c:v>700</c:v>
                </c:pt>
                <c:pt idx="35">
                  <c:v>720</c:v>
                </c:pt>
                <c:pt idx="36">
                  <c:v>740</c:v>
                </c:pt>
                <c:pt idx="37">
                  <c:v>760</c:v>
                </c:pt>
              </c:numCache>
            </c:numRef>
          </c:xVal>
          <c:yVal>
            <c:numRef>
              <c:f>пр9!$AR$44:$AR$81</c:f>
              <c:numCache>
                <c:formatCode>General</c:formatCode>
                <c:ptCount val="38"/>
                <c:pt idx="0">
                  <c:v>15.8</c:v>
                </c:pt>
                <c:pt idx="1">
                  <c:v>16.5</c:v>
                </c:pt>
                <c:pt idx="2">
                  <c:v>20.399999999999999</c:v>
                </c:pt>
                <c:pt idx="3">
                  <c:v>18.399999999999999</c:v>
                </c:pt>
                <c:pt idx="4">
                  <c:v>27.6</c:v>
                </c:pt>
                <c:pt idx="5">
                  <c:v>82</c:v>
                </c:pt>
                <c:pt idx="6">
                  <c:v>33.299999999999997</c:v>
                </c:pt>
                <c:pt idx="7">
                  <c:v>25.9</c:v>
                </c:pt>
                <c:pt idx="8">
                  <c:v>14.4</c:v>
                </c:pt>
                <c:pt idx="9">
                  <c:v>17.100000000000001</c:v>
                </c:pt>
                <c:pt idx="10">
                  <c:v>48</c:v>
                </c:pt>
                <c:pt idx="11">
                  <c:v>83.4</c:v>
                </c:pt>
                <c:pt idx="12">
                  <c:v>47.4</c:v>
                </c:pt>
                <c:pt idx="13">
                  <c:v>53</c:v>
                </c:pt>
                <c:pt idx="14">
                  <c:v>48</c:v>
                </c:pt>
                <c:pt idx="15">
                  <c:v>51.6</c:v>
                </c:pt>
                <c:pt idx="16">
                  <c:v>52</c:v>
                </c:pt>
                <c:pt idx="17">
                  <c:v>49.1</c:v>
                </c:pt>
                <c:pt idx="18">
                  <c:v>52</c:v>
                </c:pt>
                <c:pt idx="19">
                  <c:v>54.4</c:v>
                </c:pt>
                <c:pt idx="20">
                  <c:v>55.2</c:v>
                </c:pt>
                <c:pt idx="21">
                  <c:v>59.5</c:v>
                </c:pt>
                <c:pt idx="22">
                  <c:v>55</c:v>
                </c:pt>
                <c:pt idx="23">
                  <c:v>45.9</c:v>
                </c:pt>
                <c:pt idx="24">
                  <c:v>46</c:v>
                </c:pt>
                <c:pt idx="25">
                  <c:v>46.9</c:v>
                </c:pt>
                <c:pt idx="26">
                  <c:v>45</c:v>
                </c:pt>
                <c:pt idx="27">
                  <c:v>44.4</c:v>
                </c:pt>
                <c:pt idx="28">
                  <c:v>44</c:v>
                </c:pt>
                <c:pt idx="29">
                  <c:v>47.8</c:v>
                </c:pt>
                <c:pt idx="30">
                  <c:v>45</c:v>
                </c:pt>
                <c:pt idx="31">
                  <c:v>35</c:v>
                </c:pt>
                <c:pt idx="32">
                  <c:v>30</c:v>
                </c:pt>
                <c:pt idx="33">
                  <c:v>29.1</c:v>
                </c:pt>
                <c:pt idx="34">
                  <c:v>30</c:v>
                </c:pt>
                <c:pt idx="35">
                  <c:v>29</c:v>
                </c:pt>
                <c:pt idx="36">
                  <c:v>25</c:v>
                </c:pt>
                <c:pt idx="37">
                  <c:v>23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4295040"/>
        <c:axId val="294296576"/>
      </c:scatterChart>
      <c:valAx>
        <c:axId val="294295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94296576"/>
        <c:crosses val="autoZero"/>
        <c:crossBetween val="midCat"/>
      </c:valAx>
      <c:valAx>
        <c:axId val="294296576"/>
        <c:scaling>
          <c:logBase val="10"/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94295040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3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2.png"/><Relationship Id="rId4" Type="http://schemas.openxmlformats.org/officeDocument/2006/relationships/image" Target="../media/image34.jpeg"/><Relationship Id="rId9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501008"/>
            <a:ext cx="7704856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424206"/>
                </a:solidFill>
              </a:rPr>
              <a:t>Режимные электроразведочные наблюдения на участке техногенной </a:t>
            </a:r>
            <a:r>
              <a:rPr lang="ru-RU" sz="4400" b="1" dirty="0" err="1" smtClean="0">
                <a:solidFill>
                  <a:srgbClr val="424206"/>
                </a:solidFill>
              </a:rPr>
              <a:t>нарушенности</a:t>
            </a:r>
            <a:r>
              <a:rPr lang="ru-RU" sz="4400" b="1" dirty="0" smtClean="0">
                <a:solidFill>
                  <a:srgbClr val="424206"/>
                </a:solidFill>
              </a:rPr>
              <a:t> пород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3861048"/>
            <a:ext cx="6400800" cy="1752600"/>
          </a:xfrm>
        </p:spPr>
        <p:txBody>
          <a:bodyPr>
            <a:normAutofit/>
          </a:bodyPr>
          <a:lstStyle/>
          <a:p>
            <a:r>
              <a:rPr lang="ru-RU" sz="2200" b="1" dirty="0" smtClean="0"/>
              <a:t>Исполнители: Лучников М.С.</a:t>
            </a:r>
          </a:p>
          <a:p>
            <a:r>
              <a:rPr lang="ru-RU" sz="2200" b="1" i="1" dirty="0" smtClean="0"/>
              <a:t>                           </a:t>
            </a:r>
            <a:r>
              <a:rPr lang="ru-RU" sz="2200" b="1" dirty="0" err="1" smtClean="0"/>
              <a:t>Зубрикова</a:t>
            </a:r>
            <a:r>
              <a:rPr lang="ru-RU" sz="2200" b="1" dirty="0" smtClean="0"/>
              <a:t> Е.С.</a:t>
            </a:r>
          </a:p>
          <a:p>
            <a:r>
              <a:rPr lang="ru-RU" sz="2200" b="1" i="1" dirty="0" smtClean="0"/>
              <a:t>Научный руководитель</a:t>
            </a:r>
            <a:r>
              <a:rPr lang="ru-RU" sz="2200" b="1" i="1" dirty="0"/>
              <a:t>: к.г.-</a:t>
            </a:r>
            <a:r>
              <a:rPr lang="ru-RU" sz="2200" b="1" i="1" dirty="0" err="1"/>
              <a:t>м.н</a:t>
            </a:r>
            <a:r>
              <a:rPr lang="ru-RU" sz="2200" b="1" i="1" dirty="0"/>
              <a:t>, доцент, Степанов Юрий Иванович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549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00044"/>
            <a:ext cx="4752975" cy="1238251"/>
          </a:xfrm>
        </p:spPr>
      </p:pic>
      <p:sp>
        <p:nvSpPr>
          <p:cNvPr id="8" name="TextBox 7"/>
          <p:cNvSpPr txBox="1"/>
          <p:nvPr/>
        </p:nvSpPr>
        <p:spPr>
          <a:xfrm>
            <a:off x="2571736" y="142855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5 м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2844" y="1857364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ru-RU" dirty="0" smtClean="0"/>
              <a:t>эл=64</a:t>
            </a:r>
          </a:p>
        </p:txBody>
      </p:sp>
      <p:pic>
        <p:nvPicPr>
          <p:cNvPr id="6146" name="Picture 2" descr="https://sun9-39.userapi.com/s/v1/if2/NgZwn9tni3NRD8WT9idNpelFFZnClJOjQwJNejWOZBtJ-G_0V7W5-ENh2mmMFBF5DAItGqa7UJh-Z5v2jDGdZ31a.jpg?size=2560x1920&amp;quality=9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4" y="214290"/>
            <a:ext cx="2500331" cy="1875248"/>
          </a:xfrm>
          <a:prstGeom prst="rect">
            <a:avLst/>
          </a:prstGeom>
          <a:noFill/>
        </p:spPr>
      </p:pic>
      <p:pic>
        <p:nvPicPr>
          <p:cNvPr id="6148" name="Picture 4" descr="https://sun9-59.userapi.com/s/v1/if2/QiQBtdK4IreUGoSlw_mPaAlKf7GfeESGKmiGlrcdKkjx55mnw6YTbsm6ZU378n0cTQlpAORJiZC0-kyMxQLSHiZw.jpg?size=2560x1920&amp;quality=9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11" y="2214555"/>
            <a:ext cx="3048021" cy="2286016"/>
          </a:xfrm>
          <a:prstGeom prst="rect">
            <a:avLst/>
          </a:prstGeom>
          <a:noFill/>
        </p:spPr>
      </p:pic>
      <p:pic>
        <p:nvPicPr>
          <p:cNvPr id="6150" name="Picture 6" descr="https://sun9-78.userapi.com/s/v1/if2/PdfDKvZ2bEGZkR3eBFRjUXEmKTYhS_1CNtNZ4Ei0XZZ0di-kdBitKT1saBJ30_PHkmuZHfX9oJSmVHwm6HQ4_OYa.jpg?size=2560x1920&amp;quality=95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8675" y="4202020"/>
            <a:ext cx="4934357" cy="253210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6696"/>
            <a:ext cx="5631937" cy="72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59" y="3054472"/>
            <a:ext cx="2730629" cy="367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74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распределение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332656"/>
            <a:ext cx="7272808" cy="48965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7624" y="5229200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Разрезы </a:t>
            </a:r>
            <a:r>
              <a:rPr lang="ru-RU" i="1" dirty="0"/>
              <a:t>кажущегося сопротивления и распределение плотности измерений (черные точки) для методик СЭП (а) и </a:t>
            </a:r>
            <a:r>
              <a:rPr lang="ru-RU" i="1" dirty="0" err="1"/>
              <a:t>электротомографии</a:t>
            </a:r>
            <a:r>
              <a:rPr lang="ru-RU" i="1" dirty="0"/>
              <a:t> </a:t>
            </a:r>
            <a:r>
              <a:rPr lang="en-US" i="1" dirty="0" smtClean="0"/>
              <a:t>(</a:t>
            </a:r>
            <a:r>
              <a:rPr lang="ru-RU" i="1" dirty="0" smtClean="0"/>
              <a:t>б) для </a:t>
            </a:r>
            <a:r>
              <a:rPr lang="ru-RU" i="1" dirty="0"/>
              <a:t>исследуемого профиля.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64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1" y="260651"/>
            <a:ext cx="5572125" cy="217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4" y="2465233"/>
            <a:ext cx="5524500" cy="2163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2" y="4717490"/>
            <a:ext cx="5524500" cy="2172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99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3528" y="5477149"/>
            <a:ext cx="35510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Разрезы КС СЭП вдоль профильной линии за 2020г: а) октябрь, б) ноябрь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67039" y="549491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Геоэлектрические разрезы ЭТ вдоль профильной линии за 2021г: </a:t>
            </a:r>
            <a:r>
              <a:rPr lang="ru-RU" sz="14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14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октябрь, </a:t>
            </a:r>
            <a:r>
              <a:rPr lang="ru-RU" sz="14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</a:t>
            </a:r>
            <a:r>
              <a:rPr lang="ru-RU" sz="14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ноябрь</a:t>
            </a:r>
          </a:p>
        </p:txBody>
      </p:sp>
      <p:pic>
        <p:nvPicPr>
          <p:cNvPr id="1026" name="Picture 2" descr="пр6сен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641" y="1196752"/>
            <a:ext cx="434238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6 пр окт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09" y="3275491"/>
            <a:ext cx="4325116" cy="122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547830"/>
              </p:ext>
            </p:extLst>
          </p:nvPr>
        </p:nvGraphicFramePr>
        <p:xfrm>
          <a:off x="544341" y="3933056"/>
          <a:ext cx="3199542" cy="47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name="Точечный рисунок" r:id="rId5" imgW="6485714" imgH="952633" progId="Paint.Picture">
                  <p:embed/>
                </p:oleObj>
              </mc:Choice>
              <mc:Fallback>
                <p:oleObj name="Точечный рисунок" r:id="rId5" imgW="6485714" imgH="952633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341" y="3933056"/>
                        <a:ext cx="3199542" cy="471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0496454"/>
              </p:ext>
            </p:extLst>
          </p:nvPr>
        </p:nvGraphicFramePr>
        <p:xfrm>
          <a:off x="211798" y="985597"/>
          <a:ext cx="4400351" cy="1459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Точечный рисунок" r:id="rId7" imgW="7163800" imgH="2467319" progId="Paint.Picture">
                  <p:embed/>
                </p:oleObj>
              </mc:Choice>
              <mc:Fallback>
                <p:oleObj name="Точечный рисунок" r:id="rId7" imgW="7163800" imgH="2467319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98" y="985597"/>
                        <a:ext cx="4400351" cy="14592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441946"/>
              </p:ext>
            </p:extLst>
          </p:nvPr>
        </p:nvGraphicFramePr>
        <p:xfrm>
          <a:off x="171416" y="3109808"/>
          <a:ext cx="4431179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name="Точечный рисунок" r:id="rId9" imgW="7144747" imgH="2448267" progId="Paint.Picture">
                  <p:embed/>
                </p:oleObj>
              </mc:Choice>
              <mc:Fallback>
                <p:oleObj name="Точечный рисунок" r:id="rId9" imgW="7144747" imgH="2448267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16" y="3109808"/>
                        <a:ext cx="4431179" cy="15121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689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pe_21922\Desktop\Лучников\статьи_2022\томография 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1786"/>
            <a:ext cx="3024336" cy="601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pe_21922\Desktop\Лучников\статьи_2022\СЭП9ы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06810"/>
            <a:ext cx="3541441" cy="590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55576" y="6122646"/>
            <a:ext cx="355109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Разрезы КС СЭП вдоль профильной линии за 2020г: а) июнь, б) июль, в) сентябрь, г) октябрь, д) ноябрь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69056" y="613376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Геоэлектрические разрезы ЭТ вдоль профильной линии за 2021г: а) июнь, б) июль, в) сентябрь, г) октябрь, д) ноябрь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7218151" y="3354618"/>
            <a:ext cx="2708723" cy="42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585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pe_21922\Desktop\Лучников\статьи 2023\молодежка\Лучников_Зубрикова_РЕЖИМНЫЕ ЭЛЕКТРОРАЗВЕДОЧНЫЕ НАБЛЮДЕНИЯ НА УЧАСТКЕ ТЕХНОГЕННОЙ НАРУШЕННОСТИ ПОРО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5062"/>
            <a:ext cx="5875472" cy="602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2414" y="6211669"/>
            <a:ext cx="7006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Разрезы УЭС по данным томографии: а) июнь 2021, б) июль 2021</a:t>
            </a:r>
            <a:r>
              <a:rPr lang="ru-RU" dirty="0" smtClean="0"/>
              <a:t>,</a:t>
            </a:r>
          </a:p>
          <a:p>
            <a:r>
              <a:rPr lang="ru-RU" dirty="0" smtClean="0"/>
              <a:t>                                                                       в</a:t>
            </a:r>
            <a:r>
              <a:rPr lang="ru-RU" dirty="0"/>
              <a:t>) июнь 2022, г) июль 2022</a:t>
            </a:r>
          </a:p>
        </p:txBody>
      </p:sp>
    </p:spTree>
    <p:extLst>
      <p:ext uri="{BB962C8B-B14F-4D97-AF65-F5344CB8AC3E}">
        <p14:creationId xmlns:p14="http://schemas.microsoft.com/office/powerpoint/2010/main" val="21745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pe_21922\Desktop\Лучников\статьи 2023\молодежка\аномалии за го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64"/>
            <a:ext cx="49793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43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6781800" cy="1600200"/>
          </a:xfrm>
        </p:spPr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276872"/>
            <a:ext cx="7543800" cy="3886200"/>
          </a:xfrm>
        </p:spPr>
        <p:txBody>
          <a:bodyPr>
            <a:normAutofit/>
          </a:bodyPr>
          <a:lstStyle/>
          <a:p>
            <a:r>
              <a:rPr lang="ru-RU" dirty="0" smtClean="0"/>
              <a:t>Контроль естественного развития провала</a:t>
            </a:r>
          </a:p>
          <a:p>
            <a:r>
              <a:rPr lang="ru-RU" dirty="0" smtClean="0"/>
              <a:t>Контроль мероприятий по укреплению породного массива вблизи провала </a:t>
            </a:r>
          </a:p>
          <a:p>
            <a:r>
              <a:rPr lang="ru-RU" dirty="0" smtClean="0"/>
              <a:t>Совершенствование методов электроразведки вследствие чего, </a:t>
            </a:r>
            <a:r>
              <a:rPr lang="ru-RU" dirty="0"/>
              <a:t>появляется возможность оценки не только кардинальных изменений в распределении электрических параметров среды, но и фиксация незначительных изменений</a:t>
            </a:r>
          </a:p>
        </p:txBody>
      </p:sp>
    </p:spTree>
    <p:extLst>
      <p:ext uri="{BB962C8B-B14F-4D97-AF65-F5344CB8AC3E}">
        <p14:creationId xmlns:p14="http://schemas.microsoft.com/office/powerpoint/2010/main" val="2745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2050" name="Picture 2" descr="C:\Users\npe_21922\Desktop\Лучников\статьи 2023\молодежка\IMG_20230321_1606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65" y="1628800"/>
            <a:ext cx="7992888" cy="456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780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6" y="60655"/>
            <a:ext cx="3905251" cy="454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Рисунок 11" descr="картин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" y="5279875"/>
            <a:ext cx="8998079" cy="152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387" y="4639123"/>
            <a:ext cx="4203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Замещение пород глинистым материалом а) конвейером, б) по трубам, в) по скважинам</a:t>
            </a:r>
          </a:p>
        </p:txBody>
      </p:sp>
      <p:pic>
        <p:nvPicPr>
          <p:cNvPr id="2050" name="Picture 2" descr="схем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210"/>
            <a:ext cx="3964611" cy="517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30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793" y="260650"/>
            <a:ext cx="7776864" cy="2736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Цель:</a:t>
            </a:r>
          </a:p>
          <a:p>
            <a:r>
              <a:rPr lang="ru-RU" dirty="0" smtClean="0"/>
              <a:t>контроль </a:t>
            </a:r>
            <a:r>
              <a:rPr lang="ru-RU" dirty="0"/>
              <a:t>естественного развития </a:t>
            </a:r>
            <a:r>
              <a:rPr lang="ru-RU" dirty="0" smtClean="0"/>
              <a:t>провала</a:t>
            </a:r>
          </a:p>
          <a:p>
            <a:r>
              <a:rPr lang="ru-RU" dirty="0" smtClean="0"/>
              <a:t>наблюдение за распределением закладочного </a:t>
            </a:r>
            <a:r>
              <a:rPr lang="ru-RU" dirty="0"/>
              <a:t>материала в зоне исследования</a:t>
            </a:r>
          </a:p>
        </p:txBody>
      </p:sp>
      <p:pic>
        <p:nvPicPr>
          <p:cNvPr id="4" name="Picture 3" descr="C:\Users\npe_21922\Desktop\Лучников\статьи_2022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" y="3212981"/>
            <a:ext cx="9073008" cy="17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1605" y="5471205"/>
            <a:ext cx="3182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Неизмененная часть профиля,</a:t>
            </a:r>
          </a:p>
          <a:p>
            <a:r>
              <a:rPr lang="ru-RU" dirty="0" smtClean="0"/>
              <a:t> где УЭС зависит от литологии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977730" y="5044799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УЭС зависит от распределения закладочного материала</a:t>
            </a:r>
          </a:p>
          <a:p>
            <a:r>
              <a:rPr lang="ru-RU" dirty="0" smtClean="0"/>
              <a:t> (глинистая паста </a:t>
            </a:r>
            <a:r>
              <a:rPr lang="ru-RU" dirty="0"/>
              <a:t>с добавлением полимерных </a:t>
            </a:r>
            <a:r>
              <a:rPr lang="ru-RU" dirty="0" smtClean="0"/>
              <a:t>добавок) </a:t>
            </a:r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>
          <a:xfrm rot="4251011">
            <a:off x="530487" y="4533170"/>
            <a:ext cx="1327955" cy="46805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6458254">
            <a:off x="2867761" y="4593063"/>
            <a:ext cx="1397722" cy="46805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6210122" y="4484931"/>
            <a:ext cx="651683" cy="46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7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278" y="830406"/>
            <a:ext cx="4313723" cy="124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999" y="2677186"/>
            <a:ext cx="4242284" cy="16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207" y="4700271"/>
            <a:ext cx="4135077" cy="16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693601" y="830408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50 м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65171" y="830408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50 м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245916" y="701978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20 м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65353" y="2535872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20 м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35629" y="4546386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20 м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428089" y="2842089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100 м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999725" y="2810828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100 м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306757" y="4890158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200 м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449897" y="4890158"/>
            <a:ext cx="627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200 м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35245" y="6059281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</a:t>
            </a:r>
            <a:r>
              <a:rPr lang="ru-RU" sz="1400" b="1" dirty="0" smtClean="0"/>
              <a:t>≈80м</a:t>
            </a:r>
            <a:endParaRPr lang="ru-R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86312" y="3963073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</a:t>
            </a:r>
            <a:r>
              <a:rPr lang="ru-RU" sz="1400" b="1" dirty="0" smtClean="0"/>
              <a:t>≈40м</a:t>
            </a:r>
            <a:endParaRPr lang="ru-RU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50592" y="1687664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</a:t>
            </a:r>
            <a:r>
              <a:rPr lang="ru-RU" sz="1400" b="1" dirty="0" smtClean="0"/>
              <a:t>≈20м</a:t>
            </a:r>
            <a:endParaRPr lang="ru-RU" sz="1400" b="1" dirty="0"/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5025933"/>
              </p:ext>
            </p:extLst>
          </p:nvPr>
        </p:nvGraphicFramePr>
        <p:xfrm>
          <a:off x="5000628" y="4643450"/>
          <a:ext cx="3960440" cy="2092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3336027"/>
              </p:ext>
            </p:extLst>
          </p:nvPr>
        </p:nvGraphicFramePr>
        <p:xfrm>
          <a:off x="5000597" y="571480"/>
          <a:ext cx="414340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7472433"/>
              </p:ext>
            </p:extLst>
          </p:nvPr>
        </p:nvGraphicFramePr>
        <p:xfrm>
          <a:off x="5000628" y="2643184"/>
          <a:ext cx="4000528" cy="1958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14283" y="339291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ρ</a:t>
            </a:r>
            <a:r>
              <a:rPr lang="ru-RU" dirty="0"/>
              <a:t>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52977" y="2505090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ρ</a:t>
            </a:r>
            <a:r>
              <a:rPr lang="ru-RU" dirty="0"/>
              <a:t>к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87893" y="4561823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ρ</a:t>
            </a:r>
            <a:r>
              <a:rPr lang="ru-RU" dirty="0"/>
              <a:t>к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87915" y="1995437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8432179" y="396778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8413451" y="6181255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32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" y="23356"/>
            <a:ext cx="4338792" cy="6334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7955" y="6211669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Изменения КС по месяцам</a:t>
            </a:r>
          </a:p>
          <a:p>
            <a:r>
              <a:rPr lang="ru-RU" dirty="0" smtClean="0"/>
              <a:t> (снизу вверх от раннего к позднему)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98" y="23353"/>
            <a:ext cx="4700893" cy="56166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78" y="256944"/>
            <a:ext cx="6842633" cy="57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5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026"/>
            <a:ext cx="5079271" cy="55555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6" y="671359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</a:t>
            </a:r>
            <a:r>
              <a:rPr lang="en-US" dirty="0" smtClean="0"/>
              <a:t>B/2=50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28777" y="671359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</a:t>
            </a:r>
            <a:r>
              <a:rPr lang="en-US" dirty="0" smtClean="0"/>
              <a:t>B/2=100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14369" y="6411531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</a:t>
            </a:r>
            <a:r>
              <a:rPr lang="en-US" dirty="0" smtClean="0"/>
              <a:t>B/2=200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-78824"/>
            <a:ext cx="8075240" cy="581387"/>
          </a:xfrm>
        </p:spPr>
        <p:txBody>
          <a:bodyPr>
            <a:noAutofit/>
          </a:bodyPr>
          <a:lstStyle/>
          <a:p>
            <a:r>
              <a:rPr lang="ru-RU" sz="3600" dirty="0" smtClean="0"/>
              <a:t>Профиль 8</a:t>
            </a:r>
            <a:endParaRPr lang="ru-RU" sz="3600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503192" y="3292434"/>
            <a:ext cx="4752528" cy="204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3985975" y="3506332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 провалу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5" y="3292431"/>
            <a:ext cx="3228975" cy="305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300200" y="6349955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Сезонные изменения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2563"/>
            <a:ext cx="2181088" cy="258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9807" y="6319173"/>
            <a:ext cx="1810923" cy="61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8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75468" y="-315416"/>
            <a:ext cx="8147248" cy="778099"/>
          </a:xfrm>
        </p:spPr>
        <p:txBody>
          <a:bodyPr>
            <a:noAutofit/>
          </a:bodyPr>
          <a:lstStyle/>
          <a:p>
            <a:r>
              <a:rPr lang="ru-RU" sz="3600" dirty="0" smtClean="0"/>
              <a:t>Профиль 6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" y="1256540"/>
            <a:ext cx="8889169" cy="3641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06244" y="910786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</a:t>
            </a:r>
            <a:r>
              <a:rPr lang="en-US" dirty="0" smtClean="0"/>
              <a:t>B/2=100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08312" y="910786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</a:t>
            </a:r>
            <a:r>
              <a:rPr lang="en-US" dirty="0" smtClean="0"/>
              <a:t>B/2=200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2113005" y="5157195"/>
            <a:ext cx="4752528" cy="204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844209" y="5440569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 провалу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115624" y="887206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</a:t>
            </a:r>
            <a:r>
              <a:rPr lang="en-US" dirty="0" smtClean="0"/>
              <a:t>B/2=50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317" y="4297695"/>
            <a:ext cx="2139911" cy="237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98986" y="4809008"/>
            <a:ext cx="2128919" cy="177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1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43584" y="-67545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Профиль 5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21213"/>
            <a:ext cx="5328592" cy="5409494"/>
          </a:xfrm>
        </p:spPr>
      </p:pic>
      <p:sp>
        <p:nvSpPr>
          <p:cNvPr id="6" name="TextBox 5"/>
          <p:cNvSpPr txBox="1"/>
          <p:nvPr/>
        </p:nvSpPr>
        <p:spPr>
          <a:xfrm>
            <a:off x="747446" y="576447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</a:t>
            </a:r>
            <a:r>
              <a:rPr lang="en-US" dirty="0" smtClean="0"/>
              <a:t>B/2=50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48829" y="576447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</a:t>
            </a:r>
            <a:r>
              <a:rPr lang="en-US" dirty="0" smtClean="0"/>
              <a:t>B/2=100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5744" y="6381328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</a:t>
            </a:r>
            <a:r>
              <a:rPr lang="en-US" dirty="0" smtClean="0"/>
              <a:t>B/2=200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376676" y="3429003"/>
            <a:ext cx="4752528" cy="204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851920" y="3657345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 провалу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86265"/>
            <a:ext cx="3466568" cy="328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120767" y="6288529"/>
            <a:ext cx="1372412" cy="61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27" y="404668"/>
            <a:ext cx="9144000" cy="555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6385" y="6093301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Схема изменения кажущегося сопротивления с 2015 по 2020 год на </a:t>
            </a:r>
            <a:r>
              <a:rPr lang="ru-RU" dirty="0" err="1" smtClean="0"/>
              <a:t>полуразносе</a:t>
            </a:r>
            <a:r>
              <a:rPr lang="ru-RU" dirty="0" smtClean="0"/>
              <a:t> </a:t>
            </a:r>
            <a:r>
              <a:rPr lang="ru-RU" dirty="0"/>
              <a:t>АВ/2 = 200 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29385" y="397996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2015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28408" y="292494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2020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21841" y="5412429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2015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20861" y="4357409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2020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38177" y="2636913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2015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73693" y="1670235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2020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2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2828</TotalTime>
  <Words>369</Words>
  <Application>Microsoft Office PowerPoint</Application>
  <PresentationFormat>Экран (4:3)</PresentationFormat>
  <Paragraphs>69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NewsPrint</vt:lpstr>
      <vt:lpstr>Точечный рисунок</vt:lpstr>
      <vt:lpstr>Режимные электроразведочные наблюдения на участке техногенной нарушенности пород  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Профиль 8</vt:lpstr>
      <vt:lpstr>Профиль 6</vt:lpstr>
      <vt:lpstr>Профиль 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Совершенствование мониторинговых наблюдений в условиях ВКМС </dc:title>
  <dc:creator>npe_21922</dc:creator>
  <cp:lastModifiedBy>Пользователь Windows</cp:lastModifiedBy>
  <cp:revision>104</cp:revision>
  <dcterms:created xsi:type="dcterms:W3CDTF">2022-03-01T05:23:39Z</dcterms:created>
  <dcterms:modified xsi:type="dcterms:W3CDTF">2023-03-22T08:19:25Z</dcterms:modified>
</cp:coreProperties>
</file>