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301" r:id="rId2"/>
    <p:sldId id="317" r:id="rId3"/>
    <p:sldId id="313" r:id="rId4"/>
    <p:sldId id="318" r:id="rId5"/>
    <p:sldId id="280" r:id="rId6"/>
    <p:sldId id="277" r:id="rId7"/>
    <p:sldId id="278" r:id="rId8"/>
    <p:sldId id="285" r:id="rId9"/>
    <p:sldId id="291" r:id="rId10"/>
    <p:sldId id="328" r:id="rId11"/>
    <p:sldId id="295" r:id="rId12"/>
    <p:sldId id="294" r:id="rId13"/>
    <p:sldId id="330" r:id="rId14"/>
    <p:sldId id="33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65208"/>
    <a:srgbClr val="D67F00"/>
    <a:srgbClr val="7AD402"/>
    <a:srgbClr val="C9CE08"/>
    <a:srgbClr val="44C70F"/>
    <a:srgbClr val="F7BA00"/>
    <a:srgbClr val="D16B05"/>
    <a:srgbClr val="348454"/>
    <a:srgbClr val="C5D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DFAA5-1181-40F7-B87C-02170FB96E6B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9F6AC-C223-4614-9CEA-40289D0BC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25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8BA66-9F6C-442C-9D49-F1C50D4F1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34064-1E54-46A8-B425-AF80EC480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9946B-6A63-4190-A65D-E625418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19077F-3D86-4265-A8E8-39D9C5A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3F820-F36F-40B1-AEBF-D2C2C399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9F5BF-8411-43E9-9E80-D27CC410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62768C-DDB8-459B-A952-ED9DD31F9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89D78-1781-4D8D-B2E9-104F97D9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F9422-7D37-40C7-B89B-BEE0D2DB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485A7-66D8-4C0B-8545-2D71AA8C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07DA7C-9537-414F-B481-4599BF949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3B1AE6-70C9-4CE4-8B81-5FCECE519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E54011-D6DD-4730-9ACE-55B6038E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BFFE5E-57F6-42DE-92AF-D87713FA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1E2EA8-1E64-4ED1-9B07-D6943A4E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64193-97D2-4AC3-89E7-D02519C4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C2C7E-A875-44DE-96E1-C1707B537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E2E56-2C49-422B-A8F7-7320BC3D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82507-E803-4D4A-992A-C6A40330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CEF86-612D-40BD-901B-B6EE8FA7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129A2-2220-40F7-BDF6-53912800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5AFDA-7611-4668-8F03-B9196648B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E88E9-277A-4164-83E4-422514B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F117E-7892-460D-8614-95FECD0E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E57C1-B695-4235-BB48-710B5078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CCB80-F074-47BE-ACC3-440DE5E7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C4F975-0978-4E48-9334-C4167D465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4144AB-AF3E-42A3-87F8-F34481B54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50A596-619C-40F7-93EF-09A89F24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C9634F-0FE5-4C84-8D8C-7A3107195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381654-18F5-4DA5-B149-3AD049FE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FBC35-5BB0-4BB1-B53E-0910CE17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0415A9-5D44-47C6-9E93-F3E629DD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AF69A-FBEC-4C41-BEC2-5AD252BD2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AA3283-8A97-4226-89E1-915612F09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1ECDC0-7D5E-473E-91F8-A6FBC73B0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76380C-38AB-45E0-8F3E-DF23216D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EAC0D4-0EB6-400C-8E67-B91CEB0E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78E073-C7FB-439B-BDD1-8DE08E32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DFC7A-6156-4629-AD9E-7DA0FB36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154234-DBDA-4C28-AEE6-78C666C8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BB219A-8942-489F-829B-67D441B0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AF32DD-C49D-4AE6-8C05-9CB3AA05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4CC776-5494-4F73-A29C-64730F27E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4388C6-44C5-4A3D-8380-ED10DECE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EF87B4-4B36-404C-B38C-07DDEACD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D11E3-6CA8-45CD-9090-1659FF5A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E5D5AB-75E4-4AF1-BB0D-4277E33C0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EA3BDA-7FFB-497E-AECF-A1B1D1320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CE23B-961C-423A-A327-BAB6BF6B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001820-D980-4B94-AC91-2EBAACFC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A7E41F-75F8-4AEC-9A26-9195EE82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BE142-308A-4D43-ABFB-93D55523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35B36C-D363-4D0E-AA92-7896ED0D0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2E9CC-F861-4517-A5D0-9C8E6A1CA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F437EA-7CF7-4C7D-9ED7-270A9392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F6B4BF-2527-4595-A798-3646DC65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B36C2D-A2E9-4195-A002-8256B67A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D8E03-F5EA-48EA-841B-53C8E6F6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720598-36BA-4E88-80DF-65FDE359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E39DC-2E0C-4BA9-97E4-D63CFDBCF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C5DB-1650-48F4-89CC-A9600ED76D37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7699C-F729-4B29-AD17-D446794A0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7CC17E-2827-4858-9BCD-6B4E22CB6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6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7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BEA5F4-CFA6-4EDD-A186-55FE259C9E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561" y="2721705"/>
            <a:ext cx="1289307" cy="134721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6D6F96-D92A-437D-A14A-91078BCB95A8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9BE265-C4A1-47DE-A1E6-ACB29368A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1463621" y="181144"/>
            <a:ext cx="9297440" cy="1452283"/>
          </a:xfrm>
          <a:prstGeom prst="roundRect">
            <a:avLst/>
          </a:prstGeom>
          <a:solidFill>
            <a:schemeClr val="accent4">
              <a:lumMod val="75000"/>
              <a:alpha val="91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Геофизические критерии поиска золоторудных месторождений в пределах Карельских зеленокаменных поясов</a:t>
            </a:r>
            <a:r>
              <a:rPr lang="ru-RU" b="1" dirty="0">
                <a:latin typeface="Bahnschrift SemiBold" panose="020B0502040204020203" pitchFamily="34" charset="0"/>
              </a:rPr>
              <a:t/>
            </a:r>
            <a:br>
              <a:rPr lang="ru-RU" b="1" dirty="0">
                <a:latin typeface="Bahnschrift SemiBold" panose="020B0502040204020203" pitchFamily="34" charset="0"/>
              </a:rPr>
            </a:br>
            <a:endParaRPr lang="ru-RU" b="1" dirty="0">
              <a:latin typeface="Bahnschrift SemiBold" panose="020B0502040204020203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7377" y="5175864"/>
            <a:ext cx="4661600" cy="1607858"/>
          </a:xfrm>
          <a:prstGeom prst="roundRect">
            <a:avLst/>
          </a:prstGeom>
          <a:solidFill>
            <a:schemeClr val="accent4">
              <a:lumMod val="75000"/>
              <a:alpha val="91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94307"/>
              </p:ext>
            </p:extLst>
          </p:nvPr>
        </p:nvGraphicFramePr>
        <p:xfrm>
          <a:off x="0" y="5392011"/>
          <a:ext cx="472897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053">
                  <a:extLst>
                    <a:ext uri="{9D8B030D-6E8A-4147-A177-3AD203B41FA5}">
                      <a16:colId xmlns:a16="http://schemas.microsoft.com/office/drawing/2014/main" val="3250181810"/>
                    </a:ext>
                  </a:extLst>
                </a:gridCol>
                <a:gridCol w="3631924">
                  <a:extLst>
                    <a:ext uri="{9D8B030D-6E8A-4147-A177-3AD203B41FA5}">
                      <a16:colId xmlns:a16="http://schemas.microsoft.com/office/drawing/2014/main" val="1145247338"/>
                    </a:ext>
                  </a:extLst>
                </a:gridCol>
              </a:tblGrid>
              <a:tr h="278456">
                <a:tc>
                  <a:txBody>
                    <a:bodyPr/>
                    <a:lstStyle/>
                    <a:p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Выполнили</a:t>
                      </a:r>
                      <a:r>
                        <a:rPr lang="en-US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2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Кириллов В.С. (ООО «СЗГГК «</a:t>
                      </a:r>
                      <a:r>
                        <a:rPr lang="ru-RU" sz="125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Геокомплекс</a:t>
                      </a: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443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Келарев Д.А., Мирошниченко   Ю.В.                           (ФГБОУ ВО «Санкт-Петербургский</a:t>
                      </a:r>
                      <a:r>
                        <a:rPr lang="en-US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Горный </a:t>
                      </a:r>
                      <a:r>
                        <a:rPr lang="en-US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университет»)</a:t>
                      </a:r>
                      <a:endParaRPr lang="ru-RU" sz="12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087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419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525521-F645-478D-A693-E8371A35D457}"/>
              </a:ext>
            </a:extLst>
          </p:cNvPr>
          <p:cNvGrpSpPr/>
          <p:nvPr/>
        </p:nvGrpSpPr>
        <p:grpSpPr>
          <a:xfrm>
            <a:off x="10262846" y="3499683"/>
            <a:ext cx="1929153" cy="3358317"/>
            <a:chOff x="10259529" y="3502660"/>
            <a:chExt cx="1929153" cy="3358317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8E1CD792-408B-45C3-B25E-0915B82A13CE}"/>
                </a:ext>
              </a:extLst>
            </p:cNvPr>
            <p:cNvSpPr/>
            <p:nvPr/>
          </p:nvSpPr>
          <p:spPr>
            <a:xfrm rot="5400000" flipH="1">
              <a:off x="9544947" y="4217242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/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9D60AD3-43EE-41B7-9E75-B8BA79CBC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3921683" y="644705"/>
            <a:ext cx="6998719" cy="5000215"/>
            <a:chOff x="-166917" y="-302260"/>
            <a:chExt cx="6190180" cy="4495800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-166917" y="-302260"/>
              <a:ext cx="3100617" cy="4495800"/>
              <a:chOff x="-166917" y="-302260"/>
              <a:chExt cx="3100617" cy="4495800"/>
            </a:xfrm>
          </p:grpSpPr>
          <p:pic>
            <p:nvPicPr>
              <p:cNvPr id="37" name="Кластерный анализ участок 1_в отчет.jp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933700" cy="4193540"/>
              </a:xfrm>
              <a:prstGeom prst="rect">
                <a:avLst/>
              </a:prstGeom>
            </p:spPr>
          </p:pic>
          <p:sp>
            <p:nvSpPr>
              <p:cNvPr id="38" name="Надпись 2"/>
              <p:cNvSpPr txBox="1">
                <a:spLocks noChangeArrowheads="1"/>
              </p:cNvSpPr>
              <p:nvPr/>
            </p:nvSpPr>
            <p:spPr bwMode="auto">
              <a:xfrm>
                <a:off x="-166917" y="-302260"/>
                <a:ext cx="387927" cy="3251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а</a:t>
                </a:r>
                <a:r>
                  <a:rPr lang="ru-RU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2853657" y="-302260"/>
              <a:ext cx="3169606" cy="4495800"/>
              <a:chOff x="-235906" y="-302260"/>
              <a:chExt cx="3169606" cy="4495800"/>
            </a:xfrm>
          </p:grpSpPr>
          <p:pic>
            <p:nvPicPr>
              <p:cNvPr id="35" name="Кластерный анализ с учетом рельефа участок 1_в отчет.jp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933700" cy="4193540"/>
              </a:xfrm>
              <a:prstGeom prst="rect">
                <a:avLst/>
              </a:prstGeom>
            </p:spPr>
          </p:pic>
          <p:sp>
            <p:nvSpPr>
              <p:cNvPr id="36" name="Надпись 2"/>
              <p:cNvSpPr txBox="1">
                <a:spLocks noChangeArrowheads="1"/>
              </p:cNvSpPr>
              <p:nvPr/>
            </p:nvSpPr>
            <p:spPr bwMode="auto">
              <a:xfrm>
                <a:off x="-235906" y="-302260"/>
                <a:ext cx="415636" cy="26323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ru-RU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б)</a:t>
                </a:r>
              </a:p>
            </p:txBody>
          </p:sp>
        </p:grpSp>
      </p:grpSp>
      <p:sp>
        <p:nvSpPr>
          <p:cNvPr id="39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66666" y="-21269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-393468" y="334867"/>
            <a:ext cx="4962288" cy="850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Кластерный анализ</a:t>
            </a:r>
          </a:p>
        </p:txBody>
      </p:sp>
      <p:sp>
        <p:nvSpPr>
          <p:cNvPr id="41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5922083" y="6001057"/>
            <a:ext cx="3028077" cy="654635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а) Карта классов; б) карта классов с учетом рельефа.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8" y="1541395"/>
            <a:ext cx="2760536" cy="167022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" y="3384437"/>
            <a:ext cx="3249465" cy="1933165"/>
          </a:xfrm>
          <a:prstGeom prst="rect">
            <a:avLst/>
          </a:prstGeom>
        </p:spPr>
      </p:pic>
      <p:sp>
        <p:nvSpPr>
          <p:cNvPr id="44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573637" y="5673739"/>
            <a:ext cx="3028077" cy="654635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а) Параметры классов. б) </a:t>
            </a:r>
            <a:r>
              <a:rPr lang="ru-RU" sz="1400" dirty="0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параметры 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классов с учетом рельефа. </a:t>
            </a:r>
          </a:p>
        </p:txBody>
      </p:sp>
      <p:sp>
        <p:nvSpPr>
          <p:cNvPr id="45" name="Надпись 2"/>
          <p:cNvSpPr txBox="1">
            <a:spLocks noChangeArrowheads="1"/>
          </p:cNvSpPr>
          <p:nvPr/>
        </p:nvSpPr>
        <p:spPr bwMode="auto">
          <a:xfrm>
            <a:off x="416117" y="1371343"/>
            <a:ext cx="438597" cy="36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46" name="Надпись 2"/>
          <p:cNvSpPr txBox="1">
            <a:spLocks noChangeArrowheads="1"/>
          </p:cNvSpPr>
          <p:nvPr/>
        </p:nvSpPr>
        <p:spPr bwMode="auto">
          <a:xfrm>
            <a:off x="210386" y="3238052"/>
            <a:ext cx="469925" cy="29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б)</a:t>
            </a:r>
          </a:p>
        </p:txBody>
      </p:sp>
    </p:spTree>
    <p:extLst>
      <p:ext uri="{BB962C8B-B14F-4D97-AF65-F5344CB8AC3E}">
        <p14:creationId xmlns:p14="http://schemas.microsoft.com/office/powerpoint/2010/main" val="2781227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49" y="1225899"/>
            <a:ext cx="3451073" cy="5042926"/>
          </a:xfrm>
          <a:prstGeom prst="rect">
            <a:avLst/>
          </a:prstGeom>
        </p:spPr>
      </p:pic>
      <p:sp>
        <p:nvSpPr>
          <p:cNvPr id="13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0" y="0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91B127B-2663-4056-9E31-B22DFDBC35DA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1CD08C74-1578-406F-9553-E03D454A5497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E848BD7-6198-422D-9601-0FE2F1D15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43817" y="192627"/>
            <a:ext cx="4962288" cy="850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Интерпретационная схема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1622832" y="6398021"/>
            <a:ext cx="2514906" cy="385701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Интерпретационная схема участка.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663526"/>
            <a:ext cx="5346131" cy="53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3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99939B8-BD59-4E8C-AAEF-C645BE0180B5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5ED51ABF-6520-4567-B715-CEE4A4A7100E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FFF73D03-960A-49C8-B28D-F75465B0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7240660" y="1026144"/>
            <a:ext cx="2455848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Р</a:t>
            </a:r>
            <a:r>
              <a:rPr lang="ru-RU" sz="2400" dirty="0" smtClean="0">
                <a:latin typeface="Bahnschrift" panose="020B0502040204020203" pitchFamily="34" charset="0"/>
              </a:rPr>
              <a:t>езультат</a:t>
            </a:r>
            <a:r>
              <a:rPr lang="en-US" sz="2400" dirty="0">
                <a:latin typeface="Bahnschrift" panose="020B0502040204020203" pitchFamily="34" charset="0"/>
              </a:rPr>
              <a:t>: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3" b="92891" l="11457" r="81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7" r="18894" b="6689"/>
          <a:stretch/>
        </p:blipFill>
        <p:spPr bwMode="auto">
          <a:xfrm>
            <a:off x="6426202" y="1410757"/>
            <a:ext cx="3442946" cy="46407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0" y="9747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3817" y="192627"/>
            <a:ext cx="4962288" cy="850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Формализованный прогноз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8180" y="1144729"/>
            <a:ext cx="4277361" cy="51727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Bahnschrift" panose="020B0502040204020203" pitchFamily="34" charset="0"/>
              </a:rPr>
              <a:t>Входные данные</a:t>
            </a:r>
            <a:r>
              <a:rPr lang="en-US" sz="2400" dirty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ahnschrift" panose="020B0502040204020203" pitchFamily="34" charset="0"/>
              </a:rPr>
              <a:t>Координаты эталонных площадей</a:t>
            </a:r>
            <a:r>
              <a:rPr lang="en-US" sz="2400" dirty="0">
                <a:latin typeface="Bahnschrift" panose="020B0502040204020203" pitchFamily="34" charset="0"/>
              </a:rPr>
              <a:t>;</a:t>
            </a:r>
            <a:endParaRPr lang="ru-RU" sz="24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ahnschrift" panose="020B0502040204020203" pitchFamily="34" charset="0"/>
              </a:rPr>
              <a:t> Матрицы исходных полей и их вертикальные и горизонтальные градиенты</a:t>
            </a:r>
            <a:r>
              <a:rPr lang="en-US" sz="2400" dirty="0">
                <a:latin typeface="Bahnschrift" panose="020B0502040204020203" pitchFamily="34" charset="0"/>
              </a:rPr>
              <a:t>;</a:t>
            </a:r>
            <a:endParaRPr lang="ru-RU" sz="24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ahnschrift" panose="020B0502040204020203" pitchFamily="34" charset="0"/>
              </a:rPr>
              <a:t>Форма целевых объектов</a:t>
            </a:r>
            <a:r>
              <a:rPr lang="en-US" sz="2400" dirty="0">
                <a:latin typeface="Bahnschrift" panose="020B0502040204020203" pitchFamily="34" charset="0"/>
              </a:rPr>
              <a:t>;</a:t>
            </a:r>
            <a:endParaRPr lang="ru-RU" sz="24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Bahnschrift" panose="020B0502040204020203" pitchFamily="34" charset="0"/>
              </a:rPr>
              <a:t>Размер </a:t>
            </a:r>
            <a:r>
              <a:rPr lang="ru-RU" sz="2400" dirty="0" smtClean="0">
                <a:latin typeface="Bahnschrift" panose="020B0502040204020203" pitchFamily="34" charset="0"/>
              </a:rPr>
              <a:t>целевых </a:t>
            </a:r>
            <a:r>
              <a:rPr lang="ru-RU" sz="2400" dirty="0">
                <a:latin typeface="Bahnschrift" panose="020B0502040204020203" pitchFamily="34" charset="0"/>
              </a:rPr>
              <a:t>объектов</a:t>
            </a:r>
            <a:r>
              <a:rPr lang="en-US" sz="2400" dirty="0">
                <a:latin typeface="Bahnschrift" panose="020B0502040204020203" pitchFamily="34" charset="0"/>
              </a:rPr>
              <a:t>;</a:t>
            </a:r>
            <a:endParaRPr lang="ru-RU" sz="2400" dirty="0">
              <a:latin typeface="Bahnschrift" panose="020B0502040204020203" pitchFamily="34" charset="0"/>
            </a:endParaRPr>
          </a:p>
          <a:p>
            <a:endParaRPr lang="ru-RU" dirty="0"/>
          </a:p>
        </p:txBody>
      </p:sp>
      <p:cxnSp>
        <p:nvCxnSpPr>
          <p:cNvPr id="6" name="Соединительная линия уступом 5"/>
          <p:cNvCxnSpPr>
            <a:stCxn id="2" idx="0"/>
            <a:endCxn id="33" idx="0"/>
          </p:cNvCxnSpPr>
          <p:nvPr/>
        </p:nvCxnSpPr>
        <p:spPr>
          <a:xfrm rot="5400000" flipH="1" flipV="1">
            <a:off x="5610357" y="-1441257"/>
            <a:ext cx="162490" cy="5009483"/>
          </a:xfrm>
          <a:prstGeom prst="bentConnector3">
            <a:avLst>
              <a:gd name="adj1" fmla="val 240686"/>
            </a:avLst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8192965" y="791079"/>
            <a:ext cx="3378" cy="191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5793504" y="982239"/>
            <a:ext cx="4805680" cy="518773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8388529" y="5691201"/>
            <a:ext cx="1825884" cy="358676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Прогнозная схема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884" y="1784790"/>
            <a:ext cx="762039" cy="33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2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84841" y="0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91B127B-2663-4056-9E31-B22DFDBC35DA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4" name="Полилиния: фигура 8">
              <a:extLst>
                <a:ext uri="{FF2B5EF4-FFF2-40B4-BE49-F238E27FC236}">
                  <a16:creationId xmlns:a16="http://schemas.microsoft.com/office/drawing/2014/main" id="{1CD08C74-1578-406F-9553-E03D454A5497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E848BD7-6198-422D-9601-0FE2F1D15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43817" y="192627"/>
            <a:ext cx="4962288" cy="850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09" y="259953"/>
            <a:ext cx="3831628" cy="5599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10" y="1804098"/>
            <a:ext cx="1451294" cy="37521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015" y="1910146"/>
            <a:ext cx="1338188" cy="3669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488" y="2596401"/>
            <a:ext cx="2435775" cy="2297213"/>
          </a:xfrm>
          <a:prstGeom prst="rect">
            <a:avLst/>
          </a:prstGeom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7215233" y="6024348"/>
            <a:ext cx="2514906" cy="665296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Интерпретационная схема участка с контурами перспективных структур</a:t>
            </a:r>
          </a:p>
        </p:txBody>
      </p:sp>
    </p:spTree>
    <p:extLst>
      <p:ext uri="{BB962C8B-B14F-4D97-AF65-F5344CB8AC3E}">
        <p14:creationId xmlns:p14="http://schemas.microsoft.com/office/powerpoint/2010/main" val="41455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blob:https://web.whatsapp.com/70754653-2220-4418-b71a-1843663fd6be"/>
          <p:cNvSpPr>
            <a:spLocks noChangeAspect="1" noChangeArrowheads="1"/>
          </p:cNvSpPr>
          <p:nvPr/>
        </p:nvSpPr>
        <p:spPr bwMode="auto">
          <a:xfrm>
            <a:off x="155574" y="-144463"/>
            <a:ext cx="7159625" cy="715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9970" y="2222339"/>
            <a:ext cx="6481822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sz="4800" dirty="0">
              <a:latin typeface="Bahnschrift" panose="020B0502040204020203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01517" y="2165893"/>
            <a:ext cx="7245307" cy="887443"/>
          </a:xfrm>
          <a:prstGeom prst="roundRect">
            <a:avLst/>
          </a:prstGeom>
          <a:solidFill>
            <a:schemeClr val="accent4">
              <a:lumMod val="75000"/>
              <a:alpha val="91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Спасибо за внимание!</a:t>
            </a:r>
          </a:p>
          <a:p>
            <a:pPr algn="ctr"/>
            <a:r>
              <a:rPr lang="ru-RU" b="1" dirty="0">
                <a:latin typeface="Bahnschrift SemiBold" panose="020B0502040204020203" pitchFamily="34" charset="0"/>
              </a:rPr>
              <a:t/>
            </a:r>
            <a:br>
              <a:rPr lang="ru-RU" b="1" dirty="0">
                <a:latin typeface="Bahnschrift SemiBold" panose="020B0502040204020203" pitchFamily="34" charset="0"/>
              </a:rPr>
            </a:br>
            <a:endParaRPr lang="ru-RU" b="1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68D8837C-BD11-4794-A7D5-8558FA18DD71}"/>
              </a:ext>
            </a:extLst>
          </p:cNvPr>
          <p:cNvSpPr/>
          <p:nvPr/>
        </p:nvSpPr>
        <p:spPr>
          <a:xfrm rot="5400000" flipH="1">
            <a:off x="9887128" y="4550151"/>
            <a:ext cx="268058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C86D2D-1249-497A-8946-B647C4C1F0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C84AAE-55D0-42BE-94F9-316A652ECA88}"/>
              </a:ext>
            </a:extLst>
          </p:cNvPr>
          <p:cNvSpPr/>
          <p:nvPr/>
        </p:nvSpPr>
        <p:spPr>
          <a:xfrm>
            <a:off x="48434" y="6506723"/>
            <a:ext cx="5331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https://www.startfilm.ru/images/base/film/f_144520/big_startfilmru1290614.JPG</a:t>
            </a:r>
          </a:p>
        </p:txBody>
      </p:sp>
      <p:sp>
        <p:nvSpPr>
          <p:cNvPr id="17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49394" y="-32985"/>
            <a:ext cx="6810412" cy="1187530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https://otvet.imgsmail.ru/download/408521a96b3ed1034144b749e4e1dff9_i-11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6434" r="32157"/>
          <a:stretch/>
        </p:blipFill>
        <p:spPr bwMode="auto">
          <a:xfrm>
            <a:off x="1671782" y="876056"/>
            <a:ext cx="3817391" cy="53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393899" y="4608576"/>
            <a:ext cx="411480" cy="301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5925976" y="889146"/>
            <a:ext cx="6096000" cy="13326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Объект исследования: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Пертинъярвская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площадь 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ак центральная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асть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Ялонвара-Хатту-Лендерского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Зеленокаменного пояса в составе региональной структуры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Хатту-Иломатнси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25975" y="2868927"/>
            <a:ext cx="6096000" cy="1634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юго-западная часть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Суоярвского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района республики Карелия на север от озера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Янисъярви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в 50 км на северо-восток от г. Сортавала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2129789" y="6300219"/>
            <a:ext cx="3028077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Схема административного деления </a:t>
            </a:r>
            <a:r>
              <a:rPr lang="ru-RU" sz="14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републики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Карелия</a:t>
            </a:r>
          </a:p>
        </p:txBody>
      </p:sp>
    </p:spTree>
    <p:extLst>
      <p:ext uri="{BB962C8B-B14F-4D97-AF65-F5344CB8AC3E}">
        <p14:creationId xmlns:p14="http://schemas.microsoft.com/office/powerpoint/2010/main" val="3659494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211288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0" y="0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-161688" y="91440"/>
            <a:ext cx="4962288" cy="8503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Геологический очерк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" b="97638" l="9617" r="977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" t="-711" r="-576" b="711"/>
          <a:stretch/>
        </p:blipFill>
        <p:spPr>
          <a:xfrm>
            <a:off x="7456519" y="-171814"/>
            <a:ext cx="423318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46942" y="1562665"/>
            <a:ext cx="7715014" cy="47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60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49394" y="-14514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F89B80-5FFC-4AFB-88EF-F4F69B5EA91F}"/>
              </a:ext>
            </a:extLst>
          </p:cNvPr>
          <p:cNvSpPr/>
          <p:nvPr/>
        </p:nvSpPr>
        <p:spPr>
          <a:xfrm>
            <a:off x="11258" y="305153"/>
            <a:ext cx="4156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Аппаратурное обеспечение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4A97BF4-C65D-49ED-A342-E2056D5B6F25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6D97B528-F2B5-4A4F-A6D3-49A633F82F13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5B202E8-CD2B-4D74-8A11-5F308956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69822DA-CE3F-4FA5-82E8-2F644EE407EB}"/>
              </a:ext>
            </a:extLst>
          </p:cNvPr>
          <p:cNvSpPr txBox="1"/>
          <p:nvPr/>
        </p:nvSpPr>
        <p:spPr>
          <a:xfrm>
            <a:off x="3032607" y="2128782"/>
            <a:ext cx="2533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НПК</a:t>
            </a:r>
          </a:p>
          <a:p>
            <a:pPr algn="ctr"/>
            <a:r>
              <a:rPr lang="ru-RU" b="1" dirty="0">
                <a:latin typeface="Bahnschrift" panose="020B0502040204020203" pitchFamily="34" charset="0"/>
              </a:rPr>
              <a:t>«СибГеофизПрибор»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101EF2-3A1A-4F24-BE54-9737D4C9A2C8}"/>
              </a:ext>
            </a:extLst>
          </p:cNvPr>
          <p:cNvSpPr txBox="1"/>
          <p:nvPr/>
        </p:nvSpPr>
        <p:spPr>
          <a:xfrm>
            <a:off x="1342866" y="2663630"/>
            <a:ext cx="1929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SGD-EEM «MEDUSA-B2»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8965375" y="109246"/>
            <a:ext cx="2430160" cy="657572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Магниторазведка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369F44F-CF42-46BB-992A-738DE0129F3B}"/>
              </a:ext>
            </a:extLst>
          </p:cNvPr>
          <p:cNvSpPr/>
          <p:nvPr/>
        </p:nvSpPr>
        <p:spPr>
          <a:xfrm>
            <a:off x="3245611" y="1348162"/>
            <a:ext cx="2349377" cy="657572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Электроразведка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A73B89CC-2E4F-4BC7-8497-69DC8C4E2CC4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2286361" y="1676948"/>
            <a:ext cx="959250" cy="767294"/>
          </a:xfrm>
          <a:prstGeom prst="straightConnector1">
            <a:avLst/>
          </a:prstGeom>
          <a:ln w="38100">
            <a:solidFill>
              <a:srgbClr val="F6520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1D62B398-7D5F-48B4-A892-7B8605A2DDF8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5594988" y="1676948"/>
            <a:ext cx="844922" cy="767294"/>
          </a:xfrm>
          <a:prstGeom prst="straightConnector1">
            <a:avLst/>
          </a:prstGeom>
          <a:ln w="38100">
            <a:solidFill>
              <a:srgbClr val="F6520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74111AD-77E9-4246-AD38-AAD2903C2F83}"/>
              </a:ext>
            </a:extLst>
          </p:cNvPr>
          <p:cNvSpPr txBox="1"/>
          <p:nvPr/>
        </p:nvSpPr>
        <p:spPr>
          <a:xfrm>
            <a:off x="8708340" y="814980"/>
            <a:ext cx="3105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MiniMag</a:t>
            </a:r>
            <a:r>
              <a:rPr lang="ru-RU" b="1" dirty="0">
                <a:latin typeface="Bahnschrift" panose="020B0502040204020203" pitchFamily="34" charset="0"/>
              </a:rPr>
              <a:t>(ООО «</a:t>
            </a:r>
            <a:r>
              <a:rPr lang="ru-RU" b="1" dirty="0" err="1">
                <a:latin typeface="Bahnschrift" panose="020B0502040204020203" pitchFamily="34" charset="0"/>
              </a:rPr>
              <a:t>Геодевайс</a:t>
            </a:r>
            <a:r>
              <a:rPr lang="ru-RU" b="1" dirty="0">
                <a:latin typeface="Bahnschrift" panose="020B0502040204020203" pitchFamily="34" charset="0"/>
              </a:rPr>
              <a:t>»</a:t>
            </a:r>
            <a:r>
              <a:rPr lang="ru-RU" b="1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9F16D-0029-8642-1281-86A85C58AF63}"/>
              </a:ext>
            </a:extLst>
          </p:cNvPr>
          <p:cNvSpPr txBox="1"/>
          <p:nvPr/>
        </p:nvSpPr>
        <p:spPr>
          <a:xfrm>
            <a:off x="5592730" y="2541495"/>
            <a:ext cx="164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SKAT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2000</a:t>
            </a:r>
          </a:p>
        </p:txBody>
      </p:sp>
      <p:pic>
        <p:nvPicPr>
          <p:cNvPr id="47" name="Объект 3"/>
          <p:cNvPicPr>
            <a:picLocks/>
          </p:cNvPicPr>
          <p:nvPr/>
        </p:nvPicPr>
        <p:blipFill rotWithShape="1">
          <a:blip r:embed="rId3"/>
          <a:srcRect l="34144" t="40792" r="34063" b="23507"/>
          <a:stretch/>
        </p:blipFill>
        <p:spPr bwMode="auto">
          <a:xfrm>
            <a:off x="8549875" y="1524417"/>
            <a:ext cx="3111260" cy="2425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/>
          <a:srcRect r="62835"/>
          <a:stretch/>
        </p:blipFill>
        <p:spPr>
          <a:xfrm>
            <a:off x="5044803" y="3024873"/>
            <a:ext cx="2974207" cy="3253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/>
          <a:srcRect l="45394" t="11694" r="-1"/>
          <a:stretch/>
        </p:blipFill>
        <p:spPr>
          <a:xfrm>
            <a:off x="573336" y="3529349"/>
            <a:ext cx="3730448" cy="245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3523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2FBCE0B-4777-4485-9C84-6186180BAF30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06643BBD-5013-4F64-96F7-EBF4A2F2C1AA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BDE62A3-F331-43CC-8AAD-1962239D5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11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49394" y="-14514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-490872" y="113502"/>
            <a:ext cx="4962288" cy="8503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Магниторазведка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158782" y="1037373"/>
            <a:ext cx="3937705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съемки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1:5000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50х10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МВС – 2 с.</a:t>
            </a:r>
          </a:p>
        </p:txBody>
      </p:sp>
      <p:pic>
        <p:nvPicPr>
          <p:cNvPr id="19" name="Рис.  Участок1_Карта изолиний аномального магнитного поля и области_(1_10 000).jpg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1419" r="1818" b="1246"/>
          <a:stretch/>
        </p:blipFill>
        <p:spPr>
          <a:xfrm>
            <a:off x="3792207" y="963894"/>
            <a:ext cx="3959121" cy="5310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/>
          <p:cNvPicPr/>
          <p:nvPr/>
        </p:nvPicPr>
        <p:blipFill>
          <a:blip r:embed="rId4"/>
          <a:stretch>
            <a:fillRect/>
          </a:stretch>
        </p:blipFill>
        <p:spPr>
          <a:xfrm>
            <a:off x="411136" y="2364023"/>
            <a:ext cx="2840990" cy="2607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/>
          <p:nvPr/>
        </p:nvPicPr>
        <p:blipFill>
          <a:blip r:embed="rId5"/>
          <a:stretch>
            <a:fillRect/>
          </a:stretch>
        </p:blipFill>
        <p:spPr>
          <a:xfrm>
            <a:off x="8345815" y="2364023"/>
            <a:ext cx="2266950" cy="2607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4257728" y="6355945"/>
            <a:ext cx="3028077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аномального магнитного поля (АМП)</a:t>
            </a:r>
          </a:p>
        </p:txBody>
      </p:sp>
      <p:sp>
        <p:nvSpPr>
          <p:cNvPr id="22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317592" y="5182916"/>
            <a:ext cx="3028077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Аномалии </a:t>
            </a:r>
            <a:r>
              <a:rPr lang="ru-RU" sz="1400" dirty="0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 разрывными </a:t>
            </a:r>
            <a:r>
              <a:rPr lang="ru-RU" sz="1400" dirty="0" err="1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нарущениями</a:t>
            </a:r>
            <a:r>
              <a:rPr lang="ru-RU" sz="1400" dirty="0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(а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)</a:t>
            </a:r>
          </a:p>
        </p:txBody>
      </p:sp>
      <p:sp>
        <p:nvSpPr>
          <p:cNvPr id="23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8074263" y="5182916"/>
            <a:ext cx="2810053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Аномалии </a:t>
            </a:r>
            <a:r>
              <a:rPr lang="ru-RU" sz="1400" dirty="0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над </a:t>
            </a:r>
            <a:r>
              <a:rPr lang="ru-RU" sz="1400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разрывными нарушениями (б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)</a:t>
            </a:r>
          </a:p>
        </p:txBody>
      </p:sp>
      <p:pic>
        <p:nvPicPr>
          <p:cNvPr id="24" name="Рисунок 2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t="17871" r="88011" b="68076"/>
          <a:stretch/>
        </p:blipFill>
        <p:spPr>
          <a:xfrm>
            <a:off x="3833955" y="963894"/>
            <a:ext cx="1018572" cy="18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62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8B4051A-7797-45AA-8310-DE985D9D01D4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BD362F40-68FF-4060-92B9-AFE9153B9FA3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A18BD54-32B5-409B-81B1-FFAE183C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24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49394" y="-14514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-490872" y="113502"/>
            <a:ext cx="4962288" cy="8503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Электроразведка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1517" r="1975" b="1188"/>
          <a:stretch/>
        </p:blipFill>
        <p:spPr bwMode="auto">
          <a:xfrm>
            <a:off x="6157830" y="1270359"/>
            <a:ext cx="3661891" cy="4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50" y="1201476"/>
            <a:ext cx="3903705" cy="485958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8068580" y="-31279"/>
            <a:ext cx="3668150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асштаб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съемки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1:5000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50х20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– 20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порядка 6000 - 8000 м</a:t>
            </a:r>
          </a:p>
        </p:txBody>
      </p:sp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2340663" y="6132360"/>
            <a:ext cx="3028077" cy="722663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АМП с наложенными графиками Поляризуемости</a:t>
            </a:r>
          </a:p>
        </p:txBody>
      </p:sp>
      <p:sp>
        <p:nvSpPr>
          <p:cNvPr id="12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6474736" y="6135337"/>
            <a:ext cx="3028077" cy="722663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УЭС с наложенными графиками Поляризуемости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" t="17871" r="88011" b="68076"/>
          <a:stretch/>
        </p:blipFill>
        <p:spPr>
          <a:xfrm>
            <a:off x="1902850" y="1296744"/>
            <a:ext cx="1018572" cy="18515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7830" y="1270359"/>
            <a:ext cx="1044248" cy="11806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8" b="96482" l="9709" r="893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4781" y="1362535"/>
            <a:ext cx="249955" cy="1719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709" y="1254286"/>
            <a:ext cx="1082490" cy="216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1827" y="1470784"/>
            <a:ext cx="413208" cy="266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058" y="2057581"/>
            <a:ext cx="386670" cy="3065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058" y="2770345"/>
            <a:ext cx="386670" cy="2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34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8C41C18-B394-4C88-8DAC-983DA8445101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3A6E11DC-B449-4A6F-905F-92ABCDEFB4B2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274856C-2DF6-4968-9DC0-6C72EC67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pic>
        <p:nvPicPr>
          <p:cNvPr id="23" name="Рис.  Участок1_Карта Tilt аномального магнитного поля_(1_10 000)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35" y="1133285"/>
            <a:ext cx="3618899" cy="5033113"/>
          </a:xfrm>
          <a:prstGeom prst="rect">
            <a:avLst/>
          </a:prstGeom>
        </p:spPr>
      </p:pic>
      <p:sp>
        <p:nvSpPr>
          <p:cNvPr id="25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66666" y="-21269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-66666" y="282894"/>
            <a:ext cx="4962288" cy="850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Линеаментный анализ</a:t>
            </a:r>
          </a:p>
        </p:txBody>
      </p:sp>
      <p:pic>
        <p:nvPicPr>
          <p:cNvPr id="28" name="Рис.  Участок1_Карта Tilt дифференциальной поляризуемости_(1_10 000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79" y="1133286"/>
            <a:ext cx="3669447" cy="5033113"/>
          </a:xfrm>
          <a:prstGeom prst="rect">
            <a:avLst/>
          </a:prstGeom>
        </p:spPr>
      </p:pic>
      <p:sp>
        <p:nvSpPr>
          <p:cNvPr id="30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2540763" y="6166398"/>
            <a:ext cx="3028077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</a:t>
            </a:r>
            <a:r>
              <a:rPr lang="en-US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Tilt 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АМП</a:t>
            </a:r>
          </a:p>
        </p:txBody>
      </p:sp>
      <p:sp>
        <p:nvSpPr>
          <p:cNvPr id="31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6682945" y="6244026"/>
            <a:ext cx="3028077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</a:t>
            </a:r>
            <a:r>
              <a:rPr lang="en-US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Tilt 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Поляризуемости</a:t>
            </a:r>
          </a:p>
        </p:txBody>
      </p:sp>
    </p:spTree>
    <p:extLst>
      <p:ext uri="{BB962C8B-B14F-4D97-AF65-F5344CB8AC3E}">
        <p14:creationId xmlns:p14="http://schemas.microsoft.com/office/powerpoint/2010/main" val="3291261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3656D26-4057-4F0B-B4B1-22BF601B38EC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AB03D305-0685-4061-9EAA-BFD67ED42146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F43EEA0-27E7-4F32-BBA8-24D74E15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14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66666" y="-21269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-66666" y="282894"/>
            <a:ext cx="4962288" cy="850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Линеаментный анализ</a:t>
            </a:r>
          </a:p>
        </p:txBody>
      </p:sp>
      <p:pic>
        <p:nvPicPr>
          <p:cNvPr id="22" name="Рис. 6.2.1.3.а.  Участок1_Карта фильтра горизонтального градиента_(1_10 000)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52" y="1133286"/>
            <a:ext cx="3583286" cy="4778647"/>
          </a:xfrm>
          <a:prstGeom prst="rect">
            <a:avLst/>
          </a:prstGeom>
        </p:spPr>
      </p:pic>
      <p:pic>
        <p:nvPicPr>
          <p:cNvPr id="23" name="Рис. 6.2.1.3.б. Участок1_Карта фильтра вертикального градиента_(1_10 000).jp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86" y="1133285"/>
            <a:ext cx="3749464" cy="4778647"/>
          </a:xfrm>
          <a:prstGeom prst="rect">
            <a:avLst/>
          </a:prstGeom>
        </p:spPr>
      </p:pic>
      <p:sp>
        <p:nvSpPr>
          <p:cNvPr id="24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2679659" y="6039077"/>
            <a:ext cx="3028077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полного горизонтального градиента</a:t>
            </a:r>
            <a:r>
              <a:rPr lang="en-US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АМП</a:t>
            </a:r>
          </a:p>
        </p:txBody>
      </p:sp>
      <p:sp>
        <p:nvSpPr>
          <p:cNvPr id="25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6610979" y="6039077"/>
            <a:ext cx="3028077" cy="427777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вертикального </a:t>
            </a:r>
            <a:r>
              <a:rPr lang="ru-RU" sz="1400" dirty="0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градиента</a:t>
            </a:r>
            <a:r>
              <a:rPr lang="en-US" sz="1400" dirty="0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АМП</a:t>
            </a:r>
          </a:p>
        </p:txBody>
      </p:sp>
    </p:spTree>
    <p:extLst>
      <p:ext uri="{BB962C8B-B14F-4D97-AF65-F5344CB8AC3E}">
        <p14:creationId xmlns:p14="http://schemas.microsoft.com/office/powerpoint/2010/main" val="1561272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525521-F645-478D-A693-E8371A35D457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8E1CD792-408B-45C3-B25E-0915B82A13CE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9D60AD3-43EE-41B7-9E75-B8BA79CBC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90" b="853"/>
          <a:stretch/>
        </p:blipFill>
        <p:spPr>
          <a:xfrm>
            <a:off x="5720080" y="465423"/>
            <a:ext cx="3844312" cy="5650897"/>
          </a:xfrm>
          <a:prstGeom prst="rect">
            <a:avLst/>
          </a:prstGeom>
        </p:spPr>
      </p:pic>
      <p:sp>
        <p:nvSpPr>
          <p:cNvPr id="14" name="Полилиния: фигура 1">
            <a:extLst>
              <a:ext uri="{FF2B5EF4-FFF2-40B4-BE49-F238E27FC236}">
                <a16:creationId xmlns:a16="http://schemas.microsoft.com/office/drawing/2014/main" id="{5F33B57B-D417-4C84-9D37-F99871651939}"/>
              </a:ext>
            </a:extLst>
          </p:cNvPr>
          <p:cNvSpPr/>
          <p:nvPr/>
        </p:nvSpPr>
        <p:spPr>
          <a:xfrm>
            <a:off x="-66666" y="-21269"/>
            <a:ext cx="7766698" cy="156266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-393468" y="334867"/>
            <a:ext cx="4962288" cy="8503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Линеаментный анализ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4" y="2025458"/>
            <a:ext cx="3602696" cy="3655417"/>
          </a:xfrm>
          <a:prstGeom prst="rect">
            <a:avLst/>
          </a:prstGeom>
        </p:spPr>
      </p:pic>
      <p:sp>
        <p:nvSpPr>
          <p:cNvPr id="21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6068962" y="6223853"/>
            <a:ext cx="3306532" cy="559870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Карта изолиний АМП с наложенной схемой </a:t>
            </a:r>
            <a:r>
              <a:rPr lang="ru-RU" sz="1400" dirty="0" err="1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линеаментов</a:t>
            </a:r>
            <a:endParaRPr lang="ru-RU" sz="14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2" name="Прямоугольник: скругленные углы 8">
            <a:extLst>
              <a:ext uri="{FF2B5EF4-FFF2-40B4-BE49-F238E27FC236}">
                <a16:creationId xmlns:a16="http://schemas.microsoft.com/office/drawing/2014/main" id="{08F4AB2E-E974-4580-9C90-350CB0294E24}"/>
              </a:ext>
            </a:extLst>
          </p:cNvPr>
          <p:cNvSpPr/>
          <p:nvPr/>
        </p:nvSpPr>
        <p:spPr>
          <a:xfrm>
            <a:off x="1114206" y="5797519"/>
            <a:ext cx="3306532" cy="559870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Роза диаграмма главных направлений </a:t>
            </a:r>
            <a:r>
              <a:rPr lang="ru-RU" sz="1400" dirty="0" err="1" smtClean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линеаментов</a:t>
            </a:r>
            <a:endParaRPr lang="ru-RU" sz="14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3112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15143</TotalTime>
  <Words>306</Words>
  <Application>Microsoft Office PowerPoint</Application>
  <PresentationFormat>Широкоэкранный</PresentationFormat>
  <Paragraphs>58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Yu Gothic UI Semibold</vt:lpstr>
      <vt:lpstr>Arial</vt:lpstr>
      <vt:lpstr>Bahnschrift</vt:lpstr>
      <vt:lpstr>Bahnschrift SemiBold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Геологический очерк</vt:lpstr>
      <vt:lpstr>Презентация PowerPoint</vt:lpstr>
      <vt:lpstr>Магниторазведка</vt:lpstr>
      <vt:lpstr>Электроразведка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szggk_bel</dc:creator>
  <cp:lastModifiedBy>Келарев Дмитрий</cp:lastModifiedBy>
  <cp:revision>337</cp:revision>
  <dcterms:created xsi:type="dcterms:W3CDTF">2020-01-23T12:45:01Z</dcterms:created>
  <dcterms:modified xsi:type="dcterms:W3CDTF">2023-03-19T08:48:09Z</dcterms:modified>
</cp:coreProperties>
</file>