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9"/>
  </p:notesMasterIdLst>
  <p:sldIdLst>
    <p:sldId id="301" r:id="rId2"/>
    <p:sldId id="330" r:id="rId3"/>
    <p:sldId id="335" r:id="rId4"/>
    <p:sldId id="331" r:id="rId5"/>
    <p:sldId id="332" r:id="rId6"/>
    <p:sldId id="333" r:id="rId7"/>
    <p:sldId id="334" r:id="rId8"/>
    <p:sldId id="336" r:id="rId9"/>
    <p:sldId id="337" r:id="rId10"/>
    <p:sldId id="338" r:id="rId11"/>
    <p:sldId id="339" r:id="rId12"/>
    <p:sldId id="344" r:id="rId13"/>
    <p:sldId id="345" r:id="rId14"/>
    <p:sldId id="340" r:id="rId15"/>
    <p:sldId id="342" r:id="rId16"/>
    <p:sldId id="343" r:id="rId17"/>
    <p:sldId id="34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Rg st="1" end="1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7AD402"/>
    <a:srgbClr val="D67F00"/>
    <a:srgbClr val="F65208"/>
    <a:srgbClr val="C9CE08"/>
    <a:srgbClr val="44C70F"/>
    <a:srgbClr val="F7BA00"/>
    <a:srgbClr val="D16B05"/>
    <a:srgbClr val="348454"/>
    <a:srgbClr val="C5D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DFAA5-1181-40F7-B87C-02170FB96E6B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9F6AC-C223-4614-9CEA-40289D0BC3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25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9F6AC-C223-4614-9CEA-40289D0BC37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9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9F6AC-C223-4614-9CEA-40289D0BC37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58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09F6AC-C223-4614-9CEA-40289D0BC37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3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78BA66-9F6C-442C-9D49-F1C50D4F1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B34064-1E54-46A8-B425-AF80EC480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9946B-6A63-4190-A65D-E625418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9077F-3D86-4265-A8E8-39D9C5A9C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E3F820-F36F-40B1-AEBF-D2C2C399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9F5BF-8411-43E9-9E80-D27CC410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62768C-DDB8-459B-A952-ED9DD31F9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89D78-1781-4D8D-B2E9-104F97D9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7F9422-7D37-40C7-B89B-BEE0D2DB6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485A7-66D8-4C0B-8545-2D71AA8C4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20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07DA7C-9537-414F-B481-4599BF949C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3B1AE6-70C9-4CE4-8B81-5FCECE519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54011-D6DD-4730-9ACE-55B6038E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BFFE5E-57F6-42DE-92AF-D87713FA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1E2EA8-1E64-4ED1-9B07-D6943A4E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64193-97D2-4AC3-89E7-D02519C4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C2C7E-A875-44DE-96E1-C1707B537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FE2E56-2C49-422B-A8F7-7320BC3D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182507-E803-4D4A-992A-C6A40330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CEF86-612D-40BD-901B-B6EE8FA7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129A2-2220-40F7-BDF6-53912800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5AFDA-7611-4668-8F03-B9196648B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E88E9-277A-4164-83E4-422514B0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CF117E-7892-460D-8614-95FECD0E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E57C1-B695-4235-BB48-710B5078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CCB80-F074-47BE-ACC3-440DE5E7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C4F975-0978-4E48-9334-C4167D465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144AB-AF3E-42A3-87F8-F34481B54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50A596-619C-40F7-93EF-09A89F24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C9634F-0FE5-4C84-8D8C-7A310719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381654-18F5-4DA5-B149-3AD049FE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10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FBC35-5BB0-4BB1-B53E-0910CE172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0415A9-5D44-47C6-9E93-F3E629DD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AF69A-FBEC-4C41-BEC2-5AD252BD2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AA3283-8A97-4226-89E1-915612F09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11ECDC0-7D5E-473E-91F8-A6FBC73B0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76380C-38AB-45E0-8F3E-DF23216D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DEAC0D4-0EB6-400C-8E67-B91CEB0E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78E073-C7FB-439B-BDD1-8DE08E32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56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DFC7A-6156-4629-AD9E-7DA0FB36F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154234-DBDA-4C28-AEE6-78C666C8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BB219A-8942-489F-829B-67D441B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AF32DD-C49D-4AE6-8C05-9CB3AA05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4CC776-5494-4F73-A29C-64730F27E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4388C6-44C5-4A3D-8380-ED10DECE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EF87B4-4B36-404C-B38C-07DDEACD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D11E3-6CA8-45CD-9090-1659FF5A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5D5AB-75E4-4AF1-BB0D-4277E33C0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2EA3BDA-7FFB-497E-AECF-A1B1D1320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BCE23B-961C-423A-A327-BAB6BF6B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001820-D980-4B94-AC91-2EBAACFC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A7E41F-75F8-4AEC-9A26-9195EE82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6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BE142-308A-4D43-ABFB-93D55523D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35B36C-D363-4D0E-AA92-7896ED0D0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2E9CC-F861-4517-A5D0-9C8E6A1CA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F437EA-7CF7-4C7D-9ED7-270A9392A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F6B4BF-2527-4595-A798-3646DC65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B36C2D-A2E9-4195-A002-8256B67A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D8E03-F5EA-48EA-841B-53C8E6F6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720598-36BA-4E88-80DF-65FDE3591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E39DC-2E0C-4BA9-97E4-D63CFDBCF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C5DB-1650-48F4-89CC-A9600ED76D37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A7699C-F729-4B29-AD17-D446794A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CC17E-2827-4858-9BCD-6B4E22CB6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F0180-3ED2-45F4-8FFE-A94A97F1C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6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zggk.ru/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AFC37A-CBB5-46E2-9B59-28C3F91F5C4C}"/>
              </a:ext>
            </a:extLst>
          </p:cNvPr>
          <p:cNvSpPr/>
          <p:nvPr/>
        </p:nvSpPr>
        <p:spPr>
          <a:xfrm>
            <a:off x="2553686" y="219321"/>
            <a:ext cx="7084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Северо-западная геолого-геофизическая компания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2"/>
          <a:stretch/>
        </p:blipFill>
        <p:spPr>
          <a:xfrm rot="5400000">
            <a:off x="2642782" y="-2691217"/>
            <a:ext cx="6858001" cy="122404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BEA5F4-CFA6-4EDD-A186-55FE259C9E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561" y="2721705"/>
            <a:ext cx="1289307" cy="1347219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D6D6F96-D92A-437D-A14A-91078BCB95A8}"/>
              </a:ext>
            </a:extLst>
          </p:cNvPr>
          <p:cNvGrpSpPr/>
          <p:nvPr/>
        </p:nvGrpSpPr>
        <p:grpSpPr>
          <a:xfrm>
            <a:off x="10262847" y="3496706"/>
            <a:ext cx="1929153" cy="3358317"/>
            <a:chOff x="10259530" y="3499683"/>
            <a:chExt cx="1929153" cy="3358317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624CB462-534D-48E7-B6AD-A67F827E3ED8}"/>
                </a:ext>
              </a:extLst>
            </p:cNvPr>
            <p:cNvSpPr/>
            <p:nvPr/>
          </p:nvSpPr>
          <p:spPr>
            <a:xfrm rot="5400000" flipH="1">
              <a:off x="9544948" y="4214265"/>
              <a:ext cx="3358317" cy="1929153"/>
            </a:xfrm>
            <a:custGeom>
              <a:avLst/>
              <a:gdLst>
                <a:gd name="connsiteX0" fmla="*/ 14514 w 6371771"/>
                <a:gd name="connsiteY0" fmla="*/ 1494971 h 1494971"/>
                <a:gd name="connsiteX1" fmla="*/ 6371771 w 6371771"/>
                <a:gd name="connsiteY1" fmla="*/ 0 h 1494971"/>
                <a:gd name="connsiteX2" fmla="*/ 0 w 6371771"/>
                <a:gd name="connsiteY2" fmla="*/ 0 h 1494971"/>
                <a:gd name="connsiteX3" fmla="*/ 14514 w 6371771"/>
                <a:gd name="connsiteY3" fmla="*/ 1494971 h 149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1771" h="1494971">
                  <a:moveTo>
                    <a:pt x="14514" y="1494971"/>
                  </a:moveTo>
                  <a:lnTo>
                    <a:pt x="6371771" y="0"/>
                  </a:lnTo>
                  <a:lnTo>
                    <a:pt x="0" y="0"/>
                  </a:lnTo>
                  <a:lnTo>
                    <a:pt x="14514" y="1494971"/>
                  </a:ln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9BE265-C4A1-47DE-A1E6-ACB29368A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518" y="5559202"/>
              <a:ext cx="1174731" cy="1227497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1706880" y="2362748"/>
            <a:ext cx="899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Применение гамма-спектрометрии для разделения аномалий ВП над рудными телами (на примере месторождения </a:t>
            </a:r>
          </a:p>
          <a:p>
            <a:pPr algn="ctr"/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Бу-Аззер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Марокко)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680" y="51758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Авторы: Филина Татьяна Владимировна (1),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Станишевская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Юлия Львовна (1), Андреенок Анжелика Васильевна (2), Саид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Илмен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773C49-3D0B-3CAD-5990-6B6845735867}"/>
              </a:ext>
            </a:extLst>
          </p:cNvPr>
          <p:cNvSpPr txBox="1"/>
          <p:nvPr/>
        </p:nvSpPr>
        <p:spPr>
          <a:xfrm>
            <a:off x="108684" y="4882449"/>
            <a:ext cx="587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Докладчик: Андреенок Анжелика Васильевна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A1317-CB64-61CB-EEEF-DEC71D62E349}"/>
              </a:ext>
            </a:extLst>
          </p:cNvPr>
          <p:cNvSpPr txBox="1"/>
          <p:nvPr/>
        </p:nvSpPr>
        <p:spPr>
          <a:xfrm>
            <a:off x="77443" y="6014808"/>
            <a:ext cx="100232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– ООО СЗГГК «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Геокомплекс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– Санкт-Петербургский Горный университет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– Университет Ибн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Зор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г.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Уарзазат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Скругленный прямоугольник 51"/>
          <p:cNvSpPr/>
          <p:nvPr/>
        </p:nvSpPr>
        <p:spPr>
          <a:xfrm>
            <a:off x="224336" y="925170"/>
            <a:ext cx="11173108" cy="830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В результате проведенных работ было выдвинуто предположение о том, что источник аномалии ВП №1 – объект с кобальтовой минерализацией, а аномалии ВП №2 – объект с медной минерализацией</a:t>
            </a:r>
            <a:r>
              <a:rPr lang="ru-RU" sz="1600" i="1" dirty="0"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904252" y="2211101"/>
            <a:ext cx="6064583" cy="3983869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557" r="26407" b="4238"/>
          <a:stretch/>
        </p:blipFill>
        <p:spPr>
          <a:xfrm>
            <a:off x="224335" y="2600699"/>
            <a:ext cx="4456644" cy="3050387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40784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4783" y="2085565"/>
            <a:ext cx="4486196" cy="444044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71120" y="-23721"/>
            <a:ext cx="7837818" cy="96005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95229" y="155679"/>
            <a:ext cx="166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695476" y="1910649"/>
            <a:ext cx="3395862" cy="8318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Вдоль области 2, выделенной по параметру </a:t>
            </a: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PCA2 (</a:t>
            </a:r>
            <a:r>
              <a:rPr lang="en-US" sz="1200" b="1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</a:t>
            </a:r>
            <a:r>
              <a:rPr lang="en-US" sz="12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/K</a:t>
            </a:r>
            <a:r>
              <a:rPr lang="ru-RU" sz="12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,</a:t>
            </a:r>
            <a:r>
              <a:rPr lang="en-US" sz="12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1200" b="1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</a:t>
            </a: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), </a:t>
            </a: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обнаружены кварцевые диориты с медной минерализацией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3055" y="3030692"/>
            <a:ext cx="25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93745" y="3733084"/>
            <a:ext cx="38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</a:rPr>
              <a:t>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2663" y="5695184"/>
            <a:ext cx="2133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PCA2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(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/K,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)</a:t>
            </a:r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55"/>
          <a:stretch/>
        </p:blipFill>
        <p:spPr>
          <a:xfrm>
            <a:off x="4979493" y="2632641"/>
            <a:ext cx="5836787" cy="29529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flipH="1">
            <a:off x="5341178" y="5567968"/>
            <a:ext cx="1616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Серпентиниты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7064860" y="5567967"/>
            <a:ext cx="1616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Базальты и </a:t>
            </a:r>
            <a:r>
              <a:rPr lang="ru-RU" sz="1200" dirty="0" err="1">
                <a:latin typeface="Bahnschrift" panose="020B0502040204020203" pitchFamily="34" charset="0"/>
              </a:rPr>
              <a:t>габбро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flipH="1">
            <a:off x="8684450" y="5581506"/>
            <a:ext cx="68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Осыпи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9333516" y="5524938"/>
            <a:ext cx="155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Габбро-диорит, кварцевый диорит с </a:t>
            </a:r>
            <a:r>
              <a:rPr lang="ru-RU" sz="1200" dirty="0" err="1">
                <a:latin typeface="Bahnschrift" panose="020B0502040204020203" pitchFamily="34" charset="0"/>
              </a:rPr>
              <a:t>тоналитом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27" y="2912833"/>
            <a:ext cx="809664" cy="765845"/>
          </a:xfrm>
          <a:prstGeom prst="rect">
            <a:avLst/>
          </a:prstGeom>
        </p:spPr>
      </p:pic>
      <p:sp>
        <p:nvSpPr>
          <p:cNvPr id="45" name="Овал 44"/>
          <p:cNvSpPr/>
          <p:nvPr/>
        </p:nvSpPr>
        <p:spPr>
          <a:xfrm>
            <a:off x="7392053" y="4104640"/>
            <a:ext cx="1070451" cy="306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 стрелкой 45"/>
          <p:cNvCxnSpPr/>
          <p:nvPr/>
        </p:nvCxnSpPr>
        <p:spPr>
          <a:xfrm flipH="1" flipV="1">
            <a:off x="8318190" y="4367185"/>
            <a:ext cx="1242373" cy="5084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flipH="1">
            <a:off x="9515399" y="4644351"/>
            <a:ext cx="1385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Поляризующийся объект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002164" y="3162533"/>
            <a:ext cx="273880" cy="46879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653398" y="3337384"/>
            <a:ext cx="263782" cy="302376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7173009" y="3188045"/>
            <a:ext cx="405147" cy="451715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4886628" y="1796033"/>
            <a:ext cx="6167340" cy="575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Физико-геологические параметры поляризующегося объекта располагают к обнаружении в его окрестности </a:t>
            </a:r>
            <a:r>
              <a:rPr lang="en-US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Co-</a:t>
            </a:r>
            <a:r>
              <a:rPr lang="ru-RU" sz="1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минерализации. Над объектом характерно проявлены аномалии </a:t>
            </a:r>
            <a:r>
              <a:rPr lang="en-US" sz="1200" b="1" i="1" dirty="0">
                <a:solidFill>
                  <a:srgbClr val="FF0000"/>
                </a:solidFill>
                <a:latin typeface="Bahnschrift" panose="020B0502040204020203" pitchFamily="34" charset="0"/>
              </a:rPr>
              <a:t>U/K, U/</a:t>
            </a:r>
            <a:r>
              <a:rPr lang="en-US" sz="1200" b="1" i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</a:t>
            </a:r>
            <a:endParaRPr lang="ru-RU" sz="1200" b="1" i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7433310" y="2896493"/>
            <a:ext cx="144846" cy="258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572471" y="279397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728988" y="2570550"/>
            <a:ext cx="1267" cy="2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246619" y="2481946"/>
            <a:ext cx="2550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Области повышенных значений </a:t>
            </a:r>
            <a:r>
              <a: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U/K, U/</a:t>
            </a:r>
            <a:r>
              <a:rPr lang="en-US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094065" y="2481946"/>
            <a:ext cx="2606196" cy="38050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9560563" y="4644351"/>
            <a:ext cx="1330958" cy="412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flipV="1">
            <a:off x="7724147" y="2896493"/>
            <a:ext cx="4841" cy="40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H="1" flipV="1">
            <a:off x="7897886" y="2896493"/>
            <a:ext cx="104278" cy="291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9958284" y="3957439"/>
            <a:ext cx="808885" cy="397054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Разрез (ТЭЗ-ВП)</a:t>
            </a:r>
          </a:p>
        </p:txBody>
      </p:sp>
      <p:sp>
        <p:nvSpPr>
          <p:cNvPr id="9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9900753" y="2388612"/>
            <a:ext cx="908229" cy="409593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Графики 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U/K, U/</a:t>
            </a:r>
            <a:r>
              <a:rPr lang="en-US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/K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1645546" y="6186061"/>
            <a:ext cx="1677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Аномалия ВП</a:t>
            </a:r>
            <a:r>
              <a:rPr lang="en-US" sz="1400" b="1" dirty="0">
                <a:latin typeface="Bahnschrift" panose="020B0502040204020203" pitchFamily="34" charset="0"/>
              </a:rPr>
              <a:t> </a:t>
            </a:r>
            <a:r>
              <a:rPr lang="ru-RU" sz="1400" b="1" dirty="0">
                <a:latin typeface="Bahnschrift" panose="020B0502040204020203" pitchFamily="34" charset="0"/>
              </a:rPr>
              <a:t>№2</a:t>
            </a: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1560730" y="6194971"/>
            <a:ext cx="1677545" cy="2899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5101034" y="2421224"/>
            <a:ext cx="1677545" cy="2899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5080561" y="2403405"/>
            <a:ext cx="1677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Аномалия ВП</a:t>
            </a:r>
            <a:r>
              <a:rPr lang="en-US" sz="1400" b="1" dirty="0">
                <a:latin typeface="Bahnschrift" panose="020B0502040204020203" pitchFamily="34" charset="0"/>
              </a:rPr>
              <a:t> </a:t>
            </a:r>
            <a:r>
              <a:rPr lang="ru-RU" sz="1400" b="1" dirty="0">
                <a:latin typeface="Bahnschrift" panose="020B0502040204020203" pitchFamily="34" charset="0"/>
              </a:rPr>
              <a:t>№1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8AE0FC-916C-3ADF-08C8-9E21013A4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1264" y="5757841"/>
            <a:ext cx="1817084" cy="37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7" y="0"/>
            <a:ext cx="12215328" cy="6858000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186694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>
              <a:alpha val="57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110" y="5429745"/>
            <a:ext cx="1174731" cy="12274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59278" y="2108575"/>
            <a:ext cx="8949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СПАСИБО ЗА ВНИМАНИЕ ! </a:t>
            </a:r>
          </a:p>
        </p:txBody>
      </p:sp>
      <p:sp>
        <p:nvSpPr>
          <p:cNvPr id="62" name="Прямоугольник: скругленные углы 1">
            <a:extLst>
              <a:ext uri="{FF2B5EF4-FFF2-40B4-BE49-F238E27FC236}">
                <a16:creationId xmlns:a16="http://schemas.microsoft.com/office/drawing/2014/main" id="{9B3AB883-2BA7-4F90-98A8-9BC3305F664A}"/>
              </a:ext>
            </a:extLst>
          </p:cNvPr>
          <p:cNvSpPr/>
          <p:nvPr/>
        </p:nvSpPr>
        <p:spPr>
          <a:xfrm>
            <a:off x="-23327" y="5961738"/>
            <a:ext cx="8601666" cy="393540"/>
          </a:xfrm>
          <a:prstGeom prst="roundRect">
            <a:avLst/>
          </a:prstGeom>
          <a:solidFill>
            <a:schemeClr val="accent4">
              <a:alpha val="75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Генеральный директор - Кузовенков Александр Дмитриевич +7(921) 973-22-36</a:t>
            </a:r>
          </a:p>
        </p:txBody>
      </p:sp>
      <p:sp>
        <p:nvSpPr>
          <p:cNvPr id="64" name="Прямоугольник: скругленные углы 26">
            <a:extLst>
              <a:ext uri="{FF2B5EF4-FFF2-40B4-BE49-F238E27FC236}">
                <a16:creationId xmlns:a16="http://schemas.microsoft.com/office/drawing/2014/main" id="{2BE619ED-9F21-471A-82A6-DFB51CD2F017}"/>
              </a:ext>
            </a:extLst>
          </p:cNvPr>
          <p:cNvSpPr/>
          <p:nvPr/>
        </p:nvSpPr>
        <p:spPr>
          <a:xfrm>
            <a:off x="0" y="6380250"/>
            <a:ext cx="2372810" cy="474611"/>
          </a:xfrm>
          <a:prstGeom prst="roundRect">
            <a:avLst/>
          </a:prstGeom>
          <a:solidFill>
            <a:schemeClr val="accent4">
              <a:alpha val="75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Сайт: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https://szggk.ru/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5" name="Прямоугольник: скругленные углы 27">
            <a:extLst>
              <a:ext uri="{FF2B5EF4-FFF2-40B4-BE49-F238E27FC236}">
                <a16:creationId xmlns:a16="http://schemas.microsoft.com/office/drawing/2014/main" id="{B81CD9FD-3D71-4A8F-AD7A-45CEDC44AF44}"/>
              </a:ext>
            </a:extLst>
          </p:cNvPr>
          <p:cNvSpPr/>
          <p:nvPr/>
        </p:nvSpPr>
        <p:spPr>
          <a:xfrm>
            <a:off x="5811223" y="6331501"/>
            <a:ext cx="2767115" cy="501527"/>
          </a:xfrm>
          <a:prstGeom prst="roundRect">
            <a:avLst/>
          </a:prstGeom>
          <a:solidFill>
            <a:schemeClr val="accent4">
              <a:alpha val="75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i="0" dirty="0">
                <a:solidFill>
                  <a:srgbClr val="000000"/>
                </a:solidFill>
                <a:effectLst/>
                <a:latin typeface="-apple-system"/>
              </a:rPr>
              <a:t>Е-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mail</a:t>
            </a:r>
            <a:r>
              <a:rPr lang="ru-RU" sz="1600" b="1" i="0" dirty="0">
                <a:solidFill>
                  <a:srgbClr val="000000"/>
                </a:solidFill>
                <a:effectLst/>
                <a:latin typeface="-apple-system"/>
              </a:rPr>
              <a:t>: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-apple-system"/>
              </a:rPr>
              <a:t>geocomplex@szggk.ru</a:t>
            </a:r>
            <a:endParaRPr lang="ru-RU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66" name="Прямоугольник: скругленные углы 28">
            <a:extLst>
              <a:ext uri="{FF2B5EF4-FFF2-40B4-BE49-F238E27FC236}">
                <a16:creationId xmlns:a16="http://schemas.microsoft.com/office/drawing/2014/main" id="{1CF328C6-59FD-4D0A-9763-6475BBD4ECD5}"/>
              </a:ext>
            </a:extLst>
          </p:cNvPr>
          <p:cNvSpPr/>
          <p:nvPr/>
        </p:nvSpPr>
        <p:spPr>
          <a:xfrm>
            <a:off x="2396137" y="6359700"/>
            <a:ext cx="3391759" cy="462197"/>
          </a:xfrm>
          <a:prstGeom prst="roundRect">
            <a:avLst>
              <a:gd name="adj" fmla="val 50000"/>
            </a:avLst>
          </a:prstGeom>
          <a:solidFill>
            <a:schemeClr val="accent4">
              <a:alpha val="75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Телефон: </a:t>
            </a:r>
            <a:r>
              <a:rPr lang="ru-RU" sz="1600" b="1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Bahnschrift" panose="020B0502040204020203" pitchFamily="34" charset="0"/>
              </a:rPr>
              <a:t>+7(812) 290-00-84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7326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«Северо-Западная Геолого-Геофизическая компания «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Геокомлекс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  <a:ea typeface="Cascadia Code" panose="020B0609020000020004" pitchFamily="49" charset="0"/>
                <a:cs typeface="Cascadia Code" panose="020B0609020000020004" pitchFamily="49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41735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9069-BEB9-3C91-DC16-667CBC2AD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67BA91-B6EC-DAAF-7074-84469BACD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E658A1-E30B-C38B-FD80-187BBBD67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86" y="384046"/>
            <a:ext cx="8819535" cy="26842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8E76E6-0D08-438F-B400-8BEB16C45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852" y="3368945"/>
            <a:ext cx="3540293" cy="535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CC909E-7DA5-29F0-11CB-3DF678CDF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32" y="6267981"/>
            <a:ext cx="2882534" cy="5900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49AEEE-78D0-2BC3-927E-F09ED063B6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94" b="3854"/>
          <a:stretch/>
        </p:blipFill>
        <p:spPr>
          <a:xfrm>
            <a:off x="1979856" y="4204908"/>
            <a:ext cx="7850549" cy="19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4C8A34-350B-3EBA-4DC2-BBF7F37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194"/>
            <a:ext cx="12192000" cy="60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1131AD-B7B8-0409-578C-0D5B8D8C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61" t="29678" r="31936" b="25448"/>
          <a:stretch/>
        </p:blipFill>
        <p:spPr>
          <a:xfrm>
            <a:off x="1942390" y="0"/>
            <a:ext cx="8795279" cy="674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4BC6FA-B043-97AD-807D-C4BA4942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50" y="2543175"/>
            <a:ext cx="82677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1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6EC6C2-230A-C040-7C7A-D8081105A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13"/>
          <a:stretch/>
        </p:blipFill>
        <p:spPr>
          <a:xfrm>
            <a:off x="2511703" y="1941497"/>
            <a:ext cx="7443896" cy="297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49394" y="-14513"/>
            <a:ext cx="7766698" cy="928914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1292858" y="83481"/>
            <a:ext cx="1593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Введение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233160" y="25128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В период с 04.10.2021 по 24.12.2021 гг. ООО «СЗГГК «</a:t>
            </a:r>
            <a:r>
              <a:rPr lang="ru-RU" dirty="0" err="1">
                <a:latin typeface="Bahnschrift" panose="020B0502040204020203" pitchFamily="34" charset="0"/>
              </a:rPr>
              <a:t>Геокомплекс</a:t>
            </a:r>
            <a:r>
              <a:rPr lang="ru-RU" dirty="0">
                <a:latin typeface="Bahnschrift" panose="020B0502040204020203" pitchFamily="34" charset="0"/>
              </a:rPr>
              <a:t>» совместно с геологической компанией ООО «ОЗГЕО» проводила комплексные геофизические работы на флангах месторождения </a:t>
            </a:r>
            <a:r>
              <a:rPr lang="ru-RU" dirty="0" err="1">
                <a:latin typeface="Bahnschrift" panose="020B0502040204020203" pitchFamily="34" charset="0"/>
              </a:rPr>
              <a:t>Бу-Аззер</a:t>
            </a:r>
            <a:r>
              <a:rPr lang="ru-RU" dirty="0">
                <a:latin typeface="Bahnschrift" panose="020B0502040204020203" pitchFamily="34" charset="0"/>
              </a:rPr>
              <a:t> (Марокко), включающие в себя электроразведку методом вызванной поляризации (ВП), магниторазведку и гамма-спектрометрию.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2"/>
          <a:stretch/>
        </p:blipFill>
        <p:spPr>
          <a:xfrm rot="5400000">
            <a:off x="7624749" y="988976"/>
            <a:ext cx="3175661" cy="5958840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784079" y="4450079"/>
            <a:ext cx="3037840" cy="1778000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185195" y="5747380"/>
            <a:ext cx="3395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Район геофизических работ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5578" y="1271150"/>
            <a:ext cx="59633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Bahnschrift" panose="020B0502040204020203" pitchFamily="34" charset="0"/>
              </a:rPr>
              <a:t>В горном районе </a:t>
            </a:r>
            <a:r>
              <a:rPr lang="ru-RU" dirty="0" err="1">
                <a:latin typeface="Bahnschrift" panose="020B0502040204020203" pitchFamily="34" charset="0"/>
              </a:rPr>
              <a:t>Бу</a:t>
            </a:r>
            <a:r>
              <a:rPr lang="ru-RU" dirty="0">
                <a:latin typeface="Bahnschrift" panose="020B0502040204020203" pitchFamily="34" charset="0"/>
              </a:rPr>
              <a:t>-</a:t>
            </a:r>
            <a:r>
              <a:rPr lang="ru-RU" dirty="0" err="1">
                <a:latin typeface="Bahnschrift" panose="020B0502040204020203" pitchFamily="34" charset="0"/>
              </a:rPr>
              <a:t>Аззер</a:t>
            </a:r>
            <a:r>
              <a:rPr lang="ru-RU" dirty="0">
                <a:latin typeface="Bahnschrift" panose="020B0502040204020203" pitchFamily="34" charset="0"/>
              </a:rPr>
              <a:t>-Эль-</a:t>
            </a:r>
            <a:r>
              <a:rPr lang="ru-RU" dirty="0" err="1">
                <a:latin typeface="Bahnschrift" panose="020B0502040204020203" pitchFamily="34" charset="0"/>
              </a:rPr>
              <a:t>Граара</a:t>
            </a:r>
            <a:r>
              <a:rPr lang="ru-RU" dirty="0">
                <a:latin typeface="Bahnschrift" panose="020B0502040204020203" pitchFamily="34" charset="0"/>
              </a:rPr>
              <a:t> находятся около сотни проявлений и месторождений </a:t>
            </a:r>
            <a:r>
              <a:rPr lang="ru-RU" dirty="0" err="1">
                <a:latin typeface="Bahnschrift" panose="020B0502040204020203" pitchFamily="34" charset="0"/>
              </a:rPr>
              <a:t>Co</a:t>
            </a:r>
            <a:r>
              <a:rPr lang="ru-RU" dirty="0">
                <a:latin typeface="Bahnschrift" panose="020B0502040204020203" pitchFamily="34" charset="0"/>
              </a:rPr>
              <a:t> и </a:t>
            </a:r>
            <a:r>
              <a:rPr lang="ru-RU" dirty="0" err="1">
                <a:latin typeface="Bahnschrift" panose="020B0502040204020203" pitchFamily="34" charset="0"/>
              </a:rPr>
              <a:t>Cu</a:t>
            </a:r>
            <a:r>
              <a:rPr lang="ru-RU" dirty="0">
                <a:latin typeface="Bahnschrift" panose="020B0502040204020203" pitchFamily="34" charset="0"/>
              </a:rPr>
              <a:t>, включая кобальтовые и медные рудники </a:t>
            </a:r>
            <a:r>
              <a:rPr lang="ru-RU" dirty="0" err="1">
                <a:latin typeface="Bahnschrift" panose="020B0502040204020203" pitchFamily="34" charset="0"/>
              </a:rPr>
              <a:t>Бу-Аззер</a:t>
            </a:r>
            <a:r>
              <a:rPr lang="ru-RU" dirty="0">
                <a:latin typeface="Bahnschrift" panose="020B0502040204020203" pitchFamily="34" charset="0"/>
              </a:rPr>
              <a:t> и </a:t>
            </a:r>
            <a:r>
              <a:rPr lang="ru-RU" dirty="0" err="1">
                <a:latin typeface="Bahnschrift" panose="020B0502040204020203" pitchFamily="34" charset="0"/>
              </a:rPr>
              <a:t>Блейда</a:t>
            </a:r>
            <a:r>
              <a:rPr lang="ru-RU" dirty="0">
                <a:latin typeface="Bahnschrift" panose="020B0502040204020203" pitchFamily="34" charset="0"/>
              </a:rPr>
              <a:t>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63" y="2923831"/>
            <a:ext cx="1217308" cy="162307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63" y="3103454"/>
            <a:ext cx="1623077" cy="126383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2117396" y="4546908"/>
            <a:ext cx="15011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latin typeface="Bahnschrift" panose="020B0502040204020203" pitchFamily="34" charset="0"/>
              </a:rPr>
              <a:t>Аннабергит</a:t>
            </a:r>
            <a:endParaRPr lang="en-US" sz="1400" b="1" i="1" dirty="0">
              <a:latin typeface="Bahnschrift" panose="020B0502040204020203" pitchFamily="34" charset="0"/>
            </a:endParaRPr>
          </a:p>
          <a:p>
            <a:r>
              <a:rPr lang="ru-RU" sz="1400" i="1" dirty="0">
                <a:latin typeface="Bahnschrift" panose="020B0502040204020203" pitchFamily="34" charset="0"/>
              </a:rPr>
              <a:t>Зона окисления медно-никелевых руд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88066" y="4546908"/>
            <a:ext cx="1501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latin typeface="Bahnschrift" panose="020B0502040204020203" pitchFamily="34" charset="0"/>
              </a:rPr>
              <a:t>Эритрин</a:t>
            </a:r>
            <a:endParaRPr lang="en-US" sz="1400" b="1" i="1" dirty="0">
              <a:latin typeface="Bahnschrift" panose="020B0502040204020203" pitchFamily="34" charset="0"/>
            </a:endParaRPr>
          </a:p>
          <a:p>
            <a:r>
              <a:rPr lang="ru-RU" sz="1400" i="1" dirty="0">
                <a:latin typeface="Bahnschrift" panose="020B0502040204020203" pitchFamily="34" charset="0"/>
              </a:rPr>
              <a:t>Зона окисления кобальтовых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/>
        </p:blipFill>
        <p:spPr>
          <a:xfrm>
            <a:off x="188066" y="5747569"/>
            <a:ext cx="1410419" cy="923033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1788079" y="5862304"/>
            <a:ext cx="1897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err="1">
                <a:latin typeface="Bahnschrift" panose="020B0502040204020203" pitchFamily="34" charset="0"/>
              </a:rPr>
              <a:t>Скуттерудит</a:t>
            </a:r>
            <a:endParaRPr lang="ru-RU" sz="1400" b="1" i="1" dirty="0">
              <a:latin typeface="Bahnschrift" panose="020B0502040204020203" pitchFamily="34" charset="0"/>
            </a:endParaRPr>
          </a:p>
          <a:p>
            <a:r>
              <a:rPr lang="en-US" sz="1400" b="1" i="1" dirty="0">
                <a:latin typeface="Bahnschrift" panose="020B0502040204020203" pitchFamily="34" charset="0"/>
              </a:rPr>
              <a:t> </a:t>
            </a:r>
            <a:r>
              <a:rPr lang="en-US" sz="1400" i="1" dirty="0">
                <a:latin typeface="Bahnschrift" panose="020B0502040204020203" pitchFamily="34" charset="0"/>
              </a:rPr>
              <a:t>Co, Ni)As3</a:t>
            </a:r>
          </a:p>
          <a:p>
            <a:r>
              <a:rPr lang="ru-RU" sz="1400" i="1" dirty="0">
                <a:latin typeface="Bahnschrift" panose="020B0502040204020203" pitchFamily="34" charset="0"/>
              </a:rPr>
              <a:t>Минерал кобальта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8" b="13755"/>
          <a:stretch/>
        </p:blipFill>
        <p:spPr>
          <a:xfrm>
            <a:off x="4138324" y="2890438"/>
            <a:ext cx="1337882" cy="165647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046726" y="4546908"/>
            <a:ext cx="18976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Bahnschrift" panose="020B0502040204020203" pitchFamily="34" charset="0"/>
              </a:rPr>
              <a:t>Халькопирит</a:t>
            </a:r>
          </a:p>
          <a:p>
            <a:r>
              <a:rPr lang="en-US" sz="1400" i="1" dirty="0" err="1">
                <a:latin typeface="Bahnschrift" panose="020B0502040204020203" pitchFamily="34" charset="0"/>
              </a:rPr>
              <a:t>CuFeS</a:t>
            </a:r>
            <a:r>
              <a:rPr lang="en-US" sz="1400" i="1" dirty="0">
                <a:latin typeface="Bahnschrift" panose="020B0502040204020203" pitchFamily="34" charset="0"/>
              </a:rPr>
              <a:t>₂</a:t>
            </a:r>
            <a:endParaRPr lang="ru-RU" sz="1400" i="1" dirty="0">
              <a:latin typeface="Bahnschrift" panose="020B0502040204020203" pitchFamily="34" charset="0"/>
            </a:endParaRPr>
          </a:p>
          <a:p>
            <a:r>
              <a:rPr lang="ru-RU" sz="1400" i="1" dirty="0">
                <a:latin typeface="Bahnschrift" panose="020B0502040204020203" pitchFamily="34" charset="0"/>
              </a:rPr>
              <a:t>Минерал меди</a:t>
            </a:r>
          </a:p>
        </p:txBody>
      </p:sp>
    </p:spTree>
    <p:extLst>
      <p:ext uri="{BB962C8B-B14F-4D97-AF65-F5344CB8AC3E}">
        <p14:creationId xmlns:p14="http://schemas.microsoft.com/office/powerpoint/2010/main" val="256601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95" y="3843627"/>
            <a:ext cx="3642079" cy="1785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418" y="3748585"/>
            <a:ext cx="1367534" cy="383577"/>
          </a:xfrm>
          <a:prstGeom prst="rect">
            <a:avLst/>
          </a:prstGeom>
        </p:spPr>
      </p:pic>
      <p:sp>
        <p:nvSpPr>
          <p:cNvPr id="38" name="Овал 37"/>
          <p:cNvSpPr/>
          <p:nvPr/>
        </p:nvSpPr>
        <p:spPr>
          <a:xfrm>
            <a:off x="5375315" y="5652476"/>
            <a:ext cx="615874" cy="5523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65391" y="5629337"/>
            <a:ext cx="615874" cy="5523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70" y="3822323"/>
            <a:ext cx="3550429" cy="163518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22270" y="3752013"/>
            <a:ext cx="11020203" cy="259091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2753" y="2903681"/>
            <a:ext cx="5760336" cy="7877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2753" y="1861521"/>
            <a:ext cx="11582401" cy="7803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42754" y="978673"/>
            <a:ext cx="11582400" cy="7877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49394" y="-14514"/>
            <a:ext cx="7766698" cy="962697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-49394" y="-82034"/>
            <a:ext cx="5197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Анализ работы предшественников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700040" y="4366041"/>
            <a:ext cx="3358317" cy="1625600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2754" y="1027761"/>
            <a:ext cx="119064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</a:rPr>
              <a:t>Отношения U/</a:t>
            </a:r>
            <a:r>
              <a:rPr lang="ru-RU" sz="1400" dirty="0" err="1">
                <a:latin typeface="Bahnschrift" panose="020B0502040204020203" pitchFamily="34" charset="0"/>
              </a:rPr>
              <a:t>Th</a:t>
            </a:r>
            <a:r>
              <a:rPr lang="ru-RU" sz="1400" dirty="0">
                <a:latin typeface="Bahnschrift" panose="020B0502040204020203" pitchFamily="34" charset="0"/>
              </a:rPr>
              <a:t>, U/K, </a:t>
            </a:r>
            <a:r>
              <a:rPr lang="ru-RU" sz="1400" dirty="0" err="1">
                <a:latin typeface="Bahnschrift" panose="020B0502040204020203" pitchFamily="34" charset="0"/>
              </a:rPr>
              <a:t>Th</a:t>
            </a:r>
            <a:r>
              <a:rPr lang="ru-RU" sz="1400" dirty="0">
                <a:latin typeface="Bahnschrift" panose="020B0502040204020203" pitchFamily="34" charset="0"/>
              </a:rPr>
              <a:t>/K в общем являются индикаторами гидротермально- и </a:t>
            </a:r>
            <a:r>
              <a:rPr lang="ru-RU" sz="1400" dirty="0" err="1">
                <a:latin typeface="Bahnschrift" panose="020B0502040204020203" pitchFamily="34" charset="0"/>
              </a:rPr>
              <a:t>метосоматических</a:t>
            </a:r>
            <a:r>
              <a:rPr lang="ru-RU" sz="1400" dirty="0">
                <a:latin typeface="Bahnschrift" panose="020B0502040204020203" pitchFamily="34" charset="0"/>
              </a:rPr>
              <a:t> измененных пород. Однако, в</a:t>
            </a:r>
          </a:p>
          <a:p>
            <a:r>
              <a:rPr lang="ru-RU" sz="1400" dirty="0">
                <a:latin typeface="Bahnschrift" panose="020B0502040204020203" pitchFamily="34" charset="0"/>
              </a:rPr>
              <a:t>некоторых случаях, когда происходили интенсивные процессы изменения, бывает сложно определить истинную природу аномалий индикаторных значений.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42754" y="1966270"/>
            <a:ext cx="119064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</a:rPr>
              <a:t>Во время проведения </a:t>
            </a:r>
            <a:r>
              <a:rPr lang="ru-RU" sz="1400" dirty="0" err="1">
                <a:latin typeface="Bahnschrift" panose="020B0502040204020203" pitchFamily="34" charset="0"/>
              </a:rPr>
              <a:t>аэро</a:t>
            </a:r>
            <a:r>
              <a:rPr lang="ru-RU" sz="1400" dirty="0">
                <a:latin typeface="Bahnschrift" panose="020B0502040204020203" pitchFamily="34" charset="0"/>
              </a:rPr>
              <a:t>-гамма спектрометрии предшественниками </a:t>
            </a:r>
            <a:r>
              <a:rPr lang="ru-RU" sz="1100" dirty="0">
                <a:latin typeface="Bahnschrift" panose="020B0502040204020203" pitchFamily="34" charset="0"/>
              </a:rPr>
              <a:t>(</a:t>
            </a:r>
            <a:r>
              <a:rPr lang="ru-RU" sz="1400" i="1" dirty="0" err="1">
                <a:latin typeface="Bahnschrift" panose="020B0502040204020203" pitchFamily="34" charset="0"/>
              </a:rPr>
              <a:t>Geotech</a:t>
            </a:r>
            <a:r>
              <a:rPr lang="ru-RU" sz="1400" i="1" dirty="0">
                <a:latin typeface="Bahnschrift" panose="020B0502040204020203" pitchFamily="34" charset="0"/>
              </a:rPr>
              <a:t> </a:t>
            </a:r>
            <a:r>
              <a:rPr lang="ru-RU" sz="1400" i="1" dirty="0" err="1">
                <a:latin typeface="Bahnschrift" panose="020B0502040204020203" pitchFamily="34" charset="0"/>
              </a:rPr>
              <a:t>Ltd</a:t>
            </a:r>
            <a:r>
              <a:rPr lang="ru-RU" sz="1400" i="1" dirty="0">
                <a:latin typeface="Bahnschrift" panose="020B0502040204020203" pitchFamily="34" charset="0"/>
              </a:rPr>
              <a:t> </a:t>
            </a:r>
            <a:r>
              <a:rPr lang="ru-RU" sz="1400" dirty="0">
                <a:latin typeface="Bahnschrift" panose="020B0502040204020203" pitchFamily="34" charset="0"/>
              </a:rPr>
              <a:t>) на основе полученных данных была отмечена связь повышенных значений отношений естественных </a:t>
            </a:r>
            <a:r>
              <a:rPr lang="ru-RU" sz="1400" dirty="0" err="1">
                <a:latin typeface="Bahnschrift" panose="020B0502040204020203" pitchFamily="34" charset="0"/>
              </a:rPr>
              <a:t>радиоктивных</a:t>
            </a:r>
            <a:r>
              <a:rPr lang="ru-RU" sz="1400" dirty="0">
                <a:latin typeface="Bahnschrift" panose="020B0502040204020203" pitchFamily="34" charset="0"/>
              </a:rPr>
              <a:t> элементов с размещением известных рудных месторождений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075" y="292351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>
                <a:latin typeface="Bahnschrift" panose="020B0502040204020203" pitchFamily="34" charset="0"/>
              </a:rPr>
              <a:t>Рудная минерализация на участке </a:t>
            </a:r>
            <a:r>
              <a:rPr lang="ru-RU" sz="1400" i="1" dirty="0" err="1">
                <a:latin typeface="Bahnschrift" panose="020B0502040204020203" pitchFamily="34" charset="0"/>
              </a:rPr>
              <a:t>Bou-Azzer</a:t>
            </a:r>
            <a:r>
              <a:rPr lang="ru-RU" sz="1400" i="1" dirty="0">
                <a:latin typeface="Bahnschrift" panose="020B0502040204020203" pitchFamily="34" charset="0"/>
              </a:rPr>
              <a:t> (кобальтовые руды) связана с дискретной зоной повышенных значений U/K. Также наблюдаются повышенные значения отношения U/</a:t>
            </a:r>
            <a:r>
              <a:rPr lang="ru-RU" sz="1400" i="1" dirty="0" err="1">
                <a:latin typeface="Bahnschrift" panose="020B0502040204020203" pitchFamily="34" charset="0"/>
              </a:rPr>
              <a:t>Th</a:t>
            </a:r>
            <a:endParaRPr lang="ru-RU" sz="1400" i="1" dirty="0">
              <a:latin typeface="Bahnschrift" panose="020B0502040204020203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73164" y="2903681"/>
            <a:ext cx="5551990" cy="7877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190320" y="2943741"/>
            <a:ext cx="55348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Bahnschrift" panose="020B0502040204020203" pitchFamily="34" charset="0"/>
              </a:rPr>
              <a:t>Для участка </a:t>
            </a:r>
            <a:r>
              <a:rPr lang="ru-RU" sz="1400" dirty="0" err="1">
                <a:latin typeface="Bahnschrift" panose="020B0502040204020203" pitchFamily="34" charset="0"/>
              </a:rPr>
              <a:t>El</a:t>
            </a:r>
            <a:r>
              <a:rPr lang="ru-RU" sz="1400" dirty="0">
                <a:latin typeface="Bahnschrift" panose="020B0502040204020203" pitchFamily="34" charset="0"/>
              </a:rPr>
              <a:t> </a:t>
            </a:r>
            <a:r>
              <a:rPr lang="ru-RU" sz="1400" dirty="0" err="1">
                <a:latin typeface="Bahnschrift" panose="020B0502040204020203" pitchFamily="34" charset="0"/>
              </a:rPr>
              <a:t>Bleida</a:t>
            </a:r>
            <a:r>
              <a:rPr lang="ru-RU" sz="1400" dirty="0">
                <a:latin typeface="Bahnschrift" panose="020B0502040204020203" pitchFamily="34" charset="0"/>
              </a:rPr>
              <a:t> (медные руды), характерны более характерны проявления аномалий </a:t>
            </a:r>
            <a:r>
              <a:rPr lang="ru-RU" sz="1400" dirty="0" err="1">
                <a:latin typeface="Bahnschrift" panose="020B0502040204020203" pitchFamily="34" charset="0"/>
              </a:rPr>
              <a:t>Th</a:t>
            </a:r>
            <a:r>
              <a:rPr lang="ru-RU" sz="1400" dirty="0">
                <a:latin typeface="Bahnschrift" panose="020B0502040204020203" pitchFamily="34" charset="0"/>
              </a:rPr>
              <a:t>/K и умеренные значения U/K, U/</a:t>
            </a:r>
            <a:r>
              <a:rPr lang="ru-RU" sz="1400" dirty="0" err="1">
                <a:latin typeface="Bahnschrift" panose="020B0502040204020203" pitchFamily="34" charset="0"/>
              </a:rPr>
              <a:t>Th</a:t>
            </a:r>
            <a:endParaRPr lang="ru-RU" sz="1100" i="1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121" y="3822323"/>
            <a:ext cx="3735274" cy="17247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5391" y="5706173"/>
            <a:ext cx="61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U/K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24821" y="5728574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U/</a:t>
            </a:r>
            <a:r>
              <a:rPr lang="en-US" sz="2000" dirty="0" err="1">
                <a:latin typeface="Bahnschrift" panose="020B0502040204020203" pitchFamily="34" charset="0"/>
              </a:rPr>
              <a:t>Th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9050239" y="5705434"/>
            <a:ext cx="615874" cy="5523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9013497" y="5781532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Bahnschrift" panose="020B0502040204020203" pitchFamily="34" charset="0"/>
              </a:rPr>
              <a:t>Th</a:t>
            </a:r>
            <a:r>
              <a:rPr lang="en-US" sz="2000" dirty="0">
                <a:latin typeface="Bahnschrift" panose="020B0502040204020203" pitchFamily="34" charset="0"/>
              </a:rPr>
              <a:t>/K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2326511" y="2641845"/>
            <a:ext cx="222723" cy="261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8846375" y="2656799"/>
            <a:ext cx="222723" cy="261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812673" y="4199763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авнобедренный треугольник 42"/>
          <p:cNvSpPr/>
          <p:nvPr/>
        </p:nvSpPr>
        <p:spPr>
          <a:xfrm>
            <a:off x="2871819" y="5001751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авнобедренный треугольник 43"/>
          <p:cNvSpPr/>
          <p:nvPr/>
        </p:nvSpPr>
        <p:spPr>
          <a:xfrm>
            <a:off x="4501243" y="4245482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>
            <a:off x="6680692" y="5074245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8190798" y="4291201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>
            <a:off x="10336185" y="5178841"/>
            <a:ext cx="45719" cy="45719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7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/>
          <p:cNvSpPr/>
          <p:nvPr/>
        </p:nvSpPr>
        <p:spPr>
          <a:xfrm>
            <a:off x="10443779" y="1698641"/>
            <a:ext cx="1713857" cy="1073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443779" y="2918273"/>
            <a:ext cx="1713856" cy="10163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426906" y="1704037"/>
            <a:ext cx="9643218" cy="4945029"/>
            <a:chOff x="1022407" y="1025984"/>
            <a:chExt cx="9643218" cy="4945029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1022407" y="1025984"/>
              <a:ext cx="9643218" cy="4945029"/>
              <a:chOff x="1022407" y="1025984"/>
              <a:chExt cx="9643218" cy="4945029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407" y="1025984"/>
                <a:ext cx="9643218" cy="4945029"/>
              </a:xfrm>
              <a:prstGeom prst="rect">
                <a:avLst/>
              </a:prstGeom>
            </p:spPr>
          </p:pic>
          <p:sp>
            <p:nvSpPr>
              <p:cNvPr id="10" name="Полилиния 9"/>
              <p:cNvSpPr/>
              <p:nvPr/>
            </p:nvSpPr>
            <p:spPr>
              <a:xfrm>
                <a:off x="6180881" y="2268638"/>
                <a:ext cx="1180618" cy="682906"/>
              </a:xfrm>
              <a:custGeom>
                <a:avLst/>
                <a:gdLst>
                  <a:gd name="connsiteX0" fmla="*/ 46299 w 1180618"/>
                  <a:gd name="connsiteY0" fmla="*/ 0 h 682906"/>
                  <a:gd name="connsiteX1" fmla="*/ 370390 w 1180618"/>
                  <a:gd name="connsiteY1" fmla="*/ 69448 h 682906"/>
                  <a:gd name="connsiteX2" fmla="*/ 868101 w 1180618"/>
                  <a:gd name="connsiteY2" fmla="*/ 335666 h 682906"/>
                  <a:gd name="connsiteX3" fmla="*/ 1180618 w 1180618"/>
                  <a:gd name="connsiteY3" fmla="*/ 509286 h 682906"/>
                  <a:gd name="connsiteX4" fmla="*/ 1099595 w 1180618"/>
                  <a:gd name="connsiteY4" fmla="*/ 682906 h 682906"/>
                  <a:gd name="connsiteX5" fmla="*/ 925975 w 1180618"/>
                  <a:gd name="connsiteY5" fmla="*/ 648182 h 682906"/>
                  <a:gd name="connsiteX6" fmla="*/ 914400 w 1180618"/>
                  <a:gd name="connsiteY6" fmla="*/ 590309 h 682906"/>
                  <a:gd name="connsiteX7" fmla="*/ 324091 w 1180618"/>
                  <a:gd name="connsiteY7" fmla="*/ 231494 h 682906"/>
                  <a:gd name="connsiteX8" fmla="*/ 0 w 1180618"/>
                  <a:gd name="connsiteY8" fmla="*/ 185195 h 682906"/>
                  <a:gd name="connsiteX9" fmla="*/ 46299 w 1180618"/>
                  <a:gd name="connsiteY9" fmla="*/ 0 h 68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80618" h="682906">
                    <a:moveTo>
                      <a:pt x="46299" y="0"/>
                    </a:moveTo>
                    <a:lnTo>
                      <a:pt x="370390" y="69448"/>
                    </a:lnTo>
                    <a:lnTo>
                      <a:pt x="868101" y="335666"/>
                    </a:lnTo>
                    <a:lnTo>
                      <a:pt x="1180618" y="509286"/>
                    </a:lnTo>
                    <a:lnTo>
                      <a:pt x="1099595" y="682906"/>
                    </a:lnTo>
                    <a:lnTo>
                      <a:pt x="925975" y="648182"/>
                    </a:lnTo>
                    <a:lnTo>
                      <a:pt x="914400" y="590309"/>
                    </a:lnTo>
                    <a:lnTo>
                      <a:pt x="324091" y="231494"/>
                    </a:lnTo>
                    <a:lnTo>
                      <a:pt x="0" y="185195"/>
                    </a:lnTo>
                    <a:lnTo>
                      <a:pt x="46299" y="0"/>
                    </a:lnTo>
                    <a:close/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" name="Овал 12"/>
            <p:cNvSpPr/>
            <p:nvPr/>
          </p:nvSpPr>
          <p:spPr>
            <a:xfrm>
              <a:off x="6343377" y="2381747"/>
              <a:ext cx="57544" cy="69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7186962" y="2704714"/>
              <a:ext cx="57874" cy="69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43748" y="2137833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/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44836" y="2573909"/>
              <a:ext cx="2553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2</a:t>
              </a:r>
            </a:p>
          </p:txBody>
        </p:sp>
      </p:grpSp>
      <p:sp>
        <p:nvSpPr>
          <p:cNvPr id="22" name="Скругленный прямоугольник 21"/>
          <p:cNvSpPr/>
          <p:nvPr/>
        </p:nvSpPr>
        <p:spPr>
          <a:xfrm>
            <a:off x="204722" y="1774108"/>
            <a:ext cx="10169959" cy="5022879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4722" y="700183"/>
            <a:ext cx="11934757" cy="7741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815433" y="4481434"/>
            <a:ext cx="2913469" cy="1839662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3" y="5505320"/>
            <a:ext cx="1174731" cy="1227497"/>
          </a:xfrm>
          <a:prstGeom prst="rect">
            <a:avLst/>
          </a:prstGeom>
        </p:spPr>
      </p:pic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49394" y="-51459"/>
            <a:ext cx="7766698" cy="739617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-49394" y="-112472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Bahnschrift" panose="020B0502040204020203" pitchFamily="34" charset="0"/>
              </a:rPr>
              <a:t>Расположение участка работ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4723" y="684775"/>
            <a:ext cx="11987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Район работ находится в пределах Центрального 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Антиатласского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 домена на северной границе Западноафриканского 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кратона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 и включает в себя поднятие 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Бу-Аззер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 - Эль-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Граара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. В региональном масштабе Анти-Атлас представляет собой 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орогенную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 фронтальную область, сформировавшуюся в период герцинской </a:t>
            </a:r>
            <a:r>
              <a:rPr lang="ru-RU" sz="1600" dirty="0" err="1">
                <a:latin typeface="Bahnschrift" panose="020B0502040204020203" pitchFamily="34" charset="0"/>
                <a:ea typeface="Calibri" panose="020F0502020204030204" pitchFamily="34" charset="0"/>
              </a:rPr>
              <a:t>орогении</a:t>
            </a:r>
            <a:r>
              <a:rPr lang="ru-RU" sz="1600" dirty="0">
                <a:latin typeface="Bahnschrift" panose="020B0502040204020203" pitchFamily="34" charset="0"/>
                <a:ea typeface="Calibri" panose="020F0502020204030204" pitchFamily="34" charset="0"/>
              </a:rPr>
              <a:t>. </a:t>
            </a:r>
            <a:endParaRPr lang="ru-RU" sz="1600" dirty="0">
              <a:latin typeface="Bahnschrift" panose="020B0502040204020203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5765886" y="3149004"/>
            <a:ext cx="0" cy="23563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653298" y="3524886"/>
            <a:ext cx="0" cy="235631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807645" y="5582261"/>
            <a:ext cx="1677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Bahnschrift" panose="020B0502040204020203" pitchFamily="34" charset="0"/>
              </a:rPr>
              <a:t>Аномалия ВП</a:t>
            </a:r>
            <a:r>
              <a:rPr lang="en-US" sz="1400" b="1" dirty="0">
                <a:latin typeface="Bahnschrift" panose="020B0502040204020203" pitchFamily="34" charset="0"/>
              </a:rPr>
              <a:t> </a:t>
            </a:r>
            <a:r>
              <a:rPr lang="ru-RU" sz="1400" b="1" dirty="0">
                <a:latin typeface="Bahnschrift" panose="020B0502040204020203" pitchFamily="34" charset="0"/>
              </a:rPr>
              <a:t>№1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88498" y="6087712"/>
            <a:ext cx="23216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Bahnschrift" panose="020B0502040204020203" pitchFamily="34" charset="0"/>
              </a:rPr>
              <a:t>Аномалия ВП</a:t>
            </a:r>
            <a:r>
              <a:rPr lang="en-US" sz="14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Bahnschrift" panose="020B0502040204020203" pitchFamily="34" charset="0"/>
              </a:rPr>
              <a:t>№2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15489" y="5612105"/>
            <a:ext cx="1677545" cy="2899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793395" y="6108573"/>
            <a:ext cx="1677545" cy="28995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480090" y="1711457"/>
            <a:ext cx="1677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Bahnschrift" panose="020B0502040204020203" pitchFamily="34" charset="0"/>
              </a:rPr>
              <a:t>Аномалия ВП</a:t>
            </a:r>
            <a:r>
              <a:rPr lang="en-US" sz="1400" b="1" u="sng" dirty="0">
                <a:latin typeface="Bahnschrift" panose="020B0502040204020203" pitchFamily="34" charset="0"/>
              </a:rPr>
              <a:t> </a:t>
            </a:r>
            <a:r>
              <a:rPr lang="ru-RU" sz="1400" b="1" u="sng" dirty="0">
                <a:latin typeface="Bahnschrift" panose="020B0502040204020203" pitchFamily="34" charset="0"/>
              </a:rPr>
              <a:t>№1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554088" y="1973210"/>
            <a:ext cx="2044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  <a:ea typeface="Calibri" panose="020F0502020204030204" pitchFamily="34" charset="0"/>
              </a:rPr>
              <a:t>вблизи границы серпентинитов, в базальтах</a:t>
            </a:r>
            <a:endParaRPr lang="ru-RU" sz="1200" i="1" dirty="0">
              <a:latin typeface="Bahnschrift" panose="020B0502040204020203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461934" y="2909164"/>
            <a:ext cx="1677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Bahnschrift" panose="020B0502040204020203" pitchFamily="34" charset="0"/>
              </a:rPr>
              <a:t>Аномалия ВП</a:t>
            </a:r>
            <a:r>
              <a:rPr lang="en-US" sz="1400" b="1" u="sng" dirty="0">
                <a:latin typeface="Bahnschrift" panose="020B0502040204020203" pitchFamily="34" charset="0"/>
              </a:rPr>
              <a:t> </a:t>
            </a:r>
            <a:r>
              <a:rPr lang="ru-RU" sz="1400" b="1" u="sng" dirty="0">
                <a:latin typeface="Bahnschrift" panose="020B0502040204020203" pitchFamily="34" charset="0"/>
              </a:rPr>
              <a:t>№2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461934" y="3109388"/>
            <a:ext cx="1677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  <a:ea typeface="Calibri" panose="020F0502020204030204" pitchFamily="34" charset="0"/>
              </a:rPr>
              <a:t>в пепловых туфах, в основании которых залегает песчано-туфовая толща</a:t>
            </a:r>
            <a:endParaRPr lang="ru-RU" sz="1200" i="1" dirty="0">
              <a:latin typeface="Bahnschrift" panose="020B0502040204020203" pitchFamily="34" charset="0"/>
            </a:endParaRPr>
          </a:p>
        </p:txBody>
      </p:sp>
      <p:sp>
        <p:nvSpPr>
          <p:cNvPr id="35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3519516" y="1597252"/>
            <a:ext cx="3555840" cy="311489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Упрощенная геологическая схема</a:t>
            </a:r>
          </a:p>
        </p:txBody>
      </p:sp>
    </p:spTree>
    <p:extLst>
      <p:ext uri="{BB962C8B-B14F-4D97-AF65-F5344CB8AC3E}">
        <p14:creationId xmlns:p14="http://schemas.microsoft.com/office/powerpoint/2010/main" val="38436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5545403" y="230588"/>
            <a:ext cx="6598163" cy="404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03" y="671072"/>
            <a:ext cx="7142904" cy="5651268"/>
          </a:xfrm>
          <a:prstGeom prst="rect">
            <a:avLst/>
          </a:prstGeom>
        </p:spPr>
      </p:pic>
      <p:sp>
        <p:nvSpPr>
          <p:cNvPr id="54" name="Скругленный прямоугольник 53"/>
          <p:cNvSpPr/>
          <p:nvPr/>
        </p:nvSpPr>
        <p:spPr>
          <a:xfrm>
            <a:off x="115748" y="671072"/>
            <a:ext cx="9076435" cy="618692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0" y="-23720"/>
            <a:ext cx="7766698" cy="65929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231607" y="847115"/>
            <a:ext cx="2910950" cy="29174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737355" y="6272867"/>
            <a:ext cx="1616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Серпентиниты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4461037" y="6272866"/>
            <a:ext cx="1616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Базальты и </a:t>
            </a:r>
            <a:r>
              <a:rPr lang="ru-RU" sz="1200" dirty="0" err="1">
                <a:latin typeface="Bahnschrift" panose="020B0502040204020203" pitchFamily="34" charset="0"/>
              </a:rPr>
              <a:t>габбро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6443533" y="6238245"/>
            <a:ext cx="680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Осыпи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35334" y="6264322"/>
            <a:ext cx="206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Bahnschrift" panose="020B0502040204020203" pitchFamily="34" charset="0"/>
              </a:rPr>
              <a:t>Габбро-диорит, кварцевый диорит с </a:t>
            </a:r>
            <a:r>
              <a:rPr lang="ru-RU" sz="1200" dirty="0" err="1">
                <a:latin typeface="Bahnschrift" panose="020B0502040204020203" pitchFamily="34" charset="0"/>
              </a:rPr>
              <a:t>тоналитом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81" y="2977629"/>
            <a:ext cx="906158" cy="699542"/>
          </a:xfrm>
          <a:prstGeom prst="rect">
            <a:avLst/>
          </a:prstGeom>
        </p:spPr>
      </p:pic>
      <p:sp>
        <p:nvSpPr>
          <p:cNvPr id="2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441919" y="4415018"/>
            <a:ext cx="1498584" cy="1521691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Разрез (ТЭЗ-ВП)</a:t>
            </a:r>
          </a:p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кажущейся </a:t>
            </a:r>
            <a:r>
              <a:rPr lang="ru-RU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поляризуемости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с изолиниями удельного электрического сопротивления </a:t>
            </a:r>
          </a:p>
        </p:txBody>
      </p:sp>
      <p:sp>
        <p:nvSpPr>
          <p:cNvPr id="14" name="Овал 13"/>
          <p:cNvSpPr/>
          <p:nvPr/>
        </p:nvSpPr>
        <p:spPr>
          <a:xfrm>
            <a:off x="4988559" y="4503588"/>
            <a:ext cx="1253795" cy="493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6242356" y="4915780"/>
            <a:ext cx="1218275" cy="956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flipH="1">
            <a:off x="7421794" y="4926559"/>
            <a:ext cx="1607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</a:rPr>
              <a:t>Поляризующийся объект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66860" y="3327400"/>
            <a:ext cx="320789" cy="61652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191521" y="3327400"/>
            <a:ext cx="320789" cy="61652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90646" y="3327400"/>
            <a:ext cx="461451" cy="616527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421150" y="2740841"/>
            <a:ext cx="1498584" cy="555393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Графики 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U/K, U/</a:t>
            </a:r>
            <a:r>
              <a:rPr lang="en-US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, </a:t>
            </a:r>
            <a:r>
              <a:rPr lang="en-US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/K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367314" y="1159339"/>
            <a:ext cx="1498584" cy="555393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График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аномального магнитного поля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3848" y="3389501"/>
            <a:ext cx="2492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Графики </a:t>
            </a:r>
            <a:r>
              <a:rPr lang="en-US" sz="1200" dirty="0">
                <a:latin typeface="Bahnschrift" panose="020B0502040204020203" pitchFamily="34" charset="0"/>
              </a:rPr>
              <a:t>U/ K, U/</a:t>
            </a:r>
            <a:r>
              <a:rPr lang="en-US" sz="1200" dirty="0" err="1">
                <a:latin typeface="Bahnschrift" panose="020B0502040204020203" pitchFamily="34" charset="0"/>
              </a:rPr>
              <a:t>Th</a:t>
            </a:r>
            <a:r>
              <a:rPr lang="en-US" sz="1200" dirty="0">
                <a:latin typeface="Bahnschrift" panose="020B0502040204020203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</a:rPr>
              <a:t>Th</a:t>
            </a:r>
            <a:r>
              <a:rPr lang="en-US" sz="1200" dirty="0">
                <a:latin typeface="Bahnschrift" panose="020B0502040204020203" pitchFamily="34" charset="0"/>
              </a:rPr>
              <a:t>/K </a:t>
            </a:r>
            <a:r>
              <a:rPr lang="ru-RU" sz="1200" dirty="0">
                <a:latin typeface="Bahnschrift" panose="020B0502040204020203" pitchFamily="34" charset="0"/>
              </a:rPr>
              <a:t>построены с учетом фона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6480" y="3403316"/>
            <a:ext cx="2097681" cy="439091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284083" y="999515"/>
            <a:ext cx="290791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</a:rPr>
              <a:t>Рудные тела приурочены в основном к серпентинитам и их контактам с кварцевыми диоритами (гранитами), базальтами, </a:t>
            </a:r>
            <a:r>
              <a:rPr lang="ru-RU" sz="1200" i="1" dirty="0" err="1">
                <a:latin typeface="Bahnschrift" panose="020B0502040204020203" pitchFamily="34" charset="0"/>
              </a:rPr>
              <a:t>габбро</a:t>
            </a:r>
            <a:r>
              <a:rPr lang="ru-RU" sz="1200" i="1" dirty="0">
                <a:latin typeface="Bahnschrift" panose="020B0502040204020203" pitchFamily="34" charset="0"/>
              </a:rPr>
              <a:t> и вулканитами. Месторождения </a:t>
            </a:r>
            <a:r>
              <a:rPr lang="ru-RU" sz="1200" i="1" dirty="0" err="1">
                <a:latin typeface="Bahnschrift" panose="020B0502040204020203" pitchFamily="34" charset="0"/>
              </a:rPr>
              <a:t>Co</a:t>
            </a:r>
            <a:r>
              <a:rPr lang="ru-RU" sz="1200" i="1" dirty="0">
                <a:latin typeface="Bahnschrift" panose="020B0502040204020203" pitchFamily="34" charset="0"/>
              </a:rPr>
              <a:t>-</a:t>
            </a:r>
            <a:r>
              <a:rPr lang="ru-RU" sz="1200" i="1" dirty="0" err="1">
                <a:latin typeface="Bahnschrift" panose="020B0502040204020203" pitchFamily="34" charset="0"/>
              </a:rPr>
              <a:t>Ni</a:t>
            </a:r>
            <a:r>
              <a:rPr lang="ru-RU" sz="1200" i="1" dirty="0">
                <a:latin typeface="Bahnschrift" panose="020B0502040204020203" pitchFamily="34" charset="0"/>
              </a:rPr>
              <a:t>-</a:t>
            </a:r>
            <a:r>
              <a:rPr lang="ru-RU" sz="1200" i="1" dirty="0" err="1">
                <a:latin typeface="Bahnschrift" panose="020B0502040204020203" pitchFamily="34" charset="0"/>
              </a:rPr>
              <a:t>Fe</a:t>
            </a:r>
            <a:r>
              <a:rPr lang="ru-RU" sz="1200" i="1" dirty="0">
                <a:latin typeface="Bahnschrift" panose="020B0502040204020203" pitchFamily="34" charset="0"/>
              </a:rPr>
              <a:t>-арсенидов структурно контролируются и состоят из сложной системы </a:t>
            </a:r>
            <a:r>
              <a:rPr lang="ru-RU" sz="1200" i="1" dirty="0" err="1">
                <a:latin typeface="Bahnschrift" panose="020B0502040204020203" pitchFamily="34" charset="0"/>
              </a:rPr>
              <a:t>транснапряженных</a:t>
            </a:r>
            <a:r>
              <a:rPr lang="ru-RU" sz="1200" i="1" dirty="0">
                <a:latin typeface="Bahnschrift" panose="020B0502040204020203" pitchFamily="34" charset="0"/>
              </a:rPr>
              <a:t>, </a:t>
            </a:r>
            <a:r>
              <a:rPr lang="ru-RU" sz="1200" i="1" dirty="0" err="1">
                <a:latin typeface="Bahnschrift" panose="020B0502040204020203" pitchFamily="34" charset="0"/>
              </a:rPr>
              <a:t>субвертикальных</a:t>
            </a:r>
            <a:r>
              <a:rPr lang="ru-RU" sz="1200" i="1" dirty="0">
                <a:latin typeface="Bahnschrift" panose="020B0502040204020203" pitchFamily="34" charset="0"/>
              </a:rPr>
              <a:t> разломов-выступов, </a:t>
            </a:r>
            <a:r>
              <a:rPr lang="ru-RU" sz="1200" i="1" dirty="0" err="1">
                <a:latin typeface="Bahnschrift" panose="020B0502040204020203" pitchFamily="34" charset="0"/>
              </a:rPr>
              <a:t>пламеневидных</a:t>
            </a:r>
            <a:r>
              <a:rPr lang="ru-RU" sz="1200" i="1" dirty="0">
                <a:latin typeface="Bahnschrift" panose="020B0502040204020203" pitchFamily="34" charset="0"/>
              </a:rPr>
              <a:t> рудных тел, плоских линзовидных и кармановидных тел, жил, прожилок, цементированных брекчий внутри жил и заполнений оперяющих разломов растяжения. 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4900311" y="2977093"/>
            <a:ext cx="364047" cy="350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428631" y="2977093"/>
            <a:ext cx="0" cy="350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585147" y="2977093"/>
            <a:ext cx="361644" cy="3503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291762" y="2710873"/>
            <a:ext cx="3168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Области повышенных значений </a:t>
            </a: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U/K, U/</a:t>
            </a:r>
            <a:r>
              <a:rPr lang="en-US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4354181" y="2710873"/>
            <a:ext cx="3106450" cy="26622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7413862" y="4996874"/>
            <a:ext cx="1545354" cy="3673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115748" y="-12750"/>
            <a:ext cx="3706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Результаты. Аномалия ВП №1</a:t>
            </a:r>
            <a:endParaRPr lang="ru-RU" sz="2000" dirty="0"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45403" y="203871"/>
            <a:ext cx="679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</a:rPr>
              <a:t>Данные, полученные в результате выполнения магниторазведки, гамма-спектрометрии и </a:t>
            </a:r>
            <a:r>
              <a:rPr lang="ru-RU" sz="1200" i="1" dirty="0" err="1">
                <a:latin typeface="Bahnschrift" panose="020B0502040204020203" pitchFamily="34" charset="0"/>
              </a:rPr>
              <a:t>электротомографии</a:t>
            </a:r>
            <a:r>
              <a:rPr lang="ru-RU" sz="1200" i="1" dirty="0">
                <a:latin typeface="Bahnschrift" panose="020B0502040204020203" pitchFamily="34" charset="0"/>
              </a:rPr>
              <a:t> (ТЭЗ-ВП) вблизи границы массива серпентинитов.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9237957" y="3892824"/>
            <a:ext cx="1977911" cy="1456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284083" y="3964178"/>
            <a:ext cx="2139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</a:rPr>
              <a:t>Выделены области</a:t>
            </a:r>
            <a:r>
              <a:rPr lang="en-US" sz="1200" i="1" dirty="0">
                <a:latin typeface="Bahnschrift" panose="020B0502040204020203" pitchFamily="34" charset="0"/>
              </a:rPr>
              <a:t> U/K, U/</a:t>
            </a:r>
            <a:r>
              <a:rPr lang="en-US" sz="1200" i="1" dirty="0" err="1">
                <a:latin typeface="Bahnschrift" panose="020B0502040204020203" pitchFamily="34" charset="0"/>
              </a:rPr>
              <a:t>Th</a:t>
            </a:r>
            <a:r>
              <a:rPr lang="en-US" sz="1200" i="1" dirty="0">
                <a:latin typeface="Bahnschrift" panose="020B0502040204020203" pitchFamily="34" charset="0"/>
              </a:rPr>
              <a:t> </a:t>
            </a:r>
            <a:r>
              <a:rPr lang="ru-RU" sz="1200" i="1" dirty="0">
                <a:latin typeface="Bahnschrift" panose="020B0502040204020203" pitchFamily="34" charset="0"/>
              </a:rPr>
              <a:t>маркирующие зоны гидротермально- и </a:t>
            </a:r>
            <a:r>
              <a:rPr lang="ru-RU" sz="1200" i="1" dirty="0" err="1">
                <a:latin typeface="Bahnschrift" panose="020B0502040204020203" pitchFamily="34" charset="0"/>
              </a:rPr>
              <a:t>метосоматически</a:t>
            </a:r>
            <a:r>
              <a:rPr lang="ru-RU" sz="1200" i="1" dirty="0">
                <a:latin typeface="Bahnschrift" panose="020B0502040204020203" pitchFamily="34" charset="0"/>
              </a:rPr>
              <a:t> измененных пород над поляризующимся объектом</a:t>
            </a:r>
          </a:p>
        </p:txBody>
      </p:sp>
    </p:spTree>
    <p:extLst>
      <p:ext uri="{BB962C8B-B14F-4D97-AF65-F5344CB8AC3E}">
        <p14:creationId xmlns:p14="http://schemas.microsoft.com/office/powerpoint/2010/main" val="251405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Скругленный прямоугольник 53"/>
          <p:cNvSpPr/>
          <p:nvPr/>
        </p:nvSpPr>
        <p:spPr>
          <a:xfrm>
            <a:off x="8860843" y="2803171"/>
            <a:ext cx="2992354" cy="10974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567422" y="280861"/>
            <a:ext cx="6598163" cy="462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>
            <a:off x="2170380" y="1384900"/>
            <a:ext cx="4608828" cy="5123022"/>
            <a:chOff x="2170380" y="1384900"/>
            <a:chExt cx="4608828" cy="512302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380" y="1384900"/>
              <a:ext cx="4608828" cy="5123022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2996565" y="3464182"/>
              <a:ext cx="335280" cy="216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2975610" y="3535680"/>
              <a:ext cx="379095" cy="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>
              <a:off x="2975610" y="3663315"/>
              <a:ext cx="379095" cy="0"/>
            </a:xfrm>
            <a:prstGeom prst="line">
              <a:avLst/>
            </a:prstGeom>
            <a:ln w="31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Скругленный прямоугольник 2"/>
          <p:cNvSpPr/>
          <p:nvPr/>
        </p:nvSpPr>
        <p:spPr>
          <a:xfrm>
            <a:off x="115747" y="822960"/>
            <a:ext cx="8565266" cy="596076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806128" y="1084263"/>
            <a:ext cx="3047068" cy="14459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0" y="-23720"/>
            <a:ext cx="7766698" cy="928914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0" y="-18735"/>
            <a:ext cx="5230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Сравнение данных гамма-спектрометрии </a:t>
            </a:r>
          </a:p>
          <a:p>
            <a:r>
              <a:rPr lang="ru-RU" sz="2000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геохимии</a:t>
            </a:r>
          </a:p>
        </p:txBody>
      </p:sp>
      <p:sp>
        <p:nvSpPr>
          <p:cNvPr id="2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569684" y="4364405"/>
            <a:ext cx="1498584" cy="1191820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Геологический разрез с обозначением геохимических проб</a:t>
            </a:r>
          </a:p>
        </p:txBody>
      </p:sp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588591" y="2908990"/>
            <a:ext cx="1498584" cy="555393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График </a:t>
            </a:r>
            <a:r>
              <a:rPr lang="en-US" sz="11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Th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/K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588591" y="1529097"/>
            <a:ext cx="1498584" cy="555393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График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ru-RU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содержание меди (</a:t>
            </a:r>
            <a:r>
              <a:rPr lang="en-US" sz="11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Cu)</a:t>
            </a:r>
            <a:endParaRPr lang="ru-RU" sz="1100" b="1" i="1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13378" y="3464182"/>
            <a:ext cx="1935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Зоны, где по данным гамма-спектрометрии (параметр </a:t>
            </a:r>
            <a:r>
              <a:rPr lang="en-US" sz="1200" dirty="0" err="1">
                <a:latin typeface="Bahnschrift" panose="020B0502040204020203" pitchFamily="34" charset="0"/>
              </a:rPr>
              <a:t>Th</a:t>
            </a:r>
            <a:r>
              <a:rPr lang="en-US" sz="1200" dirty="0">
                <a:latin typeface="Bahnschrift" panose="020B0502040204020203" pitchFamily="34" charset="0"/>
              </a:rPr>
              <a:t>/K</a:t>
            </a:r>
            <a:r>
              <a:rPr lang="ru-RU" sz="1200" dirty="0">
                <a:latin typeface="Bahnschrift" panose="020B0502040204020203" pitchFamily="34" charset="0"/>
              </a:rPr>
              <a:t>) может быть встречена медная минерализация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005784" y="1133324"/>
            <a:ext cx="30122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</a:rPr>
              <a:t>Структурные исследования в районе медных месторождений показали пространственную и генетическую связь минерализованных тел и их минералогической зональности с разломами карбонат-кварцевого заполнения.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83169" y="289994"/>
            <a:ext cx="6793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Bahnschrift" panose="020B0502040204020203" pitchFamily="34" charset="0"/>
              </a:rPr>
              <a:t>Для увязки данных наземной спектрометрии с геологией проводились измерения вдоль стенки траншеи. Траншея вскрыла небольшую кварц-карбонатную жилку.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711" y="2987274"/>
            <a:ext cx="430828" cy="337676"/>
          </a:xfrm>
          <a:prstGeom prst="rect">
            <a:avLst/>
          </a:prstGeom>
        </p:spPr>
      </p:pic>
      <p:sp>
        <p:nvSpPr>
          <p:cNvPr id="40" name="Скругленный прямоугольник 39"/>
          <p:cNvSpPr/>
          <p:nvPr/>
        </p:nvSpPr>
        <p:spPr>
          <a:xfrm>
            <a:off x="6276431" y="1529097"/>
            <a:ext cx="2241138" cy="55539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594302" y="2917079"/>
            <a:ext cx="1935033" cy="1767046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293044" y="1599533"/>
            <a:ext cx="2321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Значения меди выше уровня</a:t>
            </a: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считаются повышенными 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5903089" y="2061198"/>
            <a:ext cx="389955" cy="392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8860843" y="2803171"/>
            <a:ext cx="2930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2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Зоны изменения </a:t>
            </a:r>
            <a:r>
              <a:rPr lang="en-US" sz="1200" i="1" dirty="0" err="1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ru-RU" sz="12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2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ru-RU" sz="12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маркируют не саму медь, а зоны гидротермальных изменений пород, которые могут сопутствовать медной минерализации.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3981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9988" y="905194"/>
            <a:ext cx="12031102" cy="10820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9776" y="2283581"/>
            <a:ext cx="7965755" cy="451431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773267" y="2044694"/>
            <a:ext cx="2595773" cy="31407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71120" y="-23721"/>
            <a:ext cx="7837818" cy="96005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236480" y="48470"/>
            <a:ext cx="3754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Результаты. Аномалия ВП №</a:t>
            </a:r>
            <a:r>
              <a:rPr lang="en-US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dirty="0"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999153" y="3625245"/>
            <a:ext cx="741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Река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60791" y="3577736"/>
            <a:ext cx="1044830" cy="139135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92210" y="2081533"/>
            <a:ext cx="25768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На первом этапе была построена карта второй компоненты факторного анализа (далее </a:t>
            </a:r>
            <a:r>
              <a:rPr lang="en-US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PCA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2), отвечающая за повышение значений параметра </a:t>
            </a:r>
            <a:r>
              <a:rPr lang="en-US" sz="1600" i="1" dirty="0" err="1">
                <a:latin typeface="Bahnschrift" panose="020B0502040204020203" pitchFamily="34" charset="0"/>
                <a:ea typeface="Calibri" panose="020F0502020204030204" pitchFamily="34" charset="0"/>
              </a:rPr>
              <a:t>Th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/</a:t>
            </a:r>
            <a:r>
              <a:rPr lang="en-US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K 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и </a:t>
            </a:r>
            <a:r>
              <a:rPr lang="en-US" sz="1600" i="1" dirty="0" err="1">
                <a:latin typeface="Bahnschrift" panose="020B0502040204020203" pitchFamily="34" charset="0"/>
                <a:ea typeface="Calibri" panose="020F0502020204030204" pitchFamily="34" charset="0"/>
              </a:rPr>
              <a:t>Th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, при почти неизменном калии. Уран в данной компоненте проявляется как нейтральный элемент</a:t>
            </a:r>
            <a:r>
              <a:rPr lang="ru-RU" sz="1400" i="1" dirty="0">
                <a:latin typeface="Bahnschrift" panose="020B0502040204020203" pitchFamily="34" charset="0"/>
                <a:ea typeface="Calibri" panose="020F0502020204030204" pitchFamily="34" charset="0"/>
              </a:rPr>
              <a:t>. </a:t>
            </a:r>
            <a:endParaRPr lang="ru-RU" sz="1400" i="1" dirty="0">
              <a:latin typeface="Bahnschrif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912" y="936335"/>
            <a:ext cx="120120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статистической обработки данных был выбран факторный анализ (ФА) методом главных компонент, так как он несет в себе информацию о дисперсии и корреляции. Дисперсию радиоактивных и других химических элементов можно рассматривать как реальную меру вероятности появления рудных концентраций в полях, где происходило изменение пород [3].  Также  ФА хорошо справляется с задачей уменьшения объема данных, что важно для интерпретации.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733" r="27711" b="7872"/>
          <a:stretch/>
        </p:blipFill>
        <p:spPr>
          <a:xfrm>
            <a:off x="505086" y="2397550"/>
            <a:ext cx="6299200" cy="430784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0800000">
            <a:off x="8107068" y="3458188"/>
            <a:ext cx="654662" cy="45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3224567" y="2102585"/>
            <a:ext cx="1391108" cy="461268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Карта </a:t>
            </a:r>
            <a:r>
              <a:rPr lang="en-US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PCA2</a:t>
            </a:r>
            <a:endParaRPr lang="ru-RU" sz="1600" b="1" i="1" dirty="0">
              <a:solidFill>
                <a:schemeClr val="tx1">
                  <a:lumMod val="95000"/>
                  <a:lumOff val="5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044486" y="3953428"/>
            <a:ext cx="677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6815823" y="4130730"/>
            <a:ext cx="115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Bahnschrift" panose="020B0502040204020203" pitchFamily="34" charset="0"/>
              </a:rPr>
              <a:t>Линеаменты</a:t>
            </a:r>
            <a:endParaRPr lang="ru-RU" sz="1200" dirty="0">
              <a:latin typeface="Bahnschrift" panose="020B0502040204020203" pitchFamily="34" charset="0"/>
            </a:endParaRP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по </a:t>
            </a:r>
            <a:r>
              <a:rPr lang="en-US" sz="1200" dirty="0">
                <a:latin typeface="Bahnschrift" panose="020B0502040204020203" pitchFamily="34" charset="0"/>
              </a:rPr>
              <a:t>PCA2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7031099" y="4707712"/>
            <a:ext cx="735599" cy="318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3659" r="27388" b="7178"/>
          <a:stretch/>
        </p:blipFill>
        <p:spPr>
          <a:xfrm>
            <a:off x="498014" y="2185123"/>
            <a:ext cx="6346439" cy="4230959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58124" y="997545"/>
            <a:ext cx="12031102" cy="527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8124" y="2020863"/>
            <a:ext cx="8301890" cy="451431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111294" y="1781354"/>
            <a:ext cx="2300993" cy="32373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71120" y="-23721"/>
            <a:ext cx="7837818" cy="96005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236480" y="48470"/>
            <a:ext cx="3754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Результаты. Аномалия ВП №</a:t>
            </a:r>
            <a:r>
              <a:rPr lang="en-US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dirty="0"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10112" y="2467001"/>
            <a:ext cx="741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Река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89139" y="2341202"/>
            <a:ext cx="1480426" cy="38730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59084" y="1876854"/>
            <a:ext cx="22691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Исходя из особенностей рудных тел, характерных для данного района, и учета возможности влияния рельефа были выбраны наиболее перспективные области (1 и 2) для поиска медной минерализации</a:t>
            </a:r>
            <a:endParaRPr lang="ru-RU" sz="1400" i="1" dirty="0">
              <a:latin typeface="Bahnschrif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3867" y="1089689"/>
            <a:ext cx="12012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Видно, что повышенные значения второй компоненты </a:t>
            </a:r>
            <a:r>
              <a:rPr lang="ru-RU" sz="1600" i="1" dirty="0" err="1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оконтуривают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аномалию </a:t>
            </a:r>
            <a:r>
              <a:rPr lang="ru-RU" sz="1600" i="1" dirty="0" err="1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поляризуемости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8431666" y="3267251"/>
            <a:ext cx="654662" cy="45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2547738" y="1739826"/>
            <a:ext cx="3395862" cy="515134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Аномалия ВП на карте PCA2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256308" y="2856788"/>
            <a:ext cx="677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7064856" y="3064899"/>
            <a:ext cx="115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Bahnschrift" panose="020B0502040204020203" pitchFamily="34" charset="0"/>
              </a:rPr>
              <a:t>Линеаменты</a:t>
            </a:r>
            <a:endParaRPr lang="ru-RU" sz="1200" dirty="0">
              <a:latin typeface="Bahnschrift" panose="020B0502040204020203" pitchFamily="34" charset="0"/>
            </a:endParaRP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по </a:t>
            </a:r>
            <a:r>
              <a:rPr lang="en-US" sz="1200" dirty="0">
                <a:latin typeface="Bahnschrift" panose="020B0502040204020203" pitchFamily="34" charset="0"/>
              </a:rPr>
              <a:t>PCA2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7227229" y="3551616"/>
            <a:ext cx="735599" cy="318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7389566" y="5420888"/>
            <a:ext cx="548640" cy="716280"/>
          </a:xfrm>
          <a:custGeom>
            <a:avLst/>
            <a:gdLst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35280 w 563880"/>
              <a:gd name="connsiteY7" fmla="*/ 381000 h 716280"/>
              <a:gd name="connsiteX8" fmla="*/ 228600 w 563880"/>
              <a:gd name="connsiteY8" fmla="*/ 18288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35280 w 563880"/>
              <a:gd name="connsiteY7" fmla="*/ 381000 h 716280"/>
              <a:gd name="connsiteX8" fmla="*/ 248920 w 563880"/>
              <a:gd name="connsiteY8" fmla="*/ 19812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45440 w 563880"/>
              <a:gd name="connsiteY7" fmla="*/ 381000 h 716280"/>
              <a:gd name="connsiteX8" fmla="*/ 248920 w 563880"/>
              <a:gd name="connsiteY8" fmla="*/ 19812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48640"/>
              <a:gd name="connsiteY0" fmla="*/ 0 h 716280"/>
              <a:gd name="connsiteX1" fmla="*/ 0 w 548640"/>
              <a:gd name="connsiteY1" fmla="*/ 121920 h 716280"/>
              <a:gd name="connsiteX2" fmla="*/ 0 w 548640"/>
              <a:gd name="connsiteY2" fmla="*/ 335280 h 716280"/>
              <a:gd name="connsiteX3" fmla="*/ 106680 w 548640"/>
              <a:gd name="connsiteY3" fmla="*/ 487680 h 716280"/>
              <a:gd name="connsiteX4" fmla="*/ 213360 w 548640"/>
              <a:gd name="connsiteY4" fmla="*/ 655320 h 716280"/>
              <a:gd name="connsiteX5" fmla="*/ 396240 w 548640"/>
              <a:gd name="connsiteY5" fmla="*/ 716280 h 716280"/>
              <a:gd name="connsiteX6" fmla="*/ 548640 w 548640"/>
              <a:gd name="connsiteY6" fmla="*/ 518160 h 716280"/>
              <a:gd name="connsiteX7" fmla="*/ 345440 w 548640"/>
              <a:gd name="connsiteY7" fmla="*/ 381000 h 716280"/>
              <a:gd name="connsiteX8" fmla="*/ 248920 w 548640"/>
              <a:gd name="connsiteY8" fmla="*/ 198120 h 716280"/>
              <a:gd name="connsiteX9" fmla="*/ 213360 w 548640"/>
              <a:gd name="connsiteY9" fmla="*/ 15240 h 716280"/>
              <a:gd name="connsiteX10" fmla="*/ 213360 w 548640"/>
              <a:gd name="connsiteY10" fmla="*/ 15240 h 716280"/>
              <a:gd name="connsiteX11" fmla="*/ 152400 w 548640"/>
              <a:gd name="connsiteY11" fmla="*/ 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640" h="716280">
                <a:moveTo>
                  <a:pt x="152400" y="0"/>
                </a:moveTo>
                <a:lnTo>
                  <a:pt x="0" y="121920"/>
                </a:lnTo>
                <a:lnTo>
                  <a:pt x="0" y="335280"/>
                </a:lnTo>
                <a:lnTo>
                  <a:pt x="106680" y="487680"/>
                </a:lnTo>
                <a:lnTo>
                  <a:pt x="213360" y="655320"/>
                </a:lnTo>
                <a:lnTo>
                  <a:pt x="396240" y="716280"/>
                </a:lnTo>
                <a:lnTo>
                  <a:pt x="548640" y="518160"/>
                </a:lnTo>
                <a:lnTo>
                  <a:pt x="345440" y="381000"/>
                </a:lnTo>
                <a:lnTo>
                  <a:pt x="248920" y="198120"/>
                </a:lnTo>
                <a:lnTo>
                  <a:pt x="213360" y="15240"/>
                </a:lnTo>
                <a:lnTo>
                  <a:pt x="213360" y="15240"/>
                </a:lnTo>
                <a:lnTo>
                  <a:pt x="152400" y="0"/>
                </a:lnTo>
                <a:close/>
              </a:path>
            </a:pathLst>
          </a:custGeom>
          <a:pattFill prst="ltHorz">
            <a:fgClr>
              <a:srgbClr val="7AD402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865322" y="3778520"/>
            <a:ext cx="1514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Зоны выбранные как перспективные на медную минерализацию</a:t>
            </a: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(по данным гамма-спектрометрии)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4973" y="2803289"/>
            <a:ext cx="25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56725" y="3880545"/>
            <a:ext cx="405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035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557" r="26407" b="4238"/>
          <a:stretch/>
        </p:blipFill>
        <p:spPr>
          <a:xfrm>
            <a:off x="537616" y="2145499"/>
            <a:ext cx="6230453" cy="4264485"/>
          </a:xfrm>
          <a:prstGeom prst="rect">
            <a:avLst/>
          </a:prstGeom>
        </p:spPr>
      </p:pic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2F3D7B16-0B0A-4B6C-95E3-35C14DDC17E0}"/>
              </a:ext>
            </a:extLst>
          </p:cNvPr>
          <p:cNvSpPr/>
          <p:nvPr/>
        </p:nvSpPr>
        <p:spPr>
          <a:xfrm rot="5400000" flipH="1">
            <a:off x="9548265" y="4211288"/>
            <a:ext cx="3358317" cy="1929153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12464" y="914363"/>
            <a:ext cx="12031102" cy="8309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8124" y="2020863"/>
            <a:ext cx="8301890" cy="451431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187047" y="2028597"/>
            <a:ext cx="2300993" cy="28008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9814798-200F-4026-B1B2-12FD2673867E}"/>
              </a:ext>
            </a:extLst>
          </p:cNvPr>
          <p:cNvSpPr/>
          <p:nvPr/>
        </p:nvSpPr>
        <p:spPr>
          <a:xfrm>
            <a:off x="-71120" y="-23721"/>
            <a:ext cx="7837818" cy="960055"/>
          </a:xfrm>
          <a:custGeom>
            <a:avLst/>
            <a:gdLst>
              <a:gd name="connsiteX0" fmla="*/ 14514 w 6371771"/>
              <a:gd name="connsiteY0" fmla="*/ 1494971 h 1494971"/>
              <a:gd name="connsiteX1" fmla="*/ 6371771 w 6371771"/>
              <a:gd name="connsiteY1" fmla="*/ 0 h 1494971"/>
              <a:gd name="connsiteX2" fmla="*/ 0 w 6371771"/>
              <a:gd name="connsiteY2" fmla="*/ 0 h 1494971"/>
              <a:gd name="connsiteX3" fmla="*/ 14514 w 6371771"/>
              <a:gd name="connsiteY3" fmla="*/ 1494971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1771" h="1494971">
                <a:moveTo>
                  <a:pt x="14514" y="1494971"/>
                </a:moveTo>
                <a:lnTo>
                  <a:pt x="6371771" y="0"/>
                </a:lnTo>
                <a:lnTo>
                  <a:pt x="0" y="0"/>
                </a:lnTo>
                <a:lnTo>
                  <a:pt x="14514" y="149497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596DC8F-F6C3-4894-BADA-9B56478FC64A}"/>
              </a:ext>
            </a:extLst>
          </p:cNvPr>
          <p:cNvSpPr/>
          <p:nvPr/>
        </p:nvSpPr>
        <p:spPr>
          <a:xfrm>
            <a:off x="236480" y="48470"/>
            <a:ext cx="3754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Результаты. Аномалия ВП №</a:t>
            </a:r>
            <a:r>
              <a:rPr lang="en-US" sz="2000" b="1" dirty="0">
                <a:latin typeface="Bahnschrift" panose="020B05020402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sz="2000" dirty="0">
              <a:latin typeface="Bahnschrift" panose="020B05020402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210112" y="2467001"/>
            <a:ext cx="7413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Река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889139" y="2341202"/>
            <a:ext cx="1480426" cy="387308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3D60C-A769-4D37-91D5-7CAC95DD98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835" y="5556225"/>
            <a:ext cx="1174731" cy="12274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27914" y="2106548"/>
            <a:ext cx="2382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В основном </a:t>
            </a:r>
            <a:r>
              <a:rPr lang="en-US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 </a:t>
            </a:r>
            <a:r>
              <a:rPr lang="ru-RU" sz="1600" i="1" dirty="0">
                <a:latin typeface="Bahnschrift" panose="020B0502040204020203" pitchFamily="34" charset="0"/>
                <a:ea typeface="Calibri" panose="020F0502020204030204" pitchFamily="34" charset="0"/>
              </a:rPr>
              <a:t>кварцевые диориты с медной минерализацией обнаружены вдоль области 2, там же была обнаружена небольшая медная выработка на ПР8100 (черный треугольник). </a:t>
            </a:r>
            <a:endParaRPr lang="ru-RU" sz="1400" i="1" dirty="0">
              <a:latin typeface="Bahnschrif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125" y="937530"/>
            <a:ext cx="11901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i="1" dirty="0">
                <a:latin typeface="Bahnschrift" panose="020B0502040204020203" pitchFamily="34" charset="0"/>
              </a:rPr>
              <a:t>Для заверки выбранной аномалии проводились специальные геологические маршруты с целью заверки. В результате были обнаружены кварцевые диориты с медной минерализацией (</a:t>
            </a:r>
            <a:r>
              <a:rPr lang="en-US" sz="1600" i="1" dirty="0">
                <a:latin typeface="Bahnschrift" panose="020B0502040204020203" pitchFamily="34" charset="0"/>
              </a:rPr>
              <a:t>QD</a:t>
            </a:r>
            <a:r>
              <a:rPr lang="ru-RU" sz="1600" i="1" dirty="0">
                <a:latin typeface="Bahnschrift" panose="020B0502040204020203" pitchFamily="34" charset="0"/>
              </a:rPr>
              <a:t> </a:t>
            </a:r>
            <a:r>
              <a:rPr lang="en-US" sz="1600" i="1" dirty="0">
                <a:latin typeface="Bahnschrift" panose="020B0502040204020203" pitchFamily="34" charset="0"/>
              </a:rPr>
              <a:t>Cu</a:t>
            </a:r>
            <a:r>
              <a:rPr lang="ru-RU" sz="1600" i="1" dirty="0">
                <a:latin typeface="Bahnschrift" panose="020B0502040204020203" pitchFamily="34" charset="0"/>
              </a:rPr>
              <a:t>) и кварцевые жилы (</a:t>
            </a:r>
            <a:r>
              <a:rPr lang="en-US" sz="1600" i="1" dirty="0">
                <a:latin typeface="Bahnschrift" panose="020B0502040204020203" pitchFamily="34" charset="0"/>
              </a:rPr>
              <a:t>Q</a:t>
            </a:r>
            <a:r>
              <a:rPr lang="ru-RU" sz="1600" i="1" dirty="0">
                <a:latin typeface="Bahnschrift" panose="020B0502040204020203" pitchFamily="34" charset="0"/>
              </a:rPr>
              <a:t>).</a:t>
            </a:r>
            <a:endParaRPr lang="ru-RU" sz="1400" i="1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8431666" y="3267251"/>
            <a:ext cx="654662" cy="455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3">
            <a:extLst>
              <a:ext uri="{FF2B5EF4-FFF2-40B4-BE49-F238E27FC236}">
                <a16:creationId xmlns:a16="http://schemas.microsoft.com/office/drawing/2014/main" id="{C5C5CA74-80A9-425C-8D2C-D47B4FA3BC8A}"/>
              </a:ext>
            </a:extLst>
          </p:cNvPr>
          <p:cNvSpPr/>
          <p:nvPr/>
        </p:nvSpPr>
        <p:spPr>
          <a:xfrm>
            <a:off x="2543377" y="1848981"/>
            <a:ext cx="3395862" cy="515134"/>
          </a:xfrm>
          <a:prstGeom prst="roundRect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" panose="020B0502040204020203" pitchFamily="34" charset="0"/>
              </a:rPr>
              <a:t>Аномалия ВП на карте PCA2 и точки геологического маршрута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256308" y="2856788"/>
            <a:ext cx="6774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7064856" y="3064899"/>
            <a:ext cx="115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Bahnschrift" panose="020B0502040204020203" pitchFamily="34" charset="0"/>
              </a:rPr>
              <a:t>Линеаменты</a:t>
            </a:r>
            <a:endParaRPr lang="ru-RU" sz="1200" dirty="0">
              <a:latin typeface="Bahnschrift" panose="020B0502040204020203" pitchFamily="34" charset="0"/>
            </a:endParaRP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по </a:t>
            </a:r>
            <a:r>
              <a:rPr lang="en-US" sz="1200" dirty="0">
                <a:latin typeface="Bahnschrift" panose="020B0502040204020203" pitchFamily="34" charset="0"/>
              </a:rPr>
              <a:t>PCA2</a:t>
            </a:r>
            <a:endParaRPr lang="ru-RU" sz="1200" dirty="0">
              <a:latin typeface="Bahnschrift" panose="020B0502040204020203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7227229" y="3551616"/>
            <a:ext cx="735599" cy="318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лилиния 13"/>
          <p:cNvSpPr/>
          <p:nvPr/>
        </p:nvSpPr>
        <p:spPr>
          <a:xfrm>
            <a:off x="7389566" y="5420888"/>
            <a:ext cx="548640" cy="716280"/>
          </a:xfrm>
          <a:custGeom>
            <a:avLst/>
            <a:gdLst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35280 w 563880"/>
              <a:gd name="connsiteY7" fmla="*/ 381000 h 716280"/>
              <a:gd name="connsiteX8" fmla="*/ 228600 w 563880"/>
              <a:gd name="connsiteY8" fmla="*/ 18288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35280 w 563880"/>
              <a:gd name="connsiteY7" fmla="*/ 381000 h 716280"/>
              <a:gd name="connsiteX8" fmla="*/ 248920 w 563880"/>
              <a:gd name="connsiteY8" fmla="*/ 19812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63880"/>
              <a:gd name="connsiteY0" fmla="*/ 0 h 716280"/>
              <a:gd name="connsiteX1" fmla="*/ 0 w 563880"/>
              <a:gd name="connsiteY1" fmla="*/ 121920 h 716280"/>
              <a:gd name="connsiteX2" fmla="*/ 0 w 563880"/>
              <a:gd name="connsiteY2" fmla="*/ 335280 h 716280"/>
              <a:gd name="connsiteX3" fmla="*/ 106680 w 563880"/>
              <a:gd name="connsiteY3" fmla="*/ 487680 h 716280"/>
              <a:gd name="connsiteX4" fmla="*/ 213360 w 563880"/>
              <a:gd name="connsiteY4" fmla="*/ 655320 h 716280"/>
              <a:gd name="connsiteX5" fmla="*/ 396240 w 563880"/>
              <a:gd name="connsiteY5" fmla="*/ 716280 h 716280"/>
              <a:gd name="connsiteX6" fmla="*/ 563880 w 563880"/>
              <a:gd name="connsiteY6" fmla="*/ 518160 h 716280"/>
              <a:gd name="connsiteX7" fmla="*/ 345440 w 563880"/>
              <a:gd name="connsiteY7" fmla="*/ 381000 h 716280"/>
              <a:gd name="connsiteX8" fmla="*/ 248920 w 563880"/>
              <a:gd name="connsiteY8" fmla="*/ 198120 h 716280"/>
              <a:gd name="connsiteX9" fmla="*/ 213360 w 563880"/>
              <a:gd name="connsiteY9" fmla="*/ 15240 h 716280"/>
              <a:gd name="connsiteX10" fmla="*/ 213360 w 563880"/>
              <a:gd name="connsiteY10" fmla="*/ 15240 h 716280"/>
              <a:gd name="connsiteX11" fmla="*/ 152400 w 563880"/>
              <a:gd name="connsiteY11" fmla="*/ 0 h 716280"/>
              <a:gd name="connsiteX0" fmla="*/ 152400 w 548640"/>
              <a:gd name="connsiteY0" fmla="*/ 0 h 716280"/>
              <a:gd name="connsiteX1" fmla="*/ 0 w 548640"/>
              <a:gd name="connsiteY1" fmla="*/ 121920 h 716280"/>
              <a:gd name="connsiteX2" fmla="*/ 0 w 548640"/>
              <a:gd name="connsiteY2" fmla="*/ 335280 h 716280"/>
              <a:gd name="connsiteX3" fmla="*/ 106680 w 548640"/>
              <a:gd name="connsiteY3" fmla="*/ 487680 h 716280"/>
              <a:gd name="connsiteX4" fmla="*/ 213360 w 548640"/>
              <a:gd name="connsiteY4" fmla="*/ 655320 h 716280"/>
              <a:gd name="connsiteX5" fmla="*/ 396240 w 548640"/>
              <a:gd name="connsiteY5" fmla="*/ 716280 h 716280"/>
              <a:gd name="connsiteX6" fmla="*/ 548640 w 548640"/>
              <a:gd name="connsiteY6" fmla="*/ 518160 h 716280"/>
              <a:gd name="connsiteX7" fmla="*/ 345440 w 548640"/>
              <a:gd name="connsiteY7" fmla="*/ 381000 h 716280"/>
              <a:gd name="connsiteX8" fmla="*/ 248920 w 548640"/>
              <a:gd name="connsiteY8" fmla="*/ 198120 h 716280"/>
              <a:gd name="connsiteX9" fmla="*/ 213360 w 548640"/>
              <a:gd name="connsiteY9" fmla="*/ 15240 h 716280"/>
              <a:gd name="connsiteX10" fmla="*/ 213360 w 548640"/>
              <a:gd name="connsiteY10" fmla="*/ 15240 h 716280"/>
              <a:gd name="connsiteX11" fmla="*/ 152400 w 548640"/>
              <a:gd name="connsiteY11" fmla="*/ 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8640" h="716280">
                <a:moveTo>
                  <a:pt x="152400" y="0"/>
                </a:moveTo>
                <a:lnTo>
                  <a:pt x="0" y="121920"/>
                </a:lnTo>
                <a:lnTo>
                  <a:pt x="0" y="335280"/>
                </a:lnTo>
                <a:lnTo>
                  <a:pt x="106680" y="487680"/>
                </a:lnTo>
                <a:lnTo>
                  <a:pt x="213360" y="655320"/>
                </a:lnTo>
                <a:lnTo>
                  <a:pt x="396240" y="716280"/>
                </a:lnTo>
                <a:lnTo>
                  <a:pt x="548640" y="518160"/>
                </a:lnTo>
                <a:lnTo>
                  <a:pt x="345440" y="381000"/>
                </a:lnTo>
                <a:lnTo>
                  <a:pt x="248920" y="198120"/>
                </a:lnTo>
                <a:lnTo>
                  <a:pt x="213360" y="15240"/>
                </a:lnTo>
                <a:lnTo>
                  <a:pt x="213360" y="15240"/>
                </a:lnTo>
                <a:lnTo>
                  <a:pt x="152400" y="0"/>
                </a:lnTo>
                <a:close/>
              </a:path>
            </a:pathLst>
          </a:custGeom>
          <a:pattFill prst="ltHorz">
            <a:fgClr>
              <a:srgbClr val="7AD402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6865322" y="3778520"/>
            <a:ext cx="15148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Bahnschrift" panose="020B0502040204020203" pitchFamily="34" charset="0"/>
              </a:rPr>
              <a:t>Зоны выбранные как перспективные на медную минерализацию</a:t>
            </a:r>
          </a:p>
          <a:p>
            <a:pPr algn="ctr"/>
            <a:r>
              <a:rPr lang="ru-RU" sz="1200" dirty="0">
                <a:latin typeface="Bahnschrift" panose="020B0502040204020203" pitchFamily="34" charset="0"/>
              </a:rPr>
              <a:t>(по данным гамма-спектрометрии)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4973" y="2803289"/>
            <a:ext cx="257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56725" y="3880545"/>
            <a:ext cx="405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Bahnschrift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01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11307</TotalTime>
  <Words>1121</Words>
  <Application>Microsoft Office PowerPoint</Application>
  <PresentationFormat>Широкоэкранный</PresentationFormat>
  <Paragraphs>123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-apple-system</vt:lpstr>
      <vt:lpstr>Arial</vt:lpstr>
      <vt:lpstr>Bahnschrift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szggk_bel</dc:creator>
  <cp:lastModifiedBy>Андреенок Анжелика</cp:lastModifiedBy>
  <cp:revision>357</cp:revision>
  <dcterms:created xsi:type="dcterms:W3CDTF">2020-01-23T12:45:01Z</dcterms:created>
  <dcterms:modified xsi:type="dcterms:W3CDTF">2023-03-20T06:33:10Z</dcterms:modified>
</cp:coreProperties>
</file>