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82" r:id="rId3"/>
    <p:sldId id="314" r:id="rId4"/>
    <p:sldId id="308" r:id="rId5"/>
    <p:sldId id="302" r:id="rId6"/>
    <p:sldId id="296" r:id="rId7"/>
    <p:sldId id="303" r:id="rId8"/>
    <p:sldId id="279" r:id="rId9"/>
    <p:sldId id="294" r:id="rId10"/>
    <p:sldId id="304" r:id="rId11"/>
    <p:sldId id="313" r:id="rId12"/>
    <p:sldId id="297" r:id="rId13"/>
    <p:sldId id="307" r:id="rId14"/>
    <p:sldId id="311" r:id="rId15"/>
    <p:sldId id="306" r:id="rId16"/>
    <p:sldId id="300" r:id="rId17"/>
    <p:sldId id="298" r:id="rId18"/>
    <p:sldId id="312" r:id="rId19"/>
    <p:sldId id="281" r:id="rId20"/>
    <p:sldId id="30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AA8"/>
    <a:srgbClr val="E6F2DA"/>
    <a:srgbClr val="BCDC9C"/>
    <a:srgbClr val="C9E3AF"/>
    <a:srgbClr val="D5E9C1"/>
    <a:srgbClr val="AFD7FF"/>
    <a:srgbClr val="99CCFF"/>
    <a:srgbClr val="FFEACD"/>
    <a:srgbClr val="FBFFCD"/>
    <a:srgbClr val="FFF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7125" autoAdjust="0"/>
  </p:normalViewPr>
  <p:slideViewPr>
    <p:cSldViewPr snapToGrid="0">
      <p:cViewPr varScale="1">
        <p:scale>
          <a:sx n="45" d="100"/>
          <a:sy n="45" d="100"/>
        </p:scale>
        <p:origin x="200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10E4C-B0A6-4351-9671-C5EDDDAC1452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A64CE-6F55-488B-9680-703045C88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070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24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trike="noStrike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972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599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877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486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370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407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84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94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33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941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924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621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49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049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421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569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A64CE-6F55-488B-9680-703045C8806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7767941" y="5595257"/>
            <a:ext cx="4424058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357;p50"/>
          <p:cNvSpPr txBox="1"/>
          <p:nvPr userDrawn="1"/>
        </p:nvSpPr>
        <p:spPr>
          <a:xfrm>
            <a:off x="90331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1006587" y="6083120"/>
            <a:ext cx="4110429" cy="70030"/>
            <a:chOff x="838200" y="6083120"/>
            <a:chExt cx="4110429" cy="70030"/>
          </a:xfrm>
          <a:solidFill>
            <a:srgbClr val="80BF44"/>
          </a:solidFill>
        </p:grpSpPr>
        <p:sp>
          <p:nvSpPr>
            <p:cNvPr id="16" name="Прямоугольник 15"/>
            <p:cNvSpPr/>
            <p:nvPr/>
          </p:nvSpPr>
          <p:spPr>
            <a:xfrm>
              <a:off x="83820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24361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649024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054436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459848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86526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26582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662363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067775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473187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878599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6851536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6851535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820051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7820051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4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5452398" y="590990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54713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7045" cy="414127"/>
          </a:xfrm>
          <a:prstGeom prst="rect">
            <a:avLst/>
          </a:prstGeom>
          <a:noFill/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4953000" y="1790700"/>
            <a:ext cx="6402388" cy="4701540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2649203"/>
            <a:ext cx="4470400" cy="132206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2912401"/>
            <a:ext cx="3278187" cy="795672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3655667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b="15925"/>
          <a:stretch/>
        </p:blipFill>
        <p:spPr>
          <a:xfrm>
            <a:off x="0" y="0"/>
            <a:ext cx="12204700" cy="6865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9820" cy="414127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1997693"/>
            <a:ext cx="4663440" cy="79567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2818433"/>
            <a:ext cx="10517188" cy="3140408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779118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b="15925"/>
          <a:stretch/>
        </p:blipFill>
        <p:spPr>
          <a:xfrm>
            <a:off x="0" y="0"/>
            <a:ext cx="12204700" cy="6865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9820" cy="414127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4838700" y="1685924"/>
            <a:ext cx="6516688" cy="4272917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" y="2649203"/>
            <a:ext cx="4470399" cy="132206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2957721"/>
            <a:ext cx="3497579" cy="79567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3284323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1825625"/>
            <a:ext cx="10517188" cy="4351337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472119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1825625"/>
            <a:ext cx="10517188" cy="4351337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4" y="904407"/>
            <a:ext cx="1030632" cy="24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87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1825625"/>
            <a:ext cx="10517188" cy="4351337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4" y="904407"/>
            <a:ext cx="1030632" cy="24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852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24628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1099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985987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19324"/>
            <a:ext cx="3932237" cy="3649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5048250" y="1349375"/>
            <a:ext cx="6307138" cy="451961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215345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ое-бел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56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5638" r="50090" b="-93"/>
          <a:stretch/>
        </p:blipFill>
        <p:spPr>
          <a:xfrm>
            <a:off x="0" y="0"/>
            <a:ext cx="6076950" cy="68656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24" y="909229"/>
            <a:ext cx="1018505" cy="23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75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19849" r="8016" b="8015"/>
          <a:stretch/>
        </p:blipFill>
        <p:spPr>
          <a:xfrm>
            <a:off x="2806" y="0"/>
            <a:ext cx="12189194" cy="6858000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357;p50"/>
          <p:cNvSpPr txBox="1"/>
          <p:nvPr userDrawn="1"/>
        </p:nvSpPr>
        <p:spPr>
          <a:xfrm>
            <a:off x="63026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chemeClr val="bg1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chemeClr val="bg1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6851536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6860964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7767941" y="5595257"/>
            <a:ext cx="4424058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820051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7820051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5452398" y="590990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дата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006587" y="6083120"/>
            <a:ext cx="4110429" cy="70030"/>
            <a:chOff x="838200" y="6083120"/>
            <a:chExt cx="4110429" cy="70030"/>
          </a:xfrm>
          <a:solidFill>
            <a:srgbClr val="80BF44"/>
          </a:solidFill>
        </p:grpSpPr>
        <p:sp>
          <p:nvSpPr>
            <p:cNvPr id="34" name="Прямоугольник 33"/>
            <p:cNvSpPr/>
            <p:nvPr/>
          </p:nvSpPr>
          <p:spPr>
            <a:xfrm>
              <a:off x="83820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24361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649024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054436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459848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86526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26582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662363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067775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473187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878599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91134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2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141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 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4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2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820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132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2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564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азовый слайд чер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104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азовый слайд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10992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724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азовый слайд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19324"/>
            <a:ext cx="3932237" cy="36496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5048250" y="1349375"/>
            <a:ext cx="6307138" cy="451961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467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186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1"/>
            <a:ext cx="10515600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Рисунок 2"/>
          <p:cNvSpPr>
            <a:spLocks noGrp="1"/>
          </p:cNvSpPr>
          <p:nvPr>
            <p:ph type="pic" idx="17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idx="18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19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5746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623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486752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Рисунок 2"/>
          <p:cNvSpPr>
            <a:spLocks noGrp="1"/>
          </p:cNvSpPr>
          <p:nvPr>
            <p:ph type="pic" idx="17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8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9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933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623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1825626"/>
            <a:ext cx="3221672" cy="4255134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839788" y="1825626"/>
            <a:ext cx="7123112" cy="4255135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762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219325"/>
            <a:ext cx="3932237" cy="3621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"/>
          </p:nvPr>
        </p:nvSpPr>
        <p:spPr>
          <a:xfrm>
            <a:off x="5057775" y="1349376"/>
            <a:ext cx="6172200" cy="4491038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19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1582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7" name="Google Shape;357;p50"/>
          <p:cNvSpPr txBox="1"/>
          <p:nvPr userDrawn="1"/>
        </p:nvSpPr>
        <p:spPr>
          <a:xfrm>
            <a:off x="10012317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 algn="r"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916405" y="5595256"/>
            <a:ext cx="104173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1163464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5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0"/>
            <a:ext cx="1051401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7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idx="18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19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710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бе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5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486752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7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idx="18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19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5517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и текст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6232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1825626"/>
            <a:ext cx="3221672" cy="4255134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839788" y="1825626"/>
            <a:ext cx="7123112" cy="4255135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354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Рисунок и текст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057775" y="1349376"/>
            <a:ext cx="6172200" cy="4491038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219325"/>
            <a:ext cx="3932237" cy="36210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557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r="11520" b="11719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006587" y="437551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7045" cy="4141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1992900"/>
            <a:ext cx="8523288" cy="21268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711262"/>
            <a:ext cx="8523287" cy="14141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 подзаголовка</a:t>
            </a: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87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006587" y="437551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7045" cy="4141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1992900"/>
            <a:ext cx="8523288" cy="21268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711262"/>
            <a:ext cx="8523287" cy="14141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 подзаголовка</a:t>
            </a: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23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7" r="18089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2324100"/>
            <a:ext cx="9363075" cy="32385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06587" y="4083410"/>
            <a:ext cx="973705" cy="8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324100"/>
            <a:ext cx="8523288" cy="1503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419163"/>
            <a:ext cx="8523287" cy="8894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 подзаголовка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8" y="1271798"/>
            <a:ext cx="1779820" cy="414129"/>
          </a:xfrm>
          <a:prstGeom prst="rect">
            <a:avLst/>
          </a:prstGeom>
        </p:spPr>
      </p:pic>
      <p:sp>
        <p:nvSpPr>
          <p:cNvPr id="15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012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7" r="18089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2717800"/>
            <a:ext cx="9363075" cy="24511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717800"/>
            <a:ext cx="8523288" cy="24511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8" y="1271798"/>
            <a:ext cx="1779820" cy="414129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135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6"/>
          <a:stretch/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2324100"/>
            <a:ext cx="9363075" cy="32385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06587" y="4083410"/>
            <a:ext cx="973705" cy="8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324100"/>
            <a:ext cx="8523288" cy="1503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419163"/>
            <a:ext cx="8523287" cy="8894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 подзаголовка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9820" cy="414127"/>
          </a:xfrm>
          <a:prstGeom prst="rect">
            <a:avLst/>
          </a:prstGeom>
        </p:spPr>
      </p:pic>
      <p:sp>
        <p:nvSpPr>
          <p:cNvPr id="14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371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6"/>
          <a:stretch/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2717800"/>
            <a:ext cx="9363075" cy="24511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717800"/>
            <a:ext cx="8523288" cy="24511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9820" cy="414127"/>
          </a:xfrm>
          <a:prstGeom prst="rect">
            <a:avLst/>
          </a:prstGeom>
        </p:spPr>
      </p:pic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28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t="19012" r="154" b="43602"/>
          <a:stretch/>
        </p:blipFill>
        <p:spPr>
          <a:xfrm>
            <a:off x="0" y="0"/>
            <a:ext cx="12188858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0" y="-28281"/>
            <a:ext cx="12192000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625725"/>
            <a:ext cx="9144000" cy="2223347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7" name="Google Shape;357;p50"/>
          <p:cNvSpPr txBox="1"/>
          <p:nvPr userDrawn="1"/>
        </p:nvSpPr>
        <p:spPr>
          <a:xfrm>
            <a:off x="10012317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 algn="r"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916405" y="5595256"/>
            <a:ext cx="104173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4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3863824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" b="24561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C6CBBCF-0DE3-E94F-9EA5-298B0C60DA2E}"/>
              </a:ext>
            </a:extLst>
          </p:cNvPr>
          <p:cNvSpPr txBox="1">
            <a:spLocks/>
          </p:cNvSpPr>
          <p:nvPr userDrawn="1"/>
        </p:nvSpPr>
        <p:spPr>
          <a:xfrm>
            <a:off x="1053147" y="1992367"/>
            <a:ext cx="1951475" cy="1463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800"/>
              </a:spcAft>
            </a:pPr>
            <a:r>
              <a:rPr lang="ru-RU" altLang="ru-RU" sz="12000" b="1" dirty="0">
                <a:ln w="28575">
                  <a:solidFill>
                    <a:srgbClr val="80BF44"/>
                  </a:solidFill>
                </a:ln>
                <a:solidFill>
                  <a:srgbClr val="00B0F0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ЦИТАТА</a:t>
            </a:r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028884" y="2724084"/>
            <a:ext cx="7450396" cy="2122236"/>
          </a:xfrm>
        </p:spPr>
        <p:txBody>
          <a:bodyPr anchor="t">
            <a:normAutofit/>
          </a:bodyPr>
          <a:lstStyle>
            <a:lvl1pPr marL="0" indent="0">
              <a:buNone/>
              <a:defRPr sz="32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Цитата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4" y="904407"/>
            <a:ext cx="1030632" cy="24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1812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" b="12186"/>
          <a:stretch/>
        </p:blipFill>
        <p:spPr>
          <a:xfrm>
            <a:off x="0" y="-7620"/>
            <a:ext cx="12191999" cy="6865620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C6CBBCF-0DE3-E94F-9EA5-298B0C60DA2E}"/>
              </a:ext>
            </a:extLst>
          </p:cNvPr>
          <p:cNvSpPr txBox="1">
            <a:spLocks/>
          </p:cNvSpPr>
          <p:nvPr userDrawn="1"/>
        </p:nvSpPr>
        <p:spPr>
          <a:xfrm>
            <a:off x="1053147" y="1992367"/>
            <a:ext cx="1951475" cy="1463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800"/>
              </a:spcAft>
            </a:pPr>
            <a:r>
              <a:rPr lang="ru-RU" altLang="ru-RU" sz="12000" b="1" dirty="0">
                <a:ln w="28575">
                  <a:solidFill>
                    <a:srgbClr val="80BF44"/>
                  </a:solidFill>
                </a:ln>
                <a:solidFill>
                  <a:srgbClr val="00B0F0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ЦИТАТА</a:t>
            </a:r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028884" y="2724084"/>
            <a:ext cx="7450396" cy="2122236"/>
          </a:xfrm>
        </p:spPr>
        <p:txBody>
          <a:bodyPr anchor="t">
            <a:normAutofit/>
          </a:bodyPr>
          <a:lstStyle>
            <a:lvl1pPr marL="0" indent="0">
              <a:buNone/>
              <a:defRPr sz="32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Цитата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4" y="904407"/>
            <a:ext cx="1030632" cy="24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8088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/>
          <a:stretch/>
        </p:blipFill>
        <p:spPr>
          <a:xfrm>
            <a:off x="0" y="7619"/>
            <a:ext cx="12192000" cy="685038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7619"/>
            <a:ext cx="7767942" cy="6850381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5595257"/>
            <a:ext cx="7767942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5" y="5097715"/>
            <a:ext cx="324324" cy="2333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5" y="3856945"/>
            <a:ext cx="375122" cy="2865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52" y="4485663"/>
            <a:ext cx="223888" cy="334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1303336"/>
            <a:ext cx="6928154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/>
              <a:t>КОНТАКТНАЯ ИНФОРМАЦИЯ</a:t>
            </a:r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6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87" y="799199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 userDrawn="1"/>
        </p:nvSpPr>
        <p:spPr>
          <a:xfrm>
            <a:off x="965587" y="236764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2719109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839788" y="3178543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1253005" y="3810786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1253005" y="4468121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телефон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1253005" y="5024539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почта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1253005" y="6036800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err="1"/>
              <a:t>соцсети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715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2" r="22706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5595257"/>
            <a:ext cx="7767942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5" y="5097715"/>
            <a:ext cx="324324" cy="2333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5" y="3856945"/>
            <a:ext cx="375122" cy="2865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52" y="4485663"/>
            <a:ext cx="223888" cy="334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1303336"/>
            <a:ext cx="6928154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/>
              <a:t>КОНТАКТНАЯ ИНФОРМАЦИЯ</a:t>
            </a:r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6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87" y="799199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 userDrawn="1"/>
        </p:nvSpPr>
        <p:spPr>
          <a:xfrm>
            <a:off x="965587" y="236764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2719109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839788" y="3178543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1253005" y="3810786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1253005" y="4468121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телефон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1253005" y="5024539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почта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1253005" y="6036800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err="1"/>
              <a:t>соцсети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08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10484" r="15094" b="4312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-1" y="-1"/>
            <a:ext cx="12192001" cy="6829719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357;p50"/>
          <p:cNvSpPr txBox="1"/>
          <p:nvPr userDrawn="1"/>
        </p:nvSpPr>
        <p:spPr>
          <a:xfrm>
            <a:off x="10012317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 algn="r"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916405" y="5595256"/>
            <a:ext cx="104173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52536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1" b="7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-1" y="-1"/>
            <a:ext cx="12192001" cy="6829719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357;p50"/>
          <p:cNvSpPr txBox="1"/>
          <p:nvPr userDrawn="1"/>
        </p:nvSpPr>
        <p:spPr>
          <a:xfrm>
            <a:off x="90331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0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297853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8"/>
          <a:stretch/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sp>
        <p:nvSpPr>
          <p:cNvPr id="14" name="Google Shape;357;p50"/>
          <p:cNvSpPr txBox="1"/>
          <p:nvPr userDrawn="1"/>
        </p:nvSpPr>
        <p:spPr>
          <a:xfrm>
            <a:off x="90331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0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дата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132622"/>
            <a:ext cx="1997695" cy="464823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916405" y="5700031"/>
            <a:ext cx="104173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68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33167" r="2060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357;p50"/>
          <p:cNvSpPr txBox="1"/>
          <p:nvPr userDrawn="1"/>
        </p:nvSpPr>
        <p:spPr>
          <a:xfrm>
            <a:off x="63026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chemeClr val="tx1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chemeClr val="tx1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7767941" y="5595257"/>
            <a:ext cx="4424058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820051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7820051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5452398" y="590990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дата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006587" y="6083120"/>
            <a:ext cx="4110429" cy="70030"/>
            <a:chOff x="838200" y="6083120"/>
            <a:chExt cx="4110429" cy="70030"/>
          </a:xfrm>
          <a:solidFill>
            <a:srgbClr val="80BF44"/>
          </a:solidFill>
        </p:grpSpPr>
        <p:sp>
          <p:nvSpPr>
            <p:cNvPr id="34" name="Прямоугольник 33"/>
            <p:cNvSpPr/>
            <p:nvPr/>
          </p:nvSpPr>
          <p:spPr>
            <a:xfrm>
              <a:off x="83820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24361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649024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054436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459848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86526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26582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662363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067775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473187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878599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132622"/>
            <a:ext cx="1997695" cy="46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7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7045" cy="414127"/>
          </a:xfrm>
          <a:prstGeom prst="rect">
            <a:avLst/>
          </a:prstGeom>
          <a:noFill/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1997693"/>
            <a:ext cx="4663440" cy="79567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2818433"/>
            <a:ext cx="10517188" cy="3140408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418042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microsoft.com/office/2007/relationships/hdphoto" Target="../media/hdphoto1.wdp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80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30071"/>
            <a:ext cx="8961953" cy="795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2"/>
            <a:r>
              <a:rPr lang="ru-RU" dirty="0"/>
              <a:t>Первый уровень</a:t>
            </a:r>
          </a:p>
          <a:p>
            <a:pPr lvl="3"/>
            <a:r>
              <a:rPr lang="ru-RU" dirty="0"/>
              <a:t>Второй уровень</a:t>
            </a:r>
          </a:p>
          <a:p>
            <a:pPr lvl="4"/>
            <a:r>
              <a:rPr lang="ru-RU" dirty="0"/>
              <a:t>Третий уровень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rightnessContrast brigh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24" y="909229"/>
            <a:ext cx="1018505" cy="237355"/>
          </a:xfrm>
          <a:prstGeom prst="rect">
            <a:avLst/>
          </a:prstGeom>
          <a:noFill/>
        </p:spPr>
      </p:pic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01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64" r:id="rId6"/>
    <p:sldLayoutId id="2147483694" r:id="rId7"/>
    <p:sldLayoutId id="2147483695" r:id="rId8"/>
    <p:sldLayoutId id="2147483679" r:id="rId9"/>
    <p:sldLayoutId id="2147483680" r:id="rId10"/>
    <p:sldLayoutId id="2147483681" r:id="rId11"/>
    <p:sldLayoutId id="2147483682" r:id="rId12"/>
    <p:sldLayoutId id="2147483650" r:id="rId13"/>
    <p:sldLayoutId id="2147483691" r:id="rId14"/>
    <p:sldLayoutId id="2147483692" r:id="rId15"/>
    <p:sldLayoutId id="2147483652" r:id="rId16"/>
    <p:sldLayoutId id="2147483653" r:id="rId17"/>
    <p:sldLayoutId id="2147483656" r:id="rId18"/>
    <p:sldLayoutId id="2147483696" r:id="rId19"/>
    <p:sldLayoutId id="2147483674" r:id="rId20"/>
    <p:sldLayoutId id="2147483665" r:id="rId21"/>
    <p:sldLayoutId id="2147483666" r:id="rId22"/>
    <p:sldLayoutId id="2147483688" r:id="rId23"/>
    <p:sldLayoutId id="2147483689" r:id="rId24"/>
    <p:sldLayoutId id="2147483690" r:id="rId25"/>
    <p:sldLayoutId id="2147483675" r:id="rId26"/>
    <p:sldLayoutId id="2147483676" r:id="rId27"/>
    <p:sldLayoutId id="2147483677" r:id="rId28"/>
    <p:sldLayoutId id="2147483657" r:id="rId29"/>
    <p:sldLayoutId id="2147483684" r:id="rId30"/>
    <p:sldLayoutId id="2147483685" r:id="rId31"/>
    <p:sldLayoutId id="2147483686" r:id="rId32"/>
    <p:sldLayoutId id="2147483687" r:id="rId33"/>
    <p:sldLayoutId id="2147483667" r:id="rId34"/>
    <p:sldLayoutId id="2147483670" r:id="rId35"/>
    <p:sldLayoutId id="2147483668" r:id="rId36"/>
    <p:sldLayoutId id="2147483671" r:id="rId37"/>
    <p:sldLayoutId id="2147483669" r:id="rId38"/>
    <p:sldLayoutId id="2147483672" r:id="rId39"/>
    <p:sldLayoutId id="2147483673" r:id="rId40"/>
    <p:sldLayoutId id="2147483683" r:id="rId41"/>
    <p:sldLayoutId id="2147483678" r:id="rId42"/>
    <p:sldLayoutId id="2147483693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360363" indent="-360363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360363" indent="-360363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360363" indent="-360363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8"/>
          </p:nvPr>
        </p:nvSpPr>
        <p:spPr>
          <a:xfrm>
            <a:off x="9144174" y="6078357"/>
            <a:ext cx="2315542" cy="416451"/>
          </a:xfrm>
          <a:noFill/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Пермь – 2023 г.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6803056" cy="2251628"/>
          </a:xfrm>
        </p:spPr>
        <p:txBody>
          <a:bodyPr>
            <a:noAutofit/>
          </a:bodyPr>
          <a:lstStyle/>
          <a:p>
            <a:r>
              <a:rPr lang="ru-RU" sz="2800" dirty="0"/>
              <a:t>ЗОНАЛЬНОЕ РАЙОНИРОВАНИЕ РЕЗЕРВУАРОВ КОРЫ ВЫВЕТРИВАНИЯ И ПАЛЕОЗОЯ ВОСТОЧНО-ПАЙДУГИНСКОЙ МЕГАВПАДИНЫ (ТОМСКАЯ ОБЛАСТЬ)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Аспирант гр. А0-71 Меренкова А.С.</a:t>
            </a:r>
          </a:p>
          <a:p>
            <a:r>
              <a:rPr lang="ru-RU" sz="2000" dirty="0"/>
              <a:t>Научный руководитель: профессор Исаев В.И.</a:t>
            </a:r>
          </a:p>
        </p:txBody>
      </p:sp>
    </p:spTree>
    <p:extLst>
      <p:ext uri="{BB962C8B-B14F-4D97-AF65-F5344CB8AC3E}">
        <p14:creationId xmlns:p14="http://schemas.microsoft.com/office/powerpoint/2010/main" val="2418685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45F649E0-71C1-493F-BCD8-560B38F74767}"/>
              </a:ext>
            </a:extLst>
          </p:cNvPr>
          <p:cNvSpPr txBox="1">
            <a:spLocks/>
          </p:cNvSpPr>
          <p:nvPr/>
        </p:nvSpPr>
        <p:spPr>
          <a:xfrm>
            <a:off x="6760787" y="510665"/>
            <a:ext cx="5359376" cy="60489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/>
              <a:t>Схематическая карта распределения плотности теплового потока </a:t>
            </a:r>
            <a:br>
              <a:rPr lang="ru-RU" b="1" dirty="0"/>
            </a:br>
            <a:r>
              <a:rPr lang="ru-RU" b="1" dirty="0"/>
              <a:t>территории исследований </a:t>
            </a:r>
            <a:br>
              <a:rPr lang="ru-RU" b="1" dirty="0"/>
            </a:br>
            <a:r>
              <a:rPr lang="ru-RU" b="1" dirty="0"/>
              <a:t>(</a:t>
            </a:r>
            <a:r>
              <a:rPr lang="ru-RU" b="1" i="1" dirty="0"/>
              <a:t>сечение изолиний 2,0 мВт/м</a:t>
            </a:r>
            <a:r>
              <a:rPr lang="ru-RU" b="1" i="1" baseline="30000" dirty="0"/>
              <a:t>2</a:t>
            </a:r>
            <a:r>
              <a:rPr lang="ru-RU" b="1" dirty="0"/>
              <a:t>): </a:t>
            </a:r>
            <a:r>
              <a:rPr lang="ru-RU" b="1" i="1" dirty="0"/>
              <a:t> </a:t>
            </a:r>
            <a:endParaRPr lang="en-US" b="1" i="1" dirty="0"/>
          </a:p>
          <a:p>
            <a:r>
              <a:rPr lang="ru-RU" sz="1800" i="1" dirty="0"/>
              <a:t>1</a:t>
            </a:r>
            <a:r>
              <a:rPr lang="ru-RU" sz="1800" dirty="0"/>
              <a:t> – границы тектонических структур </a:t>
            </a:r>
            <a:r>
              <a:rPr lang="en-US" sz="1800" dirty="0"/>
              <a:t>I</a:t>
            </a:r>
            <a:r>
              <a:rPr lang="ru-RU" sz="1800" dirty="0"/>
              <a:t>-го (а) и </a:t>
            </a:r>
            <a:r>
              <a:rPr lang="en-US" sz="1800" dirty="0"/>
              <a:t>II</a:t>
            </a:r>
            <a:r>
              <a:rPr lang="ru-RU" sz="1800" dirty="0"/>
              <a:t>-го (б) порядка; </a:t>
            </a:r>
          </a:p>
          <a:p>
            <a:r>
              <a:rPr lang="ru-RU" sz="1800" i="1" dirty="0"/>
              <a:t>2</a:t>
            </a:r>
            <a:r>
              <a:rPr lang="ru-RU" sz="1800" dirty="0"/>
              <a:t> – граница распространения </a:t>
            </a:r>
            <a:r>
              <a:rPr lang="ru-RU" sz="1800" dirty="0" err="1"/>
              <a:t>тогурской</a:t>
            </a:r>
            <a:r>
              <a:rPr lang="ru-RU" sz="1800" dirty="0"/>
              <a:t> свиты; </a:t>
            </a:r>
          </a:p>
          <a:p>
            <a:r>
              <a:rPr lang="ru-RU" sz="1800" i="1" dirty="0"/>
              <a:t>3</a:t>
            </a:r>
            <a:r>
              <a:rPr lang="ru-RU" sz="1800" dirty="0"/>
              <a:t> – скважина </a:t>
            </a:r>
            <a:r>
              <a:rPr lang="ru-RU" sz="1800" dirty="0" err="1"/>
              <a:t>палеотемпературного</a:t>
            </a:r>
            <a:r>
              <a:rPr lang="ru-RU" sz="1800" dirty="0"/>
              <a:t> моделирования (в числителе условный индекс скважины, в знаменателе – расчетное значение плотности теплового потока из основания осадочного чехла, мВт/м</a:t>
            </a:r>
            <a:r>
              <a:rPr lang="ru-RU" sz="1800" baseline="30000" dirty="0"/>
              <a:t>2</a:t>
            </a:r>
            <a:r>
              <a:rPr lang="ru-RU" sz="1800" dirty="0"/>
              <a:t>); </a:t>
            </a:r>
          </a:p>
          <a:p>
            <a:r>
              <a:rPr lang="ru-RU" sz="1800" i="1" dirty="0"/>
              <a:t>4</a:t>
            </a:r>
            <a:r>
              <a:rPr lang="ru-RU" sz="1800" dirty="0"/>
              <a:t> – речная сеть; </a:t>
            </a:r>
          </a:p>
          <a:p>
            <a:r>
              <a:rPr lang="ru-RU" sz="1800" i="1" dirty="0"/>
              <a:t>5</a:t>
            </a:r>
            <a:r>
              <a:rPr lang="ru-RU" sz="1800" dirty="0"/>
              <a:t> – изолиния плотности теплового потока, сечением 2 мВт/м</a:t>
            </a:r>
            <a:r>
              <a:rPr lang="ru-RU" sz="1800" baseline="30000" dirty="0"/>
              <a:t>2</a:t>
            </a:r>
            <a:r>
              <a:rPr lang="ru-RU" sz="1800" dirty="0"/>
              <a:t>.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88FBA8DF-041E-482E-AA87-66CCB4DD429F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2EEA870-EDC8-49B7-AAA2-11DF91483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6F52C4-CD97-4228-AE30-AE48D4F10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3" y="571675"/>
            <a:ext cx="6545278" cy="62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1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45F649E0-71C1-493F-BCD8-560B38F74767}"/>
              </a:ext>
            </a:extLst>
          </p:cNvPr>
          <p:cNvSpPr txBox="1">
            <a:spLocks/>
          </p:cNvSpPr>
          <p:nvPr/>
        </p:nvSpPr>
        <p:spPr>
          <a:xfrm>
            <a:off x="1434807" y="181827"/>
            <a:ext cx="10613519" cy="5677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88FBA8DF-041E-482E-AA87-66CCB4DD429F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2EEA870-EDC8-49B7-AAA2-11DF91483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8F36C1-FE61-4BE3-BAFE-9AD15609BF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891464"/>
            <a:ext cx="9647578" cy="5966536"/>
          </a:xfrm>
          <a:prstGeom prst="rect">
            <a:avLst/>
          </a:prstGeom>
          <a:noFill/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A4AFF7B5-430C-4DD1-AAEA-F7EA5E383B02}"/>
              </a:ext>
            </a:extLst>
          </p:cNvPr>
          <p:cNvSpPr txBox="1">
            <a:spLocks/>
          </p:cNvSpPr>
          <p:nvPr/>
        </p:nvSpPr>
        <p:spPr>
          <a:xfrm>
            <a:off x="951231" y="-39158"/>
            <a:ext cx="10613519" cy="401461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Схематические карты распределения </a:t>
            </a:r>
            <a:r>
              <a:rPr lang="ru-RU" sz="1800" b="1" dirty="0" err="1"/>
              <a:t>геотемператур</a:t>
            </a:r>
            <a:r>
              <a:rPr lang="ru-RU" sz="1800" b="1" dirty="0"/>
              <a:t> в кровле фундамента (значения </a:t>
            </a:r>
            <a:br>
              <a:rPr lang="ru-RU" sz="1800" b="1" dirty="0"/>
            </a:br>
            <a:r>
              <a:rPr lang="ru-RU" sz="1800" b="1" dirty="0"/>
              <a:t>изолиний в °С) и положения зон </a:t>
            </a:r>
            <a:r>
              <a:rPr lang="ru-RU" sz="1800" b="1" dirty="0" err="1"/>
              <a:t>геотемператур</a:t>
            </a:r>
            <a:r>
              <a:rPr lang="ru-RU" sz="1800" b="1" dirty="0"/>
              <a:t> (обозначены заливкой), обеспечивающих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образование очагов генерации </a:t>
            </a:r>
            <a:r>
              <a:rPr lang="ru-RU" sz="1800" b="1" dirty="0" err="1"/>
              <a:t>тогурской</a:t>
            </a:r>
            <a:r>
              <a:rPr lang="ru-RU" sz="1800" b="1" dirty="0"/>
              <a:t> нефти, млн лет назад: 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185748F2-2669-42CE-A69D-4A1FBF1804FC}"/>
              </a:ext>
            </a:extLst>
          </p:cNvPr>
          <p:cNvSpPr txBox="1">
            <a:spLocks/>
          </p:cNvSpPr>
          <p:nvPr/>
        </p:nvSpPr>
        <p:spPr>
          <a:xfrm>
            <a:off x="8578887" y="4859172"/>
            <a:ext cx="3365992" cy="48648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114,1 (А); 91,6 (Б); </a:t>
            </a:r>
            <a:br>
              <a:rPr lang="ru-RU" sz="1600" dirty="0"/>
            </a:br>
            <a:r>
              <a:rPr lang="ru-RU" sz="1600" dirty="0"/>
              <a:t>89,8 (В); 86,5 (Г); </a:t>
            </a:r>
            <a:br>
              <a:rPr lang="ru-RU" sz="1600" dirty="0"/>
            </a:br>
            <a:r>
              <a:rPr lang="ru-RU" sz="1600" dirty="0"/>
              <a:t>73,2 (Д); 61,7 (Е); </a:t>
            </a:r>
            <a:br>
              <a:rPr lang="ru-RU" sz="1600" dirty="0"/>
            </a:br>
            <a:r>
              <a:rPr lang="ru-RU" sz="1600" dirty="0"/>
              <a:t>54,8 (Ж); 41,7 (З); </a:t>
            </a:r>
            <a:br>
              <a:rPr lang="ru-RU" sz="1600" dirty="0"/>
            </a:br>
            <a:r>
              <a:rPr lang="ru-RU" sz="1600" dirty="0"/>
              <a:t>32,3 (И); 24,0 (К);</a:t>
            </a:r>
            <a:br>
              <a:rPr lang="ru-RU" sz="1600" dirty="0"/>
            </a:br>
            <a:r>
              <a:rPr lang="ru-RU" sz="1600" dirty="0"/>
              <a:t>современное время (Л).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81793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7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C9F2F2FC-315B-498B-9C11-E61AC17B806E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38F5A07-E505-42F6-BEBD-8578FDC73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24E465-C2B3-4894-9A73-ACA9492DC2E0}"/>
              </a:ext>
            </a:extLst>
          </p:cNvPr>
          <p:cNvSpPr txBox="1"/>
          <p:nvPr/>
        </p:nvSpPr>
        <p:spPr>
          <a:xfrm>
            <a:off x="353853" y="729316"/>
            <a:ext cx="560191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/>
              <a:t>Экспресс-оценка плотности генерации нефти</a:t>
            </a:r>
            <a:endParaRPr lang="en-US" sz="2000" b="1" dirty="0"/>
          </a:p>
          <a:p>
            <a:pPr algn="just">
              <a:spcBef>
                <a:spcPts val="600"/>
              </a:spcBef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Для зонального районирования перспектив нефтегазоносности территории исследований рассчитывается интегральный температурно-временной показатель R по формулам</a:t>
            </a:r>
            <a:r>
              <a:rPr lang="ru-RU" sz="1600" b="1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или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где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ru-RU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расчетная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геотемпература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очага генерации нефти, ≥95 </a:t>
            </a:r>
            <a:r>
              <a:rPr lang="ru-RU" sz="16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ru-RU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ru-RU" sz="1600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интервальное время действия очага – нахождения материнских отложений в ГЗН, млн лет; количество временных интервалов n определено числом интервалов геологического времени нахождения материнских отложений в ГЗН; </a:t>
            </a:r>
            <a:r>
              <a:rPr lang="ru-RU" sz="1600" i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=0÷1 – весовой коэффициент, линейно учитывающий мощность h материнской свиты на участке моделируемой скважины. </a:t>
            </a:r>
          </a:p>
        </p:txBody>
      </p:sp>
      <p:pic>
        <p:nvPicPr>
          <p:cNvPr id="1026" name="Рисунок 2" descr="Рис_112_270622">
            <a:extLst>
              <a:ext uri="{FF2B5EF4-FFF2-40B4-BE49-F238E27FC236}">
                <a16:creationId xmlns:a16="http://schemas.microsoft.com/office/drawing/2014/main" id="{CD81A5BD-E0F8-428F-8E38-DEAEEA15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7"/>
          <a:stretch>
            <a:fillRect/>
          </a:stretch>
        </p:blipFill>
        <p:spPr bwMode="auto">
          <a:xfrm>
            <a:off x="6072748" y="511474"/>
            <a:ext cx="5975579" cy="480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26648DBB-704D-4999-B0D8-5287D93BAE78}"/>
              </a:ext>
            </a:extLst>
          </p:cNvPr>
          <p:cNvSpPr txBox="1">
            <a:spLocks/>
          </p:cNvSpPr>
          <p:nvPr/>
        </p:nvSpPr>
        <p:spPr>
          <a:xfrm>
            <a:off x="5882548" y="5352449"/>
            <a:ext cx="6192467" cy="536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i="1" dirty="0"/>
              <a:t>Схематическая карта изолиний распределения интегрального температурно-временного показателя R (о. ед.), характеризующего плотность генерации </a:t>
            </a:r>
            <a:r>
              <a:rPr lang="ru-RU" sz="1600" i="1" dirty="0" err="1"/>
              <a:t>тогурской</a:t>
            </a:r>
            <a:r>
              <a:rPr lang="ru-RU" sz="1600" i="1" dirty="0"/>
              <a:t> нефти (с учетом мощности материнской свиты). </a:t>
            </a:r>
            <a:endParaRPr lang="en-US" sz="1600" i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/>
              <a:t>Перспективные земли  (R&gt;30 о. ед.) показаны красно-розовой заливкой</a:t>
            </a:r>
            <a:endParaRPr lang="ru-RU" sz="1050" baseline="300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23CB86-5D2C-4FBC-AA0F-90E9C11DD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531" y="2215014"/>
            <a:ext cx="1563538" cy="5715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C305EF-8920-4C0B-9885-763B3D929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5653" y="2166592"/>
            <a:ext cx="1782253" cy="668345"/>
          </a:xfrm>
          <a:prstGeom prst="rect">
            <a:avLst/>
          </a:prstGeom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DDB9D96C-B3A7-4795-8082-FB92CF78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70824"/>
            <a:ext cx="5732704" cy="1387176"/>
          </a:xfrm>
          <a:prstGeom prst="rect">
            <a:avLst/>
          </a:prstGeom>
          <a:solidFill>
            <a:schemeClr val="bg1"/>
          </a:solidFill>
          <a:ln w="648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14325" lvl="0" indent="-228600" algn="just">
              <a:spcBef>
                <a:spcPts val="0"/>
              </a:spcBef>
              <a:buFont typeface="+mj-lt"/>
              <a:buAutoNum type="arabicPeriod"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Исаев В.И.,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Искоркина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А.А. Мезозойско-кайнозойский ход температур на поверхности Земли и геотермический режим юрских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нефтематеринских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отложений (южная палеоклиматическая зона Западной Сибири) // Геофизический журнал. – 2014. – Т. 36.  – № 5. – С. 64–80.</a:t>
            </a:r>
          </a:p>
          <a:p>
            <a:pPr marL="314325" indent="-228600" algn="just">
              <a:spcBef>
                <a:spcPts val="0"/>
              </a:spcBef>
              <a:buFont typeface="+mj-lt"/>
              <a:buAutoNum type="arabicPeriod"/>
              <a:tabLst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Осипова Е.Н., Лобова Г.А., Исаев В.И., Старостенко В.И. Нефтегазоносность нижнемеловых резервуаров </a:t>
            </a:r>
            <a:r>
              <a:rPr 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Нюрольской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мегавпадины // Известия Томского политехнического университета. – 2015. – Т. 326. – № 1. – С. 14–33.</a:t>
            </a:r>
          </a:p>
        </p:txBody>
      </p:sp>
    </p:spTree>
    <p:extLst>
      <p:ext uri="{BB962C8B-B14F-4D97-AF65-F5344CB8AC3E}">
        <p14:creationId xmlns:p14="http://schemas.microsoft.com/office/powerpoint/2010/main" val="3089363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C9F2F2FC-315B-498B-9C11-E61AC17B806E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095629-43D9-442F-94EC-7FBBB0C10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9A83B0-E05E-425B-8F2E-83A81CC75FF6}"/>
              </a:ext>
            </a:extLst>
          </p:cNvPr>
          <p:cNvSpPr txBox="1"/>
          <p:nvPr/>
        </p:nvSpPr>
        <p:spPr>
          <a:xfrm>
            <a:off x="6055779" y="673371"/>
            <a:ext cx="595138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Фрагмент карты вещественного состава палеозойского фундамента восточной части Томской области, с дополнениями</a:t>
            </a:r>
          </a:p>
          <a:p>
            <a:pPr algn="just">
              <a:spcBef>
                <a:spcPts val="600"/>
              </a:spcBef>
            </a:pPr>
            <a:r>
              <a:rPr lang="ru-RU" sz="1600" dirty="0"/>
              <a:t>Формации с указанием возраста формирования (</a:t>
            </a:r>
            <a:r>
              <a:rPr lang="ru-RU" sz="1600" i="1" dirty="0"/>
              <a:t>1-17</a:t>
            </a:r>
            <a:r>
              <a:rPr lang="ru-RU" sz="1600" dirty="0"/>
              <a:t>): </a:t>
            </a:r>
          </a:p>
          <a:p>
            <a:pPr algn="just">
              <a:spcBef>
                <a:spcPts val="600"/>
              </a:spcBef>
            </a:pPr>
            <a:r>
              <a:rPr lang="ru-RU" sz="1600" i="1" dirty="0"/>
              <a:t>1-8</a:t>
            </a:r>
            <a:r>
              <a:rPr lang="ru-RU" sz="1600" dirty="0"/>
              <a:t> – осадочные (</a:t>
            </a:r>
            <a:r>
              <a:rPr lang="ru-RU" sz="1600" i="1" dirty="0"/>
              <a:t>1-4</a:t>
            </a:r>
            <a:r>
              <a:rPr lang="ru-RU" sz="1600" dirty="0"/>
              <a:t> – терригенные, 5</a:t>
            </a:r>
            <a:r>
              <a:rPr lang="ru-RU" sz="1600" i="1" dirty="0"/>
              <a:t>-</a:t>
            </a:r>
            <a:r>
              <a:rPr lang="ru-RU" sz="1600" dirty="0"/>
              <a:t>6 – терригенно-карбонатные, </a:t>
            </a:r>
            <a:r>
              <a:rPr lang="ru-RU" sz="1600" i="1" dirty="0"/>
              <a:t>7</a:t>
            </a:r>
            <a:r>
              <a:rPr lang="ru-RU" sz="1600" dirty="0"/>
              <a:t> – карбонатная, </a:t>
            </a:r>
            <a:r>
              <a:rPr lang="ru-RU" sz="1600" i="1" dirty="0"/>
              <a:t>8 </a:t>
            </a:r>
            <a:r>
              <a:rPr lang="ru-RU" sz="1600" dirty="0"/>
              <a:t>– доломитовая); </a:t>
            </a:r>
          </a:p>
          <a:p>
            <a:pPr algn="just">
              <a:spcBef>
                <a:spcPts val="600"/>
              </a:spcBef>
            </a:pPr>
            <a:r>
              <a:rPr lang="ru-RU" sz="1600" i="1" dirty="0"/>
              <a:t>9-12</a:t>
            </a:r>
            <a:r>
              <a:rPr lang="ru-RU" sz="1600" dirty="0"/>
              <a:t> – эффузивно-осадочные (</a:t>
            </a:r>
            <a:r>
              <a:rPr lang="ru-RU" sz="1600" i="1" dirty="0"/>
              <a:t>9</a:t>
            </a:r>
            <a:r>
              <a:rPr lang="ru-RU" sz="1600" dirty="0"/>
              <a:t> – базальтовая, </a:t>
            </a:r>
            <a:r>
              <a:rPr lang="ru-RU" sz="1600" i="1" dirty="0"/>
              <a:t>10</a:t>
            </a:r>
            <a:r>
              <a:rPr lang="ru-RU" sz="1600" dirty="0"/>
              <a:t> – </a:t>
            </a:r>
            <a:r>
              <a:rPr lang="ru-RU" sz="1600" dirty="0" err="1"/>
              <a:t>андезито</a:t>
            </a:r>
            <a:r>
              <a:rPr lang="ru-RU" sz="1600" dirty="0"/>
              <a:t>-базальтовая, </a:t>
            </a:r>
            <a:r>
              <a:rPr lang="ru-RU" sz="1600" i="1" dirty="0"/>
              <a:t>11,12,13</a:t>
            </a:r>
            <a:r>
              <a:rPr lang="ru-RU" sz="1600" dirty="0"/>
              <a:t> – эффузивно-карбонатные); </a:t>
            </a:r>
          </a:p>
          <a:p>
            <a:pPr algn="just">
              <a:spcBef>
                <a:spcPts val="600"/>
              </a:spcBef>
            </a:pPr>
            <a:r>
              <a:rPr lang="ru-RU" sz="1600" i="1" dirty="0"/>
              <a:t>14-16</a:t>
            </a:r>
            <a:r>
              <a:rPr lang="ru-RU" sz="1600" dirty="0"/>
              <a:t> – метаморфические (</a:t>
            </a:r>
            <a:r>
              <a:rPr lang="ru-RU" sz="1600" i="1" dirty="0"/>
              <a:t>14, 15</a:t>
            </a:r>
            <a:r>
              <a:rPr lang="ru-RU" sz="1600" dirty="0"/>
              <a:t> – аспидные,</a:t>
            </a:r>
            <a:r>
              <a:rPr lang="ru-RU" sz="1600" i="1" dirty="0"/>
              <a:t> 16 </a:t>
            </a:r>
            <a:r>
              <a:rPr lang="ru-RU" sz="1600" dirty="0"/>
              <a:t>– глинисто-кремнистая); </a:t>
            </a:r>
          </a:p>
          <a:p>
            <a:pPr algn="just">
              <a:spcBef>
                <a:spcPts val="600"/>
              </a:spcBef>
            </a:pPr>
            <a:r>
              <a:rPr lang="ru-RU" sz="1600" i="1" dirty="0"/>
              <a:t>17-22</a:t>
            </a:r>
            <a:r>
              <a:rPr lang="ru-RU" sz="1600" dirty="0"/>
              <a:t> – магматические (</a:t>
            </a:r>
            <a:r>
              <a:rPr lang="ru-RU" sz="1600" i="1" dirty="0"/>
              <a:t>17-19</a:t>
            </a:r>
            <a:r>
              <a:rPr lang="ru-RU" sz="1600" dirty="0"/>
              <a:t> – </a:t>
            </a:r>
            <a:r>
              <a:rPr lang="ru-RU" sz="1600" dirty="0" err="1"/>
              <a:t>гранитоиды</a:t>
            </a:r>
            <a:r>
              <a:rPr lang="ru-RU" sz="1600" dirty="0"/>
              <a:t>, </a:t>
            </a:r>
            <a:r>
              <a:rPr lang="ru-RU" sz="1600" i="1" dirty="0"/>
              <a:t>20</a:t>
            </a:r>
            <a:r>
              <a:rPr lang="ru-RU" sz="1600" dirty="0"/>
              <a:t> – </a:t>
            </a:r>
            <a:r>
              <a:rPr lang="ru-RU" sz="1600" dirty="0" err="1"/>
              <a:t>ультрабазиты</a:t>
            </a:r>
            <a:r>
              <a:rPr lang="ru-RU" sz="1600" dirty="0"/>
              <a:t>, </a:t>
            </a:r>
            <a:r>
              <a:rPr lang="ru-RU" sz="1600" i="1" dirty="0"/>
              <a:t>21</a:t>
            </a:r>
            <a:r>
              <a:rPr lang="ru-RU" sz="1600" dirty="0"/>
              <a:t> – </a:t>
            </a:r>
            <a:r>
              <a:rPr lang="ru-RU" sz="1600" dirty="0" err="1"/>
              <a:t>базиты</a:t>
            </a:r>
            <a:r>
              <a:rPr lang="ru-RU" sz="1600" dirty="0"/>
              <a:t>, </a:t>
            </a:r>
            <a:r>
              <a:rPr lang="ru-RU" sz="1600" i="1" dirty="0"/>
              <a:t>22</a:t>
            </a:r>
            <a:r>
              <a:rPr lang="ru-RU" sz="1600" dirty="0"/>
              <a:t> – диориты);</a:t>
            </a:r>
          </a:p>
          <a:p>
            <a:pPr algn="just">
              <a:spcBef>
                <a:spcPts val="600"/>
              </a:spcBef>
            </a:pPr>
            <a:r>
              <a:rPr lang="ru-RU" sz="1600" i="1" dirty="0"/>
              <a:t>23</a:t>
            </a:r>
            <a:r>
              <a:rPr lang="ru-RU" sz="1600" dirty="0"/>
              <a:t> – скважина, вскрывшая палеозойские отложения, её номер, площадь бурения; </a:t>
            </a:r>
          </a:p>
          <a:p>
            <a:pPr algn="just">
              <a:spcBef>
                <a:spcPts val="600"/>
              </a:spcBef>
            </a:pPr>
            <a:r>
              <a:rPr lang="ru-RU" sz="1600" i="1" dirty="0"/>
              <a:t>24</a:t>
            </a:r>
            <a:r>
              <a:rPr lang="ru-RU" sz="1600" dirty="0"/>
              <a:t> – разрывные нарушения; </a:t>
            </a:r>
          </a:p>
          <a:p>
            <a:pPr algn="just">
              <a:spcBef>
                <a:spcPts val="600"/>
              </a:spcBef>
            </a:pPr>
            <a:r>
              <a:rPr lang="ru-RU" sz="1600" i="1" dirty="0"/>
              <a:t>25</a:t>
            </a:r>
            <a:r>
              <a:rPr lang="ru-RU" sz="1600" dirty="0"/>
              <a:t> – речная сеть; </a:t>
            </a:r>
          </a:p>
          <a:p>
            <a:pPr algn="just">
              <a:spcBef>
                <a:spcPts val="600"/>
              </a:spcBef>
            </a:pPr>
            <a:r>
              <a:rPr lang="ru-RU" sz="1600" i="1" dirty="0"/>
              <a:t>26</a:t>
            </a:r>
            <a:r>
              <a:rPr lang="ru-RU" sz="1600" dirty="0"/>
              <a:t> – граница Томской области. </a:t>
            </a:r>
          </a:p>
          <a:p>
            <a:pPr algn="just">
              <a:spcBef>
                <a:spcPts val="600"/>
              </a:spcBef>
            </a:pPr>
            <a:r>
              <a:rPr lang="ru-RU" sz="1600" dirty="0"/>
              <a:t>Красным прямоугольным контуром показана территория исследований.</a:t>
            </a:r>
          </a:p>
        </p:txBody>
      </p:sp>
      <p:pic>
        <p:nvPicPr>
          <p:cNvPr id="2050" name="Picture 2" descr="Рис_5">
            <a:extLst>
              <a:ext uri="{FF2B5EF4-FFF2-40B4-BE49-F238E27FC236}">
                <a16:creationId xmlns:a16="http://schemas.microsoft.com/office/drawing/2014/main" id="{1AB18D0F-4BA7-4528-9C10-D387C8478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24" y="573025"/>
            <a:ext cx="5699122" cy="601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892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ED8E44-27DD-418F-966C-D5039D374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1B0E2D31-72D8-43BC-9C12-ECA6C784B133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01671-6A99-4B89-B4EF-33CEF744B8FF}"/>
              </a:ext>
            </a:extLst>
          </p:cNvPr>
          <p:cNvSpPr txBox="1"/>
          <p:nvPr/>
        </p:nvSpPr>
        <p:spPr>
          <a:xfrm>
            <a:off x="5293848" y="0"/>
            <a:ext cx="6825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Классификация областей распространения </a:t>
            </a:r>
            <a:r>
              <a:rPr lang="ru-RU" sz="1600" b="1" i="1" dirty="0" err="1"/>
              <a:t>петротипов</a:t>
            </a:r>
            <a:r>
              <a:rPr lang="ru-RU" sz="1600" b="1" i="1" dirty="0"/>
              <a:t> пород палеозойского фундамента по потенциалу формирования коллекторов в верхних горизонтах палеозоя, принятая при районировании</a:t>
            </a:r>
            <a:endParaRPr lang="ru-RU" sz="1200" b="1" i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2B55BFE-CA5E-4C45-8797-BFE152E14EF1}"/>
              </a:ext>
            </a:extLst>
          </p:cNvPr>
          <p:cNvSpPr/>
          <p:nvPr/>
        </p:nvSpPr>
        <p:spPr>
          <a:xfrm>
            <a:off x="0" y="5319194"/>
            <a:ext cx="54273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Схема распределения групп </a:t>
            </a:r>
            <a:r>
              <a:rPr lang="ru-RU" sz="14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петротипов</a:t>
            </a:r>
            <a:r>
              <a:rPr lang="ru-RU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палеозойского фундамента по потенциалу формирования коллекторов в верхних горизонтах палеозоя (областей весовых коэффициентов 0, 1 и 2): </a:t>
            </a:r>
          </a:p>
          <a:p>
            <a:pPr algn="ctr"/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– область распространения первой группы </a:t>
            </a:r>
            <a:r>
              <a:rPr lang="ru-RU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петротипов</a:t>
            </a: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(весовой коэффициент 2); 2 – область распространения второй группы </a:t>
            </a:r>
            <a:r>
              <a:rPr lang="ru-RU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петротипов</a:t>
            </a: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(весовой коэффициент 1); 3 – область распространения третьей группы </a:t>
            </a:r>
            <a:r>
              <a:rPr lang="ru-RU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петротипов</a:t>
            </a: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(весовой коэффициент 0).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Рис_6">
            <a:extLst>
              <a:ext uri="{FF2B5EF4-FFF2-40B4-BE49-F238E27FC236}">
                <a16:creationId xmlns:a16="http://schemas.microsoft.com/office/drawing/2014/main" id="{348A605C-CA02-4781-AF56-48D2C7286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3" y="540943"/>
            <a:ext cx="5134844" cy="474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26C6BEC-21FB-436D-B27F-8ABE47A2C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965114"/>
              </p:ext>
            </p:extLst>
          </p:nvPr>
        </p:nvGraphicFramePr>
        <p:xfrm>
          <a:off x="5442688" y="830997"/>
          <a:ext cx="6380717" cy="569839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857986">
                  <a:extLst>
                    <a:ext uri="{9D8B030D-6E8A-4147-A177-3AD203B41FA5}">
                      <a16:colId xmlns:a16="http://schemas.microsoft.com/office/drawing/2014/main" val="694423384"/>
                    </a:ext>
                  </a:extLst>
                </a:gridCol>
                <a:gridCol w="1221444">
                  <a:extLst>
                    <a:ext uri="{9D8B030D-6E8A-4147-A177-3AD203B41FA5}">
                      <a16:colId xmlns:a16="http://schemas.microsoft.com/office/drawing/2014/main" val="518297333"/>
                    </a:ext>
                  </a:extLst>
                </a:gridCol>
                <a:gridCol w="3372442">
                  <a:extLst>
                    <a:ext uri="{9D8B030D-6E8A-4147-A177-3AD203B41FA5}">
                      <a16:colId xmlns:a16="http://schemas.microsoft.com/office/drawing/2014/main" val="1680578103"/>
                    </a:ext>
                  </a:extLst>
                </a:gridCol>
                <a:gridCol w="928845">
                  <a:extLst>
                    <a:ext uri="{9D8B030D-6E8A-4147-A177-3AD203B41FA5}">
                      <a16:colId xmlns:a16="http://schemas.microsoft.com/office/drawing/2014/main" val="3475538727"/>
                    </a:ext>
                  </a:extLst>
                </a:gridCol>
              </a:tblGrid>
              <a:tr h="9979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Группа </a:t>
                      </a:r>
                      <a:r>
                        <a:rPr lang="ru-RU" sz="1100" dirty="0" err="1">
                          <a:effectLst/>
                        </a:rPr>
                        <a:t>петротипов</a:t>
                      </a:r>
                      <a:r>
                        <a:rPr lang="ru-RU" sz="1100" dirty="0">
                          <a:effectLst/>
                        </a:rPr>
                        <a:t>, объединенных в один класс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solidFill>
                      <a:srgbClr val="FA6A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Степень вероятности образования коллектора/общая характеристика ФЕС этой зоны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solidFill>
                      <a:srgbClr val="FA6A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Петротип</a:t>
                      </a:r>
                      <a:r>
                        <a:rPr lang="ru-RU" sz="1100" dirty="0">
                          <a:effectLst/>
                        </a:rPr>
                        <a:t> формации осадочной/эффузивно-осадочной/метаморфической/интрузивной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solidFill>
                      <a:srgbClr val="FA6A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Весовой коэффициент при районировании палеозоя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solidFill>
                      <a:srgbClr val="FA6A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112041"/>
                  </a:ext>
                </a:extLst>
              </a:tr>
              <a:tr h="1799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solidFill>
                      <a:srgbClr val="FA6A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Степень высокая/зона с лучшими ФЕС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Карбонатные и доломитовые породы позднепротерозойского и </a:t>
                      </a:r>
                      <a:r>
                        <a:rPr lang="ru-RU" sz="1100" dirty="0" err="1">
                          <a:effectLst/>
                        </a:rPr>
                        <a:t>позднепротерозойско</a:t>
                      </a:r>
                      <a:r>
                        <a:rPr lang="ru-RU" sz="1100" dirty="0">
                          <a:effectLst/>
                        </a:rPr>
                        <a:t>-кембрийского возраста осадочной формации. Эффузивно-карбонатные породы </a:t>
                      </a:r>
                      <a:r>
                        <a:rPr lang="ru-RU" sz="1100" dirty="0" err="1">
                          <a:effectLst/>
                        </a:rPr>
                        <a:t>реннеордовикского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 err="1">
                          <a:effectLst/>
                        </a:rPr>
                        <a:t>ранне</a:t>
                      </a:r>
                      <a:r>
                        <a:rPr lang="ru-RU" sz="1100" dirty="0">
                          <a:effectLst/>
                        </a:rPr>
                        <a:t>- и среднепалеозойского, </a:t>
                      </a:r>
                      <a:r>
                        <a:rPr lang="ru-RU" sz="1100" dirty="0" err="1">
                          <a:effectLst/>
                        </a:rPr>
                        <a:t>позднепротерозойско</a:t>
                      </a:r>
                      <a:r>
                        <a:rPr lang="ru-RU" sz="1100" dirty="0">
                          <a:effectLst/>
                        </a:rPr>
                        <a:t>-кембрийского возраста эффузивно-осадочной формации.  </a:t>
                      </a:r>
                      <a:r>
                        <a:rPr lang="ru-RU" sz="1100" dirty="0" err="1">
                          <a:effectLst/>
                        </a:rPr>
                        <a:t>Гранитоиды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ранне</a:t>
                      </a:r>
                      <a:r>
                        <a:rPr lang="ru-RU" sz="1100" dirty="0">
                          <a:effectLst/>
                        </a:rPr>
                        <a:t>-и среднепалеозойского, среднепалеозойского и позднепалеозойского возраста магматической формации</a:t>
                      </a:r>
                    </a:p>
                  </a:txBody>
                  <a:tcPr marL="46621" marR="466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/>
                </a:tc>
                <a:extLst>
                  <a:ext uri="{0D108BD9-81ED-4DB2-BD59-A6C34878D82A}">
                    <a16:rowId xmlns:a16="http://schemas.microsoft.com/office/drawing/2014/main" val="1361081145"/>
                  </a:ext>
                </a:extLst>
              </a:tr>
              <a:tr h="1829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solidFill>
                      <a:srgbClr val="FA6A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Степень средняя/зона с хорошими ФЕС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Терригенные породы позднепалеозойского, раннекаменноугольного, девонского, средне- и позднедевонского возраста, терригенно-карбонатные породы раннекембрийского и раннепалеозойского возраста осадочной формации. Аспидные породы раннекаменноугольного и позднедевонско-раннекаменноугольного возраста, глинисто-кремнистые породы протерозойского возраста метаморфической формации. Ультрабазиты раннепалеозойского возраста магматической формации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/>
                </a:tc>
                <a:extLst>
                  <a:ext uri="{0D108BD9-81ED-4DB2-BD59-A6C34878D82A}">
                    <a16:rowId xmlns:a16="http://schemas.microsoft.com/office/drawing/2014/main" val="1785200585"/>
                  </a:ext>
                </a:extLst>
              </a:tr>
              <a:tr h="10494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solidFill>
                      <a:srgbClr val="FA6A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Степень низкая/зона с плохими ФЕС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Андезито-базальтовые породы ранне- и среднедевонского возраста, базальтовые породы ранне- и среднетриасового возраста эффузивно-осадочной формации. Базиты среднепалеозойского возраста, диориты среднепалеозойского возраста магматической формации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/>
                </a:tc>
                <a:extLst>
                  <a:ext uri="{0D108BD9-81ED-4DB2-BD59-A6C34878D82A}">
                    <a16:rowId xmlns:a16="http://schemas.microsoft.com/office/drawing/2014/main" val="4232319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405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94CCD7-CA94-4352-ADC5-9604E9B6F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66A1F2A0-E263-4B83-BFDB-1C4123005C19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D96A32-FAB8-439A-922D-31F9D9B55844}"/>
              </a:ext>
            </a:extLst>
          </p:cNvPr>
          <p:cNvSpPr/>
          <p:nvPr/>
        </p:nvSpPr>
        <p:spPr>
          <a:xfrm>
            <a:off x="2124775" y="5691253"/>
            <a:ext cx="2438400" cy="55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9ABB81-0CE9-4AF8-A935-CBE8ADEE9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44" y="195934"/>
            <a:ext cx="6060558" cy="529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35C827-2AF7-4556-95BD-D5F9581A9D45}"/>
              </a:ext>
            </a:extLst>
          </p:cNvPr>
          <p:cNvSpPr/>
          <p:nvPr/>
        </p:nvSpPr>
        <p:spPr>
          <a:xfrm>
            <a:off x="141729" y="920093"/>
            <a:ext cx="564195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Районирование и ранжирование перспектив нефтегазоносности резервуара палеозоя: </a:t>
            </a:r>
          </a:p>
          <a:p>
            <a:pPr algn="ctr"/>
            <a:endParaRPr lang="ru-RU" i="1" dirty="0"/>
          </a:p>
          <a:p>
            <a:pPr algn="just"/>
            <a:r>
              <a:rPr lang="ru-RU" i="1" dirty="0"/>
              <a:t>1</a:t>
            </a:r>
            <a:r>
              <a:rPr lang="ru-RU" dirty="0"/>
              <a:t> – </a:t>
            </a:r>
            <a:r>
              <a:rPr lang="ru-RU" sz="1600" dirty="0"/>
              <a:t>границы тектонических структур </a:t>
            </a:r>
            <a:r>
              <a:rPr lang="en-US" sz="1600" dirty="0"/>
              <a:t>I</a:t>
            </a:r>
            <a:r>
              <a:rPr lang="ru-RU" sz="1600" dirty="0"/>
              <a:t>-го (а) и </a:t>
            </a:r>
            <a:r>
              <a:rPr lang="en-US" sz="1600" dirty="0"/>
              <a:t>II</a:t>
            </a:r>
            <a:r>
              <a:rPr lang="ru-RU" sz="1600" dirty="0"/>
              <a:t>-го (б) порядка; </a:t>
            </a:r>
          </a:p>
          <a:p>
            <a:pPr algn="just"/>
            <a:r>
              <a:rPr lang="ru-RU" sz="1600" i="1" dirty="0"/>
              <a:t>2</a:t>
            </a:r>
            <a:r>
              <a:rPr lang="ru-RU" sz="1600" dirty="0"/>
              <a:t> – граница распространения </a:t>
            </a:r>
            <a:r>
              <a:rPr lang="ru-RU" sz="1600" dirty="0" err="1"/>
              <a:t>тогурской</a:t>
            </a:r>
            <a:r>
              <a:rPr lang="ru-RU" sz="1600" dirty="0"/>
              <a:t> свиты; </a:t>
            </a:r>
          </a:p>
          <a:p>
            <a:pPr algn="just"/>
            <a:r>
              <a:rPr lang="ru-RU" sz="1600" i="1" dirty="0"/>
              <a:t>3 </a:t>
            </a:r>
            <a:r>
              <a:rPr lang="ru-RU" sz="1600" dirty="0"/>
              <a:t>– скважина, вскрывшая </a:t>
            </a:r>
            <a:r>
              <a:rPr lang="ru-RU" sz="1600" dirty="0" err="1"/>
              <a:t>доюрский</a:t>
            </a:r>
            <a:r>
              <a:rPr lang="ru-RU" sz="1600" dirty="0"/>
              <a:t> комплекс, в том числе с прямыми признаками нефтегазоносности; </a:t>
            </a:r>
          </a:p>
          <a:p>
            <a:pPr algn="just"/>
            <a:r>
              <a:rPr lang="ru-RU" sz="1600" i="1" dirty="0"/>
              <a:t>4</a:t>
            </a:r>
            <a:r>
              <a:rPr lang="ru-RU" sz="1600" dirty="0"/>
              <a:t> – речная сеть; </a:t>
            </a:r>
          </a:p>
          <a:p>
            <a:pPr algn="just"/>
            <a:r>
              <a:rPr lang="ru-RU" sz="1600" i="1" dirty="0"/>
              <a:t>5</a:t>
            </a:r>
            <a:r>
              <a:rPr lang="ru-RU" sz="1600" dirty="0"/>
              <a:t> – область распространения первой группы </a:t>
            </a:r>
            <a:r>
              <a:rPr lang="ru-RU" sz="1600" dirty="0" err="1"/>
              <a:t>петротипов</a:t>
            </a:r>
            <a:r>
              <a:rPr lang="ru-RU" sz="1600" dirty="0"/>
              <a:t> палеозоя; </a:t>
            </a:r>
          </a:p>
          <a:p>
            <a:pPr algn="just"/>
            <a:r>
              <a:rPr lang="ru-RU" sz="1600" i="1" dirty="0"/>
              <a:t>6</a:t>
            </a:r>
            <a:r>
              <a:rPr lang="ru-RU" sz="1600" dirty="0"/>
              <a:t> – область распространения второй группы </a:t>
            </a:r>
            <a:r>
              <a:rPr lang="ru-RU" sz="1600" dirty="0" err="1"/>
              <a:t>петротипов</a:t>
            </a:r>
            <a:r>
              <a:rPr lang="ru-RU" sz="1600" dirty="0"/>
              <a:t> палеозоя; </a:t>
            </a:r>
          </a:p>
          <a:p>
            <a:pPr algn="just"/>
            <a:r>
              <a:rPr lang="ru-RU" sz="1600" dirty="0"/>
              <a:t>7</a:t>
            </a:r>
            <a:r>
              <a:rPr lang="ru-RU" sz="1600" i="1" dirty="0"/>
              <a:t> </a:t>
            </a:r>
            <a:r>
              <a:rPr lang="ru-RU" sz="1600" dirty="0"/>
              <a:t>– область распространения третьей группы </a:t>
            </a:r>
            <a:r>
              <a:rPr lang="ru-RU" sz="1600" dirty="0" err="1"/>
              <a:t>петротипов</a:t>
            </a:r>
            <a:r>
              <a:rPr lang="ru-RU" sz="1600" dirty="0"/>
              <a:t> палеозоя;</a:t>
            </a:r>
            <a:r>
              <a:rPr lang="ru-RU" sz="1600" i="1" dirty="0"/>
              <a:t> </a:t>
            </a:r>
          </a:p>
          <a:p>
            <a:pPr algn="just"/>
            <a:r>
              <a:rPr lang="ru-RU" sz="1600" i="1" dirty="0"/>
              <a:t>8</a:t>
            </a:r>
            <a:r>
              <a:rPr lang="ru-RU" sz="1600" dirty="0"/>
              <a:t> – перспективный участок, его номер в ранжировании.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2A74AC-E84B-44BC-A447-651648133441}"/>
              </a:ext>
            </a:extLst>
          </p:cNvPr>
          <p:cNvSpPr/>
          <p:nvPr/>
        </p:nvSpPr>
        <p:spPr>
          <a:xfrm>
            <a:off x="735418" y="5711184"/>
            <a:ext cx="10721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Ранжирование районов/участков в соответствии со степенью перспективности (номер группы </a:t>
            </a:r>
            <a:r>
              <a:rPr lang="ru-RU" i="1" dirty="0" err="1">
                <a:latin typeface="Calibri" panose="020F0502020204030204" pitchFamily="34" charset="0"/>
                <a:cs typeface="Calibri" panose="020F0502020204030204" pitchFamily="34" charset="0"/>
              </a:rPr>
              <a:t>петротипов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 пород фундамента/плотность генерации </a:t>
            </a:r>
            <a:r>
              <a:rPr lang="ru-RU" i="1" dirty="0" err="1">
                <a:latin typeface="Calibri" panose="020F0502020204030204" pitchFamily="34" charset="0"/>
                <a:cs typeface="Calibri" panose="020F0502020204030204" pitchFamily="34" charset="0"/>
              </a:rPr>
              <a:t>тогурской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 нефти, о. ед.): </a:t>
            </a:r>
          </a:p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1 – 1/более 30; 2 – 1/10-30; 3 –  2/более 30; 4 – 2/10-30.</a:t>
            </a:r>
          </a:p>
        </p:txBody>
      </p:sp>
    </p:spTree>
    <p:extLst>
      <p:ext uri="{BB962C8B-B14F-4D97-AF65-F5344CB8AC3E}">
        <p14:creationId xmlns:p14="http://schemas.microsoft.com/office/powerpoint/2010/main" val="2592388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94CCD7-CA94-4352-ADC5-9604E9B6F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66A1F2A0-E263-4B83-BFDB-1C4123005C19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94E6179-C714-4576-8BF6-B35166BD1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8" y="689916"/>
            <a:ext cx="6577039" cy="604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2599CF-3D39-42AB-9A6B-FA6C095F861C}"/>
              </a:ext>
            </a:extLst>
          </p:cNvPr>
          <p:cNvSpPr/>
          <p:nvPr/>
        </p:nvSpPr>
        <p:spPr>
          <a:xfrm>
            <a:off x="7233683" y="802553"/>
            <a:ext cx="452947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Схема </a:t>
            </a:r>
            <a:r>
              <a:rPr lang="ru-RU" sz="20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изопахит</a:t>
            </a: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коры</a:t>
            </a: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выветривания Восточно-</a:t>
            </a:r>
            <a:r>
              <a:rPr lang="ru-RU" sz="20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Пайдугинской</a:t>
            </a:r>
            <a:r>
              <a:rPr lang="ru-RU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мегавпадины и структур её обрамления:</a:t>
            </a:r>
            <a:r>
              <a:rPr lang="ru-RU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endParaRPr lang="ru-RU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границы тектонических структур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-го (а) и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-го (б) порядка; </a:t>
            </a:r>
          </a:p>
          <a:p>
            <a:pPr algn="just">
              <a:spcAft>
                <a:spcPts val="0"/>
              </a:spcAft>
            </a:pPr>
            <a:r>
              <a:rPr lang="ru-RU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скважина* (в числителе – площадь, номер; в знаменателе – мощность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коры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выветривания, м); </a:t>
            </a:r>
          </a:p>
          <a:p>
            <a:pPr algn="just">
              <a:spcAft>
                <a:spcPts val="0"/>
              </a:spcAft>
            </a:pPr>
            <a:r>
              <a:rPr lang="ru-RU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изопахита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сечение 5 м; </a:t>
            </a:r>
          </a:p>
          <a:p>
            <a:pPr algn="just">
              <a:spcAft>
                <a:spcPts val="0"/>
              </a:spcAft>
            </a:pPr>
            <a:r>
              <a:rPr lang="ru-RU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</a:t>
            </a:r>
            <a:r>
              <a:rPr lang="ru-RU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гидросеть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r>
              <a:rPr lang="ru-RU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административная граница Томской области. </a:t>
            </a:r>
          </a:p>
          <a:p>
            <a:pPr algn="just">
              <a:spcAft>
                <a:spcPts val="0"/>
              </a:spcAft>
            </a:pP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 – («дела скважин», фондовые материалы Томского филиала ФБУ «ТФГИ по СФО»).</a:t>
            </a:r>
          </a:p>
        </p:txBody>
      </p:sp>
    </p:spTree>
    <p:extLst>
      <p:ext uri="{BB962C8B-B14F-4D97-AF65-F5344CB8AC3E}">
        <p14:creationId xmlns:p14="http://schemas.microsoft.com/office/powerpoint/2010/main" val="728248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ED8E44-27DD-418F-966C-D5039D374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1B0E2D31-72D8-43BC-9C12-ECA6C784B133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C785C2-15C0-4EF1-8E3F-2ECDE6C725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511474"/>
            <a:ext cx="5120379" cy="4748782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DC47FF1-8B95-482B-991F-280541AB9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030328"/>
              </p:ext>
            </p:extLst>
          </p:nvPr>
        </p:nvGraphicFramePr>
        <p:xfrm>
          <a:off x="5571030" y="823377"/>
          <a:ext cx="6427716" cy="559079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72753">
                  <a:extLst>
                    <a:ext uri="{9D8B030D-6E8A-4147-A177-3AD203B41FA5}">
                      <a16:colId xmlns:a16="http://schemas.microsoft.com/office/drawing/2014/main" val="826865484"/>
                    </a:ext>
                  </a:extLst>
                </a:gridCol>
                <a:gridCol w="1535914">
                  <a:extLst>
                    <a:ext uri="{9D8B030D-6E8A-4147-A177-3AD203B41FA5}">
                      <a16:colId xmlns:a16="http://schemas.microsoft.com/office/drawing/2014/main" val="212822539"/>
                    </a:ext>
                  </a:extLst>
                </a:gridCol>
                <a:gridCol w="2795585">
                  <a:extLst>
                    <a:ext uri="{9D8B030D-6E8A-4147-A177-3AD203B41FA5}">
                      <a16:colId xmlns:a16="http://schemas.microsoft.com/office/drawing/2014/main" val="1656301151"/>
                    </a:ext>
                  </a:extLst>
                </a:gridCol>
                <a:gridCol w="1123464">
                  <a:extLst>
                    <a:ext uri="{9D8B030D-6E8A-4147-A177-3AD203B41FA5}">
                      <a16:colId xmlns:a16="http://schemas.microsoft.com/office/drawing/2014/main" val="762449403"/>
                    </a:ext>
                  </a:extLst>
                </a:gridCol>
              </a:tblGrid>
              <a:tr h="1194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Группа </a:t>
                      </a:r>
                      <a:r>
                        <a:rPr lang="ru-RU" sz="1100" dirty="0" err="1">
                          <a:effectLst/>
                        </a:rPr>
                        <a:t>петротипов</a:t>
                      </a:r>
                      <a:r>
                        <a:rPr lang="ru-RU" sz="1100" dirty="0">
                          <a:effectLst/>
                        </a:rPr>
                        <a:t>, объединенных в один класс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Степень вероятности образования коллектора/общая характеристика ФЕС этой зоны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Петротип</a:t>
                      </a:r>
                      <a:r>
                        <a:rPr lang="ru-RU" sz="1100" dirty="0">
                          <a:effectLst/>
                        </a:rPr>
                        <a:t> формации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осадочной/эффузивно-осадочной/метаморфической/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интрузивной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Весовой коэффициент при районировании </a:t>
                      </a:r>
                      <a:r>
                        <a:rPr lang="ru-RU" sz="1100" dirty="0" err="1">
                          <a:effectLst/>
                        </a:rPr>
                        <a:t>коры</a:t>
                      </a:r>
                      <a:r>
                        <a:rPr lang="ru-RU" sz="1100" dirty="0">
                          <a:effectLst/>
                        </a:rPr>
                        <a:t> выветривания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extLst>
                  <a:ext uri="{0D108BD9-81ED-4DB2-BD59-A6C34878D82A}">
                    <a16:rowId xmlns:a16="http://schemas.microsoft.com/office/drawing/2014/main" val="734755982"/>
                  </a:ext>
                </a:extLst>
              </a:tr>
              <a:tr h="1628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Степень высокая/зона с лучшими ФЕС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Карбонатные и доломитовые породы позднепротерозойского и </a:t>
                      </a:r>
                      <a:r>
                        <a:rPr lang="ru-RU" sz="1100" dirty="0" err="1">
                          <a:effectLst/>
                        </a:rPr>
                        <a:t>позднепротерозойско</a:t>
                      </a:r>
                      <a:r>
                        <a:rPr lang="ru-RU" sz="1100" dirty="0">
                          <a:effectLst/>
                        </a:rPr>
                        <a:t>-кембрийского возраста осадочной формации. Эффузивно-карбонатные породы </a:t>
                      </a:r>
                      <a:r>
                        <a:rPr lang="ru-RU" sz="1100" dirty="0" err="1">
                          <a:effectLst/>
                        </a:rPr>
                        <a:t>реннеордовикского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 err="1">
                          <a:effectLst/>
                        </a:rPr>
                        <a:t>ранне</a:t>
                      </a:r>
                      <a:r>
                        <a:rPr lang="ru-RU" sz="1100" dirty="0">
                          <a:effectLst/>
                        </a:rPr>
                        <a:t>- и среднепалеозойского, </a:t>
                      </a:r>
                      <a:r>
                        <a:rPr lang="ru-RU" sz="1100" dirty="0" err="1">
                          <a:effectLst/>
                        </a:rPr>
                        <a:t>позднепротерозойско</a:t>
                      </a:r>
                      <a:r>
                        <a:rPr lang="ru-RU" sz="1100" dirty="0">
                          <a:effectLst/>
                        </a:rPr>
                        <a:t>-кембрийского возраста эффузивно-осадочной формации.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extLst>
                  <a:ext uri="{0D108BD9-81ED-4DB2-BD59-A6C34878D82A}">
                    <a16:rowId xmlns:a16="http://schemas.microsoft.com/office/drawing/2014/main" val="1008590761"/>
                  </a:ext>
                </a:extLst>
              </a:tr>
              <a:tr h="1790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Степень средняя/зона с хорошими ФЕС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Терригенные породы позднепалеозойского, раннекаменноугольного, девонского, средне- и позднедевонского возраста, терригенно-карбонатные породы раннекембрийского и раннепалеозойского возраста осадочной формации. Аспидные породы раннекаменноугольного и </a:t>
                      </a:r>
                      <a:r>
                        <a:rPr lang="ru-RU" sz="1100" dirty="0" err="1">
                          <a:effectLst/>
                        </a:rPr>
                        <a:t>позднедевонско</a:t>
                      </a:r>
                      <a:r>
                        <a:rPr lang="ru-RU" sz="1100" dirty="0">
                          <a:effectLst/>
                        </a:rPr>
                        <a:t>-раннекаменноугольного возраста метаморфической формации.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extLst>
                  <a:ext uri="{0D108BD9-81ED-4DB2-BD59-A6C34878D82A}">
                    <a16:rowId xmlns:a16="http://schemas.microsoft.com/office/drawing/2014/main" val="1289061787"/>
                  </a:ext>
                </a:extLst>
              </a:tr>
              <a:tr h="9768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Степень низкая/зона с плохими ФЕС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Андезито</a:t>
                      </a:r>
                      <a:r>
                        <a:rPr lang="ru-RU" sz="1100" dirty="0">
                          <a:effectLst/>
                        </a:rPr>
                        <a:t>-базальтовые породы </a:t>
                      </a:r>
                      <a:r>
                        <a:rPr lang="ru-RU" sz="1100" dirty="0" err="1">
                          <a:effectLst/>
                        </a:rPr>
                        <a:t>ранне</a:t>
                      </a:r>
                      <a:r>
                        <a:rPr lang="ru-RU" sz="1100" dirty="0">
                          <a:effectLst/>
                        </a:rPr>
                        <a:t>- и среднедевонского возраста, базальтовые породы </a:t>
                      </a:r>
                      <a:r>
                        <a:rPr lang="ru-RU" sz="1100" dirty="0" err="1">
                          <a:effectLst/>
                        </a:rPr>
                        <a:t>ранне</a:t>
                      </a:r>
                      <a:r>
                        <a:rPr lang="ru-RU" sz="1100" dirty="0">
                          <a:effectLst/>
                        </a:rPr>
                        <a:t>- и среднетриасового возраста эффузивно-осадочной формации. </a:t>
                      </a:r>
                      <a:r>
                        <a:rPr lang="ru-RU" sz="1100" dirty="0" err="1">
                          <a:effectLst/>
                        </a:rPr>
                        <a:t>Базиты</a:t>
                      </a:r>
                      <a:r>
                        <a:rPr lang="ru-RU" sz="1100" dirty="0">
                          <a:effectLst/>
                        </a:rPr>
                        <a:t> магматической формации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521" marR="67521" marT="0" marB="0" anchor="ctr"/>
                </a:tc>
                <a:extLst>
                  <a:ext uri="{0D108BD9-81ED-4DB2-BD59-A6C34878D82A}">
                    <a16:rowId xmlns:a16="http://schemas.microsoft.com/office/drawing/2014/main" val="319652591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9701671-6A99-4B89-B4EF-33CEF744B8FF}"/>
              </a:ext>
            </a:extLst>
          </p:cNvPr>
          <p:cNvSpPr txBox="1"/>
          <p:nvPr/>
        </p:nvSpPr>
        <p:spPr>
          <a:xfrm>
            <a:off x="5510239" y="0"/>
            <a:ext cx="6453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/>
              <a:t>Классификация областей распространения </a:t>
            </a:r>
            <a:r>
              <a:rPr lang="ru-RU" sz="1600" b="1" i="1" dirty="0" err="1"/>
              <a:t>петротипов</a:t>
            </a:r>
            <a:r>
              <a:rPr lang="ru-RU" sz="1600" b="1" i="1" dirty="0"/>
              <a:t> пород палеозойского фундамента по потенциалу формирования коллекторов в </a:t>
            </a:r>
            <a:r>
              <a:rPr lang="ru-RU" sz="1600" b="1" i="1" dirty="0" err="1"/>
              <a:t>коре</a:t>
            </a:r>
            <a:r>
              <a:rPr lang="ru-RU" sz="1600" b="1" i="1" dirty="0"/>
              <a:t> выветривания, принятая при районировании</a:t>
            </a:r>
            <a:endParaRPr lang="ru-RU" sz="1400" b="1" i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2B55BFE-CA5E-4C45-8797-BFE152E14EF1}"/>
              </a:ext>
            </a:extLst>
          </p:cNvPr>
          <p:cNvSpPr/>
          <p:nvPr/>
        </p:nvSpPr>
        <p:spPr>
          <a:xfrm>
            <a:off x="143673" y="5289725"/>
            <a:ext cx="5204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Схема распределения групп </a:t>
            </a:r>
            <a:r>
              <a:rPr lang="ru-RU" sz="14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петротипов</a:t>
            </a:r>
            <a:r>
              <a:rPr lang="ru-RU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палеозойского фундамента по потенциалу формирования коллекторов в </a:t>
            </a:r>
            <a:r>
              <a:rPr lang="ru-RU" sz="14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коре</a:t>
            </a:r>
            <a:r>
              <a:rPr lang="ru-RU" sz="14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выветривания (областей весовых коэффициентов 0, 1 и 2): </a:t>
            </a:r>
          </a:p>
          <a:p>
            <a:pPr algn="ctr"/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– область распространения первой группы </a:t>
            </a:r>
            <a:r>
              <a:rPr lang="ru-RU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петротипов</a:t>
            </a: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(весовой коэффициент 2); 2 – область распространения второй группы </a:t>
            </a:r>
            <a:r>
              <a:rPr lang="ru-RU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петротипов</a:t>
            </a: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(весовой коэффициент 1); 3 – область распространения третьей группы </a:t>
            </a:r>
            <a:r>
              <a:rPr lang="ru-RU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петротипов</a:t>
            </a: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(весовой коэффициент 0).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4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94CCD7-CA94-4352-ADC5-9604E9B6F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66A1F2A0-E263-4B83-BFDB-1C4123005C19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D96A32-FAB8-439A-922D-31F9D9B55844}"/>
              </a:ext>
            </a:extLst>
          </p:cNvPr>
          <p:cNvSpPr/>
          <p:nvPr/>
        </p:nvSpPr>
        <p:spPr>
          <a:xfrm>
            <a:off x="2124775" y="5691253"/>
            <a:ext cx="2438400" cy="555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35C827-2AF7-4556-95BD-D5F9581A9D45}"/>
              </a:ext>
            </a:extLst>
          </p:cNvPr>
          <p:cNvSpPr/>
          <p:nvPr/>
        </p:nvSpPr>
        <p:spPr>
          <a:xfrm>
            <a:off x="199990" y="715028"/>
            <a:ext cx="564195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Районирование и ранжирование перспектив нефтегазоносности резервуара </a:t>
            </a:r>
            <a:r>
              <a:rPr lang="ru-RU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коры</a:t>
            </a:r>
            <a:r>
              <a:rPr lang="ru-RU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выветривания: </a:t>
            </a:r>
          </a:p>
          <a:p>
            <a:pPr algn="ctr"/>
            <a:endParaRPr lang="ru-RU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ru-RU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границы тектонических структур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-го (а) и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-го (б) порядка; </a:t>
            </a:r>
          </a:p>
          <a:p>
            <a:pPr algn="just"/>
            <a:r>
              <a:rPr lang="ru-RU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граница распространения </a:t>
            </a:r>
            <a:r>
              <a:rPr lang="ru-RU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тогурской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свиты; </a:t>
            </a:r>
          </a:p>
          <a:p>
            <a:pPr algn="just"/>
            <a:r>
              <a:rPr lang="ru-RU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 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скважина, вскрывшая </a:t>
            </a:r>
            <a:r>
              <a:rPr lang="ru-RU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доюрский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комплекс, в том числе с прямыми признаками нефтегазоносности; </a:t>
            </a:r>
          </a:p>
          <a:p>
            <a:pPr algn="just"/>
            <a:r>
              <a:rPr lang="ru-RU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речная сеть; </a:t>
            </a:r>
          </a:p>
          <a:p>
            <a:pPr algn="just"/>
            <a:r>
              <a:rPr lang="ru-RU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область распространения первой группы </a:t>
            </a:r>
            <a:r>
              <a:rPr lang="ru-RU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петротипов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палеозоя; </a:t>
            </a:r>
          </a:p>
          <a:p>
            <a:pPr algn="just"/>
            <a:r>
              <a:rPr lang="ru-RU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область распространения второй группы </a:t>
            </a:r>
            <a:r>
              <a:rPr lang="ru-RU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петротипов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палеозоя;</a:t>
            </a:r>
            <a:r>
              <a:rPr lang="ru-RU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ru-RU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 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область распространения третьей группы </a:t>
            </a:r>
            <a:r>
              <a:rPr lang="ru-RU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петротипов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палеозоя; </a:t>
            </a:r>
          </a:p>
          <a:p>
            <a:pPr algn="just"/>
            <a:r>
              <a:rPr lang="ru-RU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изолиния плотности генерации </a:t>
            </a:r>
            <a:r>
              <a:rPr lang="ru-RU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тогурской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нефти (о. ед.); </a:t>
            </a:r>
          </a:p>
          <a:p>
            <a:pPr algn="just"/>
            <a:r>
              <a:rPr lang="ru-RU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 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изолиния толщины (</a:t>
            </a:r>
            <a:r>
              <a:rPr lang="ru-RU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изопахита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ru-RU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коры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выветривания (м). </a:t>
            </a:r>
          </a:p>
          <a:p>
            <a:pPr algn="just"/>
            <a:r>
              <a:rPr lang="ru-RU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перспективный участок, его номер в ранжировании.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2A74AC-E84B-44BC-A447-651648133441}"/>
              </a:ext>
            </a:extLst>
          </p:cNvPr>
          <p:cNvSpPr/>
          <p:nvPr/>
        </p:nvSpPr>
        <p:spPr>
          <a:xfrm>
            <a:off x="623776" y="5542807"/>
            <a:ext cx="10721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Ранжирование районов/участков в соответствии со степенью перспективности (группа </a:t>
            </a:r>
            <a:r>
              <a:rPr lang="ru-RU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петротипов</a:t>
            </a:r>
            <a:r>
              <a:rPr lang="ru-RU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пород фундамента/плотность генерации </a:t>
            </a:r>
            <a:r>
              <a:rPr lang="ru-RU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тогурской</a:t>
            </a:r>
            <a:r>
              <a:rPr lang="ru-RU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нефти, о. ед./толщина </a:t>
            </a:r>
            <a:r>
              <a:rPr lang="ru-RU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коры</a:t>
            </a:r>
            <a:r>
              <a:rPr lang="ru-RU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выветривания, м): </a:t>
            </a:r>
          </a:p>
          <a:p>
            <a:pPr algn="ctr"/>
            <a:r>
              <a:rPr lang="ru-RU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– 1/более 30/более 10; 2 – 1/более 30/5-10; 3 –  1/более 30/0-5; 4 – 1/10-30/более 10; 5 – 1/10-30/5-10; 6 – 1/10-30/0-5; 7 – 2/более 30/более 10; 8 - 2/более 30/5-10; 9 – 2/более 30/0-5.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D14C19-0795-4E7A-9C06-D71C67D7A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57" y="183280"/>
            <a:ext cx="5868202" cy="54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42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58417" y="793789"/>
            <a:ext cx="9036586" cy="79567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Заключение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DB2859-1B5B-4047-9130-3DDC29EDA200}"/>
              </a:ext>
            </a:extLst>
          </p:cNvPr>
          <p:cNvSpPr txBox="1"/>
          <p:nvPr/>
        </p:nvSpPr>
        <p:spPr>
          <a:xfrm>
            <a:off x="532222" y="1474225"/>
            <a:ext cx="11032528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Для новой территории и новых стратиграфических уровней</a:t>
            </a:r>
            <a:r>
              <a:rPr lang="ru-RU" i="1" dirty="0"/>
              <a:t> </a:t>
            </a:r>
            <a:r>
              <a:rPr lang="ru-RU" dirty="0"/>
              <a:t>Восточно-</a:t>
            </a:r>
            <a:r>
              <a:rPr lang="ru-RU" dirty="0" err="1"/>
              <a:t>Пайдугинской</a:t>
            </a:r>
            <a:r>
              <a:rPr lang="ru-RU" dirty="0"/>
              <a:t> мегавпадины и структур ее обрамления, расположенной в северо-восточной части Томской области, выполнены палеотектонические и </a:t>
            </a:r>
            <a:r>
              <a:rPr lang="ru-RU" dirty="0" err="1"/>
              <a:t>палеотемпературные</a:t>
            </a:r>
            <a:r>
              <a:rPr lang="ru-RU" dirty="0"/>
              <a:t> реконструкции осадочных разрезов 26 глубоких скважин. Проведено картирование катагенетических очагов генерации </a:t>
            </a:r>
            <a:r>
              <a:rPr lang="ru-RU" dirty="0" err="1"/>
              <a:t>тогурской</a:t>
            </a:r>
            <a:r>
              <a:rPr lang="ru-RU" dirty="0"/>
              <a:t> нефти на 11 ключевых моментов геологического времени, начиная с </a:t>
            </a:r>
            <a:r>
              <a:rPr lang="ru-RU" dirty="0" err="1"/>
              <a:t>покурского</a:t>
            </a:r>
            <a:r>
              <a:rPr lang="ru-RU" dirty="0"/>
              <a:t> (114 млн лет назад). По результатам экспресс-оценки плотности генерации УВ выделены перспективные земли для поисков залежей в нижнеюрском и </a:t>
            </a:r>
            <a:r>
              <a:rPr lang="ru-RU" dirty="0" err="1"/>
              <a:t>доюрском</a:t>
            </a:r>
            <a:r>
              <a:rPr lang="ru-RU" dirty="0"/>
              <a:t> разрезе.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В настоящей работе для территории исследований выполнена условная классификация областей распространения </a:t>
            </a:r>
            <a:r>
              <a:rPr lang="ru-RU" dirty="0" err="1"/>
              <a:t>петротипов</a:t>
            </a:r>
            <a:r>
              <a:rPr lang="ru-RU" dirty="0"/>
              <a:t> пород палеозойского фундамента по потенциалу формирования коллекторов во </a:t>
            </a:r>
            <a:r>
              <a:rPr lang="ru-RU" dirty="0" err="1"/>
              <a:t>внуренних</a:t>
            </a:r>
            <a:r>
              <a:rPr lang="ru-RU" dirty="0"/>
              <a:t> горизонтах палеозоя и в </a:t>
            </a:r>
            <a:r>
              <a:rPr lang="ru-RU" dirty="0" err="1"/>
              <a:t>коре</a:t>
            </a:r>
            <a:r>
              <a:rPr lang="ru-RU" dirty="0"/>
              <a:t> выветривания.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При районировании территории и ранжировании участков по плотности первичной аккумуляции нефти в резервуарах палеозоя и </a:t>
            </a:r>
            <a:r>
              <a:rPr lang="ru-RU" dirty="0" err="1"/>
              <a:t>коры</a:t>
            </a:r>
            <a:r>
              <a:rPr lang="ru-RU" dirty="0"/>
              <a:t> выветривания первым по важности признаков принят весовой коэффициент потенциала </a:t>
            </a:r>
            <a:r>
              <a:rPr lang="ru-RU" dirty="0" err="1"/>
              <a:t>петротипов</a:t>
            </a:r>
            <a:r>
              <a:rPr lang="ru-RU" dirty="0"/>
              <a:t> пород фундамента, вторым – плотность генерации </a:t>
            </a:r>
            <a:r>
              <a:rPr lang="ru-RU" dirty="0" err="1"/>
              <a:t>тогурской</a:t>
            </a:r>
            <a:r>
              <a:rPr lang="ru-RU" dirty="0"/>
              <a:t> нефти и третьим – толщина </a:t>
            </a:r>
            <a:r>
              <a:rPr lang="ru-RU" dirty="0" err="1"/>
              <a:t>коры</a:t>
            </a:r>
            <a:r>
              <a:rPr lang="ru-RU" dirty="0"/>
              <a:t> выветривания.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/>
              <a:t>Зоны </a:t>
            </a:r>
            <a:r>
              <a:rPr lang="ru-RU" i="1" dirty="0"/>
              <a:t>максимальных и высоких перспектив</a:t>
            </a:r>
            <a:r>
              <a:rPr lang="ru-RU" dirty="0"/>
              <a:t> рекомендуется учитывать при планировании поисков </a:t>
            </a:r>
            <a:r>
              <a:rPr lang="ru-RU" dirty="0" err="1"/>
              <a:t>доюрских</a:t>
            </a:r>
            <a:r>
              <a:rPr lang="ru-RU" dirty="0"/>
              <a:t> залежей нефти на северо-востоке Томской области.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2C52A5-4351-4AE0-9E7F-F50E5B29A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54683723-91B4-466D-8A7B-DF65370FB9B8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5148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Номер слайда 5"/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2EEA870-EDC8-49B7-AAA2-11DF91483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FA9195D-EB6F-4AF2-AB52-776EF920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541" y="744964"/>
            <a:ext cx="8961953" cy="79567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Актуальность</a:t>
            </a:r>
            <a:r>
              <a:rPr lang="ru-RU" sz="2400" dirty="0">
                <a:solidFill>
                  <a:schemeClr val="tx1"/>
                </a:solidFill>
              </a:rPr>
              <a:t> работы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099B0CC3-4122-4BE1-9977-0E0A356B2A74}"/>
              </a:ext>
            </a:extLst>
          </p:cNvPr>
          <p:cNvSpPr txBox="1">
            <a:spLocks/>
          </p:cNvSpPr>
          <p:nvPr/>
        </p:nvSpPr>
        <p:spPr>
          <a:xfrm>
            <a:off x="160992" y="1399939"/>
            <a:ext cx="4834059" cy="47758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dirty="0"/>
              <a:t>В рамках проекта зонального изучения и оценки поисковых перспектив нераспределенного фонда недр востока Томской области, инициируемого томской научной группой </a:t>
            </a:r>
            <a:r>
              <a:rPr lang="ru-RU" sz="1600" dirty="0" err="1"/>
              <a:t>геотермиков</a:t>
            </a:r>
            <a:r>
              <a:rPr lang="ru-RU" sz="1600" dirty="0"/>
              <a:t>, выполнены настоящие прогнозно-поисковые исследования. При этом делается акцент на </a:t>
            </a:r>
            <a:r>
              <a:rPr lang="ru-RU" sz="1600" dirty="0" err="1"/>
              <a:t>доюрский</a:t>
            </a:r>
            <a:r>
              <a:rPr lang="ru-RU" sz="1600" dirty="0"/>
              <a:t> нефтегазоносный комплекс (НГК), залежи в котором относятся к трудноизвлекаемой нефти. Здесь основной </a:t>
            </a:r>
            <a:r>
              <a:rPr lang="ru-RU" sz="1600" dirty="0" err="1"/>
              <a:t>нефтематеринской</a:t>
            </a:r>
            <a:r>
              <a:rPr lang="ru-RU" sz="1600" dirty="0"/>
              <a:t> формацией является имеющая широкое распространение </a:t>
            </a:r>
            <a:r>
              <a:rPr lang="ru-RU" sz="1600" dirty="0" err="1"/>
              <a:t>тогурская</a:t>
            </a:r>
            <a:r>
              <a:rPr lang="ru-RU" sz="1600" dirty="0"/>
              <a:t> свита. </a:t>
            </a:r>
          </a:p>
          <a:p>
            <a:pPr algn="just"/>
            <a:r>
              <a:rPr lang="ru-RU" sz="1600" i="1" u="sng" dirty="0"/>
              <a:t>Цель исследования</a:t>
            </a:r>
            <a:r>
              <a:rPr lang="ru-RU" sz="1600" i="1" dirty="0"/>
              <a:t> </a:t>
            </a:r>
            <a:r>
              <a:rPr lang="ru-RU" sz="1600" dirty="0"/>
              <a:t>– на основе </a:t>
            </a:r>
            <a:r>
              <a:rPr lang="ru-RU" sz="1600" dirty="0" err="1"/>
              <a:t>палеотемпературного</a:t>
            </a:r>
            <a:r>
              <a:rPr lang="ru-RU" sz="1600" dirty="0"/>
              <a:t> моделирования и зонального районирования оценить перспективы территории Восточно-</a:t>
            </a:r>
            <a:r>
              <a:rPr lang="ru-RU" sz="1600" dirty="0" err="1"/>
              <a:t>Пайдугинской</a:t>
            </a:r>
            <a:r>
              <a:rPr lang="ru-RU" sz="1600" dirty="0"/>
              <a:t> мегавпадины и структур их обрамления.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C86FAE8B-FD00-4719-B02E-560BB883B355}"/>
              </a:ext>
            </a:extLst>
          </p:cNvPr>
          <p:cNvSpPr txBox="1">
            <a:spLocks/>
          </p:cNvSpPr>
          <p:nvPr/>
        </p:nvSpPr>
        <p:spPr>
          <a:xfrm>
            <a:off x="5156042" y="5178850"/>
            <a:ext cx="6922059" cy="536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i="1" dirty="0"/>
              <a:t>Схема областей накопления нижнеюрских </a:t>
            </a:r>
            <a:r>
              <a:rPr lang="ru-RU" sz="1600" i="1" dirty="0" err="1"/>
              <a:t>нефтематеринских</a:t>
            </a:r>
            <a:r>
              <a:rPr lang="ru-RU" sz="1600" i="1" dirty="0"/>
              <a:t> отложений на тектонической основе В.А. Конторовича (2002) с доработкой: </a:t>
            </a:r>
            <a:br>
              <a:rPr lang="ru-RU" sz="1600" i="1" dirty="0"/>
            </a:br>
            <a:r>
              <a:rPr lang="ru-RU" sz="1400" dirty="0"/>
              <a:t>1 – скважина, вскрывшая </a:t>
            </a:r>
            <a:r>
              <a:rPr lang="ru-RU" sz="1400" dirty="0" err="1"/>
              <a:t>тогурскую</a:t>
            </a:r>
            <a:r>
              <a:rPr lang="ru-RU" sz="1400" dirty="0"/>
              <a:t> свиту: получен приток (а); изучен керн (б); </a:t>
            </a:r>
            <a:br>
              <a:rPr lang="ru-RU" sz="1400" dirty="0"/>
            </a:br>
            <a:r>
              <a:rPr lang="ru-RU" sz="1400" dirty="0"/>
              <a:t>2 – месторождение с залежью в: </a:t>
            </a:r>
            <a:r>
              <a:rPr lang="ru-RU" sz="1400" dirty="0" err="1"/>
              <a:t>доюрском</a:t>
            </a:r>
            <a:r>
              <a:rPr lang="ru-RU" sz="1400" dirty="0"/>
              <a:t> НГК (а), юрском и меловом НГК (б); </a:t>
            </a:r>
            <a:br>
              <a:rPr lang="ru-RU" sz="1400" dirty="0"/>
            </a:br>
            <a:r>
              <a:rPr lang="ru-RU" sz="1400" dirty="0"/>
              <a:t>3-4 – отрицательная и положительная структуры. </a:t>
            </a:r>
            <a:endParaRPr lang="ru-RU" sz="1100" baseline="30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9D59E8-655D-4B77-9885-4A6B8915D8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203" y="126950"/>
            <a:ext cx="6581712" cy="50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6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37000" size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2C52A5-4351-4AE0-9E7F-F50E5B29A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F158423-A585-493F-B6CA-032C3E9D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31164"/>
            <a:ext cx="12192000" cy="795672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</a:rPr>
              <a:t>СПАСИБО ЗА ВНИМАНИЕ!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D2AFDD-9C51-4D4E-976C-8727D2EAAEBC}"/>
              </a:ext>
            </a:extLst>
          </p:cNvPr>
          <p:cNvSpPr txBox="1"/>
          <p:nvPr/>
        </p:nvSpPr>
        <p:spPr>
          <a:xfrm>
            <a:off x="11876314" y="64878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8FD1A9-E8E9-4B05-A12E-B7955531315B}"/>
              </a:ext>
            </a:extLst>
          </p:cNvPr>
          <p:cNvSpPr txBox="1"/>
          <p:nvPr/>
        </p:nvSpPr>
        <p:spPr>
          <a:xfrm>
            <a:off x="0" y="6487886"/>
            <a:ext cx="3386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/>
              <a:t>e-mail:</a:t>
            </a:r>
            <a:r>
              <a:rPr lang="en-US" i="1" dirty="0"/>
              <a:t> a.merenckowa@yandex.ru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790418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Номер слайда 5"/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2EEA870-EDC8-49B7-AAA2-11DF91483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0DAD080-1649-4E8F-A1F8-159488B3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B4140200-6DA0-4FDD-86A1-E53F47C547BE}"/>
              </a:ext>
            </a:extLst>
          </p:cNvPr>
          <p:cNvSpPr txBox="1">
            <a:spLocks/>
          </p:cNvSpPr>
          <p:nvPr/>
        </p:nvSpPr>
        <p:spPr>
          <a:xfrm>
            <a:off x="289581" y="630071"/>
            <a:ext cx="5132006" cy="40822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sz="1800" b="1" dirty="0"/>
              <a:t>Обзорная схема нефтегазоносности территории исследований на тектонической основе кровли юрского структурного яруса В.А. Конторовича (2002):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600" i="1" dirty="0"/>
              <a:t>1</a:t>
            </a:r>
            <a:r>
              <a:rPr lang="ru-RU" sz="1600" dirty="0"/>
              <a:t> – месторождение УВ и его название;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600" i="1" dirty="0"/>
              <a:t>2</a:t>
            </a:r>
            <a:r>
              <a:rPr lang="ru-RU" sz="1600" dirty="0"/>
              <a:t> – глубокая скважина за пределами месторождения с признаками УВ;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600" i="1" dirty="0"/>
              <a:t>3</a:t>
            </a:r>
            <a:r>
              <a:rPr lang="ru-RU" sz="1600" dirty="0"/>
              <a:t> – структуры осадочного чехла </a:t>
            </a:r>
            <a:r>
              <a:rPr lang="en-US" sz="1600" dirty="0"/>
              <a:t>I</a:t>
            </a:r>
            <a:r>
              <a:rPr lang="ru-RU" sz="1600" dirty="0"/>
              <a:t> порядка </a:t>
            </a:r>
            <a:r>
              <a:rPr lang="en-US" sz="1600" dirty="0"/>
              <a:t>c</a:t>
            </a:r>
            <a:r>
              <a:rPr lang="ru-RU" sz="1600" dirty="0"/>
              <a:t> условным номером: а – положительные: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1600" dirty="0"/>
              <a:t>I</a:t>
            </a:r>
            <a:r>
              <a:rPr lang="ru-RU" sz="1600" dirty="0"/>
              <a:t> – Пыль-</a:t>
            </a:r>
            <a:r>
              <a:rPr lang="ru-RU" sz="1600" dirty="0" err="1"/>
              <a:t>Караминский</a:t>
            </a:r>
            <a:r>
              <a:rPr lang="ru-RU" sz="1600" dirty="0"/>
              <a:t> </a:t>
            </a:r>
            <a:r>
              <a:rPr lang="ru-RU" sz="1600" dirty="0" err="1"/>
              <a:t>мегавал</a:t>
            </a:r>
            <a:r>
              <a:rPr lang="ru-RU" sz="1600" dirty="0"/>
              <a:t>; </a:t>
            </a:r>
            <a:r>
              <a:rPr lang="en-US" sz="1600" dirty="0"/>
              <a:t>II</a:t>
            </a:r>
            <a:r>
              <a:rPr lang="ru-RU" sz="1600" dirty="0"/>
              <a:t>– Пайдугинский </a:t>
            </a:r>
            <a:r>
              <a:rPr lang="ru-RU" sz="1600" dirty="0" err="1"/>
              <a:t>мегавал</a:t>
            </a:r>
            <a:r>
              <a:rPr lang="ru-RU" sz="1600" dirty="0"/>
              <a:t>, </a:t>
            </a:r>
            <a:r>
              <a:rPr lang="en-US" sz="1600" dirty="0"/>
              <a:t>III</a:t>
            </a:r>
            <a:r>
              <a:rPr lang="ru-RU" sz="1600" dirty="0"/>
              <a:t> – </a:t>
            </a:r>
            <a:r>
              <a:rPr lang="ru-RU" sz="1600" dirty="0" err="1"/>
              <a:t>Владимировский</a:t>
            </a:r>
            <a:r>
              <a:rPr lang="ru-RU" sz="1600" dirty="0"/>
              <a:t> </a:t>
            </a:r>
            <a:r>
              <a:rPr lang="ru-RU" sz="1600" dirty="0" err="1"/>
              <a:t>мегавыступ</a:t>
            </a:r>
            <a:r>
              <a:rPr lang="ru-RU" sz="1600" dirty="0"/>
              <a:t>, </a:t>
            </a:r>
            <a:r>
              <a:rPr lang="en-US" sz="1600" dirty="0"/>
              <a:t>IV</a:t>
            </a:r>
            <a:r>
              <a:rPr lang="ru-RU" sz="1600" dirty="0"/>
              <a:t> – </a:t>
            </a:r>
            <a:r>
              <a:rPr lang="ru-RU" sz="1600" dirty="0" err="1"/>
              <a:t>Парабельский</a:t>
            </a:r>
            <a:r>
              <a:rPr lang="ru-RU" sz="1600" dirty="0"/>
              <a:t> </a:t>
            </a:r>
            <a:r>
              <a:rPr lang="ru-RU" sz="1600" dirty="0" err="1"/>
              <a:t>мегавыступ</a:t>
            </a:r>
            <a:r>
              <a:rPr lang="ru-RU" sz="1600" dirty="0"/>
              <a:t>, </a:t>
            </a:r>
            <a:r>
              <a:rPr lang="en-US" sz="1600" dirty="0"/>
              <a:t>V</a:t>
            </a:r>
            <a:r>
              <a:rPr lang="ru-RU" sz="1600" dirty="0"/>
              <a:t> – Александровский свод; б – отрицательные: </a:t>
            </a:r>
            <a:r>
              <a:rPr lang="en-US" sz="1600" i="1" dirty="0"/>
              <a:t>I</a:t>
            </a:r>
            <a:r>
              <a:rPr lang="ru-RU" sz="1600" dirty="0"/>
              <a:t> – Восточно-</a:t>
            </a:r>
            <a:r>
              <a:rPr lang="ru-RU" sz="1600" dirty="0" err="1"/>
              <a:t>Пайдугинская</a:t>
            </a:r>
            <a:r>
              <a:rPr lang="ru-RU" sz="1600" dirty="0"/>
              <a:t> </a:t>
            </a:r>
            <a:r>
              <a:rPr lang="ru-RU" sz="1600" dirty="0" err="1"/>
              <a:t>мегавпадина</a:t>
            </a:r>
            <a:r>
              <a:rPr lang="ru-RU" sz="1600" dirty="0"/>
              <a:t>, </a:t>
            </a:r>
            <a:r>
              <a:rPr lang="en-US" sz="1600" i="1" dirty="0"/>
              <a:t>II</a:t>
            </a:r>
            <a:r>
              <a:rPr lang="ru-RU" sz="1600" dirty="0"/>
              <a:t> – </a:t>
            </a:r>
            <a:r>
              <a:rPr lang="ru-RU" sz="1600" dirty="0" err="1"/>
              <a:t>Усть-Тымская</a:t>
            </a:r>
            <a:r>
              <a:rPr lang="ru-RU" sz="1600" dirty="0"/>
              <a:t> </a:t>
            </a:r>
            <a:r>
              <a:rPr lang="ru-RU" sz="1600" dirty="0" err="1"/>
              <a:t>мегавпадина</a:t>
            </a:r>
            <a:r>
              <a:rPr lang="ru-RU" sz="1600" dirty="0"/>
              <a:t>;</a:t>
            </a:r>
            <a:r>
              <a:rPr lang="ru-RU" sz="1600" i="1" dirty="0"/>
              <a:t>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600" i="1" dirty="0"/>
              <a:t>4</a:t>
            </a:r>
            <a:r>
              <a:rPr lang="ru-RU" sz="1600" dirty="0"/>
              <a:t> –  структуры </a:t>
            </a:r>
            <a:r>
              <a:rPr lang="en-US" sz="1600" dirty="0"/>
              <a:t>II</a:t>
            </a:r>
            <a:r>
              <a:rPr lang="ru-RU" sz="1600" dirty="0"/>
              <a:t> порядка с условным номером: а – положительные; б – отрицательные;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600" i="1" dirty="0"/>
              <a:t>5</a:t>
            </a:r>
            <a:r>
              <a:rPr lang="ru-RU" sz="1600" dirty="0"/>
              <a:t> – промежуточные структуры </a:t>
            </a:r>
            <a:r>
              <a:rPr lang="en-US" sz="1600" dirty="0"/>
              <a:t>II</a:t>
            </a:r>
            <a:r>
              <a:rPr lang="ru-RU" sz="1600" dirty="0"/>
              <a:t> порядка: </a:t>
            </a:r>
            <a:r>
              <a:rPr lang="ru-RU" sz="1600" i="1" dirty="0"/>
              <a:t>1)</a:t>
            </a:r>
            <a:r>
              <a:rPr lang="ru-RU" sz="1600" dirty="0"/>
              <a:t> – </a:t>
            </a:r>
            <a:r>
              <a:rPr lang="ru-RU" sz="1600" dirty="0" err="1"/>
              <a:t>Караминская</a:t>
            </a:r>
            <a:r>
              <a:rPr lang="ru-RU" sz="1600" dirty="0"/>
              <a:t> </a:t>
            </a:r>
            <a:r>
              <a:rPr lang="ru-RU" sz="1600" dirty="0" err="1"/>
              <a:t>мезоседловина</a:t>
            </a:r>
            <a:r>
              <a:rPr lang="ru-RU" sz="1600" dirty="0"/>
              <a:t>, </a:t>
            </a:r>
            <a:r>
              <a:rPr lang="ru-RU" sz="1600" i="1" dirty="0"/>
              <a:t>2)</a:t>
            </a:r>
            <a:r>
              <a:rPr lang="ru-RU" sz="1600" dirty="0"/>
              <a:t> – </a:t>
            </a:r>
            <a:r>
              <a:rPr lang="ru-RU" sz="1600" dirty="0" err="1"/>
              <a:t>Зайкинская</a:t>
            </a:r>
            <a:r>
              <a:rPr lang="ru-RU" sz="1600" dirty="0"/>
              <a:t> </a:t>
            </a:r>
            <a:r>
              <a:rPr lang="ru-RU" sz="1600" dirty="0" err="1"/>
              <a:t>мезоседловина</a:t>
            </a:r>
            <a:r>
              <a:rPr lang="ru-RU" sz="1600" dirty="0"/>
              <a:t>;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600" i="1" dirty="0"/>
              <a:t>6</a:t>
            </a:r>
            <a:r>
              <a:rPr lang="ru-RU" sz="1600" dirty="0"/>
              <a:t> – прямые признаки нефтегазоносности в скважинах за пределами месторождений в юрском и </a:t>
            </a:r>
            <a:r>
              <a:rPr lang="ru-RU" sz="1600" dirty="0" err="1"/>
              <a:t>доюрском</a:t>
            </a:r>
            <a:r>
              <a:rPr lang="ru-RU" sz="1600" dirty="0"/>
              <a:t> НГК: непромышленный приток нефти (a), газа (б); запах нефти в керне (в);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600" i="1" dirty="0"/>
              <a:t>7</a:t>
            </a:r>
            <a:r>
              <a:rPr lang="ru-RU" sz="1600" dirty="0"/>
              <a:t> – фрагменты зон </a:t>
            </a:r>
            <a:r>
              <a:rPr lang="ru-RU" sz="1600" dirty="0" err="1"/>
              <a:t>Усть-Тымского</a:t>
            </a:r>
            <a:r>
              <a:rPr lang="ru-RU" sz="1600" dirty="0"/>
              <a:t> (А) и </a:t>
            </a:r>
            <a:r>
              <a:rPr lang="ru-RU" sz="1600" dirty="0" err="1"/>
              <a:t>Чузикского</a:t>
            </a:r>
            <a:r>
              <a:rPr lang="ru-RU" sz="1600" dirty="0"/>
              <a:t> (Б) грабен-рифтов раннемезозойского возраста.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5026D7-2FD3-42F7-B6EB-AF5EC47076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03" y="183280"/>
            <a:ext cx="6037347" cy="65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/>
              <a:t>Карта изопахит геттанг-раннетоарских отложений на тектонической основе</a:t>
            </a:r>
            <a:r>
              <a:rPr lang="ru-RU" b="1" i="1" baseline="30000"/>
              <a:t>1</a:t>
            </a:r>
            <a:r>
              <a:rPr lang="ru-RU" b="1"/>
              <a:t>: </a:t>
            </a:r>
          </a:p>
          <a:p>
            <a:r>
              <a:rPr lang="ru-RU"/>
              <a:t>1 — контуры геттанг-раннетоарских бассейнов седиментации: </a:t>
            </a:r>
            <a:r>
              <a:rPr lang="en-US" b="1" i="1"/>
              <a:t>C</a:t>
            </a:r>
            <a:r>
              <a:rPr lang="ru-RU"/>
              <a:t> – Усть-Тымский, </a:t>
            </a:r>
            <a:r>
              <a:rPr lang="en-US" b="1" i="1"/>
              <a:t>D</a:t>
            </a:r>
            <a:r>
              <a:rPr lang="ru-RU"/>
              <a:t> – Бакчарский, </a:t>
            </a:r>
            <a:br>
              <a:rPr lang="ru-RU"/>
            </a:br>
            <a:r>
              <a:rPr lang="en-US" b="1" i="1"/>
              <a:t>E</a:t>
            </a:r>
            <a:r>
              <a:rPr lang="ru-RU"/>
              <a:t> – Верхнекетский, </a:t>
            </a:r>
            <a:r>
              <a:rPr lang="en-US" b="1" i="1"/>
              <a:t>F</a:t>
            </a:r>
            <a:r>
              <a:rPr lang="ru-RU"/>
              <a:t> – Тегудетский; </a:t>
            </a:r>
          </a:p>
          <a:p>
            <a:r>
              <a:rPr lang="ru-RU"/>
              <a:t>2 — границы крупных тектонических структур; </a:t>
            </a:r>
          </a:p>
          <a:p>
            <a:r>
              <a:rPr lang="ru-RU"/>
              <a:t>3 — локальные зоны отсутствия геттанг-раннетоарских отложений; </a:t>
            </a:r>
          </a:p>
          <a:p>
            <a:r>
              <a:rPr lang="ru-RU"/>
              <a:t>4 -  изопахиты геттанг-раннетоарских отложений, м. </a:t>
            </a:r>
            <a:endParaRPr lang="ru-RU" sz="1400" i="1" baseline="30000" dirty="0"/>
          </a:p>
        </p:txBody>
      </p:sp>
      <p:sp>
        <p:nvSpPr>
          <p:cNvPr id="13" name="Номер слайда 5"/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2EEA870-EDC8-49B7-AAA2-11DF91483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96A6C8-FC72-4E66-9C92-E1B561FBF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4991"/>
            <a:ext cx="5391378" cy="6400398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2C00A283-FD20-49A0-9117-8EB6562E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2695EDFD-888F-473A-86D5-AD083AA38EF4}"/>
              </a:ext>
            </a:extLst>
          </p:cNvPr>
          <p:cNvSpPr txBox="1">
            <a:spLocks/>
          </p:cNvSpPr>
          <p:nvPr/>
        </p:nvSpPr>
        <p:spPr>
          <a:xfrm>
            <a:off x="552486" y="916554"/>
            <a:ext cx="5132006" cy="40822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Обзорная схема нефтегазоносности восточной части Томской области на фрагменте тектонической карты фундамента </a:t>
            </a:r>
            <a:br>
              <a:rPr lang="ru-RU" sz="1800" b="1" dirty="0"/>
            </a:br>
            <a:r>
              <a:rPr lang="ru-RU" sz="1800" b="1" dirty="0"/>
              <a:t>В.С. Суркова (1981): </a:t>
            </a:r>
          </a:p>
          <a:p>
            <a:pPr marL="0" indent="0">
              <a:buNone/>
            </a:pPr>
            <a:r>
              <a:rPr lang="ru-RU" sz="1600" i="1" dirty="0"/>
              <a:t>1</a:t>
            </a:r>
            <a:r>
              <a:rPr lang="ru-RU" sz="1600" dirty="0"/>
              <a:t> – месторождение газа и газоконденсата </a:t>
            </a:r>
            <a:r>
              <a:rPr lang="en-US" sz="1600" dirty="0"/>
              <a:t>c</a:t>
            </a:r>
            <a:r>
              <a:rPr lang="ru-RU" sz="1600" dirty="0"/>
              <a:t> залежами в </a:t>
            </a:r>
            <a:r>
              <a:rPr lang="ru-RU" sz="1600" dirty="0" err="1"/>
              <a:t>доюрском</a:t>
            </a:r>
            <a:r>
              <a:rPr lang="ru-RU" sz="1600" dirty="0"/>
              <a:t> НГК и его условный номер (1 – Восточно-</a:t>
            </a:r>
            <a:r>
              <a:rPr lang="ru-RU" sz="1600" dirty="0" err="1"/>
              <a:t>Верхнекомбарское</a:t>
            </a:r>
            <a:r>
              <a:rPr lang="ru-RU" sz="1600" dirty="0"/>
              <a:t>, 2 – </a:t>
            </a:r>
            <a:r>
              <a:rPr lang="ru-RU" sz="1600" dirty="0" err="1"/>
              <a:t>Верхнекомбарское</a:t>
            </a:r>
            <a:r>
              <a:rPr lang="ru-RU" sz="1600" dirty="0"/>
              <a:t>); </a:t>
            </a:r>
          </a:p>
          <a:p>
            <a:pPr marL="0" indent="0">
              <a:buNone/>
            </a:pPr>
            <a:r>
              <a:rPr lang="ru-RU" sz="1600" i="1" dirty="0"/>
              <a:t>2</a:t>
            </a:r>
            <a:r>
              <a:rPr lang="ru-RU" sz="1600" dirty="0"/>
              <a:t> – глубокая скважина за пределами месторождений; </a:t>
            </a:r>
          </a:p>
          <a:p>
            <a:pPr marL="0" indent="0">
              <a:buNone/>
            </a:pPr>
            <a:r>
              <a:rPr lang="ru-RU" sz="1600" i="1" dirty="0"/>
              <a:t>3</a:t>
            </a:r>
            <a:r>
              <a:rPr lang="ru-RU" sz="1600" dirty="0"/>
              <a:t> – скважина за пределами месторождения с прямыми признаками нефтегазоносности в </a:t>
            </a:r>
            <a:r>
              <a:rPr lang="ru-RU" sz="1600" dirty="0" err="1"/>
              <a:t>доюрском</a:t>
            </a:r>
            <a:r>
              <a:rPr lang="ru-RU" sz="1600" dirty="0"/>
              <a:t> НГК: непромышленный приток нефти (a), газа (б), запах нефти в керне (в); </a:t>
            </a:r>
          </a:p>
          <a:p>
            <a:pPr marL="0" indent="0">
              <a:buNone/>
            </a:pPr>
            <a:r>
              <a:rPr lang="ru-RU" sz="1600" i="1" dirty="0"/>
              <a:t>4</a:t>
            </a:r>
            <a:r>
              <a:rPr lang="ru-RU" sz="1600" dirty="0"/>
              <a:t> – административная граница Томской области. </a:t>
            </a:r>
          </a:p>
          <a:p>
            <a:pPr marL="0" indent="0">
              <a:buNone/>
            </a:pPr>
            <a:r>
              <a:rPr lang="ru-RU" sz="1600" dirty="0"/>
              <a:t>Красным прямоугольным контуром ограничена территория настоящих исследований.</a:t>
            </a:r>
            <a:endParaRPr lang="ru-RU" sz="1050" i="1" baseline="30000" dirty="0"/>
          </a:p>
        </p:txBody>
      </p:sp>
    </p:spTree>
    <p:extLst>
      <p:ext uri="{BB962C8B-B14F-4D97-AF65-F5344CB8AC3E}">
        <p14:creationId xmlns:p14="http://schemas.microsoft.com/office/powerpoint/2010/main" val="1128704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45F649E0-71C1-493F-BCD8-560B38F74767}"/>
              </a:ext>
            </a:extLst>
          </p:cNvPr>
          <p:cNvSpPr txBox="1">
            <a:spLocks/>
          </p:cNvSpPr>
          <p:nvPr/>
        </p:nvSpPr>
        <p:spPr>
          <a:xfrm>
            <a:off x="6565388" y="347377"/>
            <a:ext cx="5587602" cy="40822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/>
              <a:t>Карта </a:t>
            </a:r>
            <a:r>
              <a:rPr lang="ru-RU" b="1" dirty="0" err="1"/>
              <a:t>изопахит</a:t>
            </a:r>
            <a:r>
              <a:rPr lang="ru-RU" b="1" dirty="0"/>
              <a:t> </a:t>
            </a:r>
            <a:r>
              <a:rPr lang="ru-RU" b="1" dirty="0" err="1"/>
              <a:t>геттанг-раннетоарских</a:t>
            </a:r>
            <a:r>
              <a:rPr lang="ru-RU" b="1" dirty="0"/>
              <a:t> отложений на тектонической основе</a:t>
            </a:r>
            <a:r>
              <a:rPr lang="ru-RU" b="1" i="1" dirty="0"/>
              <a:t> </a:t>
            </a:r>
            <a:br>
              <a:rPr lang="ru-RU" b="1" i="1" dirty="0"/>
            </a:br>
            <a:r>
              <a:rPr lang="ru-RU" b="1" dirty="0"/>
              <a:t>В.А. Конторовича (2002): </a:t>
            </a:r>
          </a:p>
          <a:p>
            <a:r>
              <a:rPr lang="ru-RU" sz="1800" i="1" dirty="0"/>
              <a:t>1</a:t>
            </a:r>
            <a:r>
              <a:rPr lang="ru-RU" sz="1800" dirty="0"/>
              <a:t> – контур тектонической структуры: </a:t>
            </a:r>
            <a:r>
              <a:rPr lang="ru-RU" sz="1800" dirty="0" err="1"/>
              <a:t>надпорядковая</a:t>
            </a:r>
            <a:r>
              <a:rPr lang="ru-RU" sz="1800" dirty="0"/>
              <a:t> (а), I-IV порядка (б-д); </a:t>
            </a:r>
          </a:p>
          <a:p>
            <a:r>
              <a:rPr lang="ru-RU" sz="1800" i="1" dirty="0"/>
              <a:t>2 </a:t>
            </a:r>
            <a:r>
              <a:rPr lang="ru-RU" sz="1800" dirty="0"/>
              <a:t>– </a:t>
            </a:r>
            <a:r>
              <a:rPr lang="ru-RU" sz="1800" dirty="0" err="1"/>
              <a:t>изопахиты</a:t>
            </a:r>
            <a:r>
              <a:rPr lang="ru-RU" sz="1800" dirty="0"/>
              <a:t> </a:t>
            </a:r>
            <a:r>
              <a:rPr lang="ru-RU" sz="1800" dirty="0" err="1"/>
              <a:t>тогурской</a:t>
            </a:r>
            <a:r>
              <a:rPr lang="ru-RU" sz="1800" dirty="0"/>
              <a:t> свиты – </a:t>
            </a:r>
            <a:r>
              <a:rPr lang="ru-RU" sz="1800" dirty="0" err="1"/>
              <a:t>геттанг-раннетоарских</a:t>
            </a:r>
            <a:r>
              <a:rPr lang="ru-RU" sz="1800" dirty="0"/>
              <a:t> отложений, сечением 10–20 м; </a:t>
            </a:r>
          </a:p>
          <a:p>
            <a:r>
              <a:rPr lang="ru-RU" sz="1800" i="1" dirty="0"/>
              <a:t>3</a:t>
            </a:r>
            <a:r>
              <a:rPr lang="ru-RU" sz="1800" dirty="0"/>
              <a:t> – речная сеть; </a:t>
            </a:r>
          </a:p>
          <a:p>
            <a:r>
              <a:rPr lang="ru-RU" sz="1800" i="1" dirty="0"/>
              <a:t>4</a:t>
            </a:r>
            <a:r>
              <a:rPr lang="ru-RU" sz="1800" dirty="0"/>
              <a:t> – граница: административная Томской области (а), условная для «переходной зоны» к структурам внешнего пояса Западно-Сибирской плиты (</a:t>
            </a:r>
            <a:r>
              <a:rPr lang="en-US" sz="1800" dirty="0"/>
              <a:t>b</a:t>
            </a:r>
            <a:r>
              <a:rPr lang="ru-RU" sz="1800" dirty="0"/>
              <a:t>); </a:t>
            </a:r>
          </a:p>
          <a:p>
            <a:r>
              <a:rPr lang="ru-RU" sz="1800" i="1" dirty="0"/>
              <a:t>5</a:t>
            </a:r>
            <a:r>
              <a:rPr lang="ru-RU" sz="1800" dirty="0"/>
              <a:t> – скважина </a:t>
            </a:r>
            <a:r>
              <a:rPr lang="ru-RU" sz="1800" dirty="0" err="1"/>
              <a:t>палеотемпературного</a:t>
            </a:r>
            <a:r>
              <a:rPr lang="ru-RU" sz="1800" dirty="0"/>
              <a:t> моделирования; </a:t>
            </a:r>
          </a:p>
          <a:p>
            <a:r>
              <a:rPr lang="ru-RU" sz="1800" i="1" dirty="0"/>
              <a:t>6</a:t>
            </a:r>
            <a:r>
              <a:rPr lang="ru-RU" sz="1800" dirty="0"/>
              <a:t> – прямые признаки нефтегазоносности в скважинах за пределами месторождений в юрском и </a:t>
            </a:r>
            <a:r>
              <a:rPr lang="ru-RU" sz="1800" dirty="0" err="1"/>
              <a:t>доюрском</a:t>
            </a:r>
            <a:r>
              <a:rPr lang="ru-RU" sz="1800" dirty="0"/>
              <a:t> НГК: непромышленный приток нефти (a), газа (b); запах нефти в керне (c).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2EEA870-EDC8-49B7-AAA2-11DF91483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88FBA8DF-041E-482E-AA87-66CCB4DD429F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CEDB36-BA43-4ED1-B838-31465BAAC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8" y="702374"/>
            <a:ext cx="6268490" cy="5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62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1"/>
            <a:ext cx="12192000" cy="6865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22F7128-BDDF-4168-B78F-EC5ADF5AF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9DD1ABF8-B99C-4FC3-9829-3F644DBAF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308" y="1763670"/>
            <a:ext cx="5082978" cy="1017844"/>
          </a:xfrm>
          <a:prstGeom prst="rect">
            <a:avLst/>
          </a:prstGeom>
          <a:noFill/>
          <a:ln w="28575" cap="sq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 anchor="ctr">
            <a:spAutoFit/>
          </a:bodyPr>
          <a:lstStyle>
            <a:lvl1pPr indent="449263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0" algn="ctr">
              <a:defRPr/>
            </a:pPr>
            <a:r>
              <a:rPr lang="ru-RU" altLang="ru-RU" sz="2000" b="1" dirty="0">
                <a:latin typeface="+mn-lt"/>
                <a:ea typeface="Microsoft YaHei" panose="020B0503020204020204" pitchFamily="34" charset="-122"/>
              </a:rPr>
              <a:t>Для условий Западной Сибири </a:t>
            </a:r>
            <a:r>
              <a:rPr lang="ru-RU" altLang="ru-RU" sz="2000" dirty="0">
                <a:latin typeface="+mn-lt"/>
                <a:ea typeface="Microsoft YaHei" panose="020B0503020204020204" pitchFamily="34" charset="-122"/>
              </a:rPr>
              <a:t>установлена </a:t>
            </a:r>
            <a:r>
              <a:rPr lang="ru-RU" altLang="ru-RU" sz="2000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квазистационарность</a:t>
            </a:r>
            <a:r>
              <a:rPr lang="ru-RU" altLang="ru-RU" sz="2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глубинного теплового потока,  начиная с юрского времени</a:t>
            </a:r>
            <a:r>
              <a:rPr lang="ru-RU" altLang="ru-RU" sz="2000" b="1" i="1" baseline="30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1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B9E5C6D1-E767-4D7B-BBA2-0E4103E2C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274" y="3585551"/>
            <a:ext cx="3895650" cy="13256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>
            <a:lvl1pPr indent="449263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indent="0" algn="ctr"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dirty="0">
                <a:latin typeface="+mn-lt"/>
                <a:ea typeface="Microsoft YaHei" panose="020B0503020204020204" pitchFamily="34" charset="-122"/>
              </a:rPr>
              <a:t>Решение обратной задачи геотермии выполняется однозначно с использованием </a:t>
            </a:r>
            <a:br>
              <a:rPr lang="ru-RU" altLang="ru-RU" sz="2000" dirty="0">
                <a:latin typeface="+mn-lt"/>
                <a:ea typeface="Microsoft YaHei" panose="020B0503020204020204" pitchFamily="34" charset="-122"/>
              </a:rPr>
            </a:br>
            <a:r>
              <a:rPr lang="ru-RU" altLang="ru-RU" sz="2000" dirty="0">
                <a:latin typeface="+mn-lt"/>
                <a:ea typeface="Microsoft YaHei" panose="020B0503020204020204" pitchFamily="34" charset="-122"/>
              </a:rPr>
              <a:t>ПО «</a:t>
            </a:r>
            <a:r>
              <a:rPr lang="en-US" altLang="ru-RU" sz="2000" dirty="0" err="1">
                <a:latin typeface="+mn-lt"/>
                <a:ea typeface="Microsoft YaHei" panose="020B0503020204020204" pitchFamily="34" charset="-122"/>
              </a:rPr>
              <a:t>Teplodialog</a:t>
            </a:r>
            <a:r>
              <a:rPr lang="ru-RU" altLang="ru-RU" sz="2000" dirty="0">
                <a:latin typeface="+mn-lt"/>
                <a:ea typeface="Microsoft YaHei" panose="020B0503020204020204" pitchFamily="34" charset="-122"/>
              </a:rPr>
              <a:t>»</a:t>
            </a:r>
            <a:r>
              <a:rPr lang="ru-RU" altLang="ru-RU" sz="2000" b="1" i="1" baseline="30000" dirty="0">
                <a:latin typeface="+mn-lt"/>
                <a:ea typeface="Microsoft YaHei" panose="020B0503020204020204" pitchFamily="34" charset="-122"/>
              </a:rPr>
              <a:t>2</a:t>
            </a:r>
          </a:p>
        </p:txBody>
      </p:sp>
      <p:sp>
        <p:nvSpPr>
          <p:cNvPr id="17" name="Стрелка вниз 3">
            <a:extLst>
              <a:ext uri="{FF2B5EF4-FFF2-40B4-BE49-F238E27FC236}">
                <a16:creationId xmlns:a16="http://schemas.microsoft.com/office/drawing/2014/main" id="{F5DCB6FD-6373-46D6-BE1A-185DAF10AEF1}"/>
              </a:ext>
            </a:extLst>
          </p:cNvPr>
          <p:cNvSpPr/>
          <p:nvPr/>
        </p:nvSpPr>
        <p:spPr bwMode="auto">
          <a:xfrm>
            <a:off x="2811948" y="2812892"/>
            <a:ext cx="668303" cy="63411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4780FA40-461F-4601-9415-ECC7FD0F8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73" y="5700659"/>
            <a:ext cx="5759393" cy="1017844"/>
          </a:xfrm>
          <a:prstGeom prst="rect">
            <a:avLst/>
          </a:prstGeom>
          <a:solidFill>
            <a:schemeClr val="bg1"/>
          </a:solidFill>
          <a:ln w="6480" cap="sq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28600" indent="-228600" algn="just">
              <a:spcBef>
                <a:spcPct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ru-RU" altLang="ru-RU" sz="1200" i="1" dirty="0" err="1">
                <a:solidFill>
                  <a:schemeClr val="tx1"/>
                </a:solidFill>
                <a:latin typeface="+mn-lt"/>
              </a:rPr>
              <a:t>Курчиков</a:t>
            </a:r>
            <a:r>
              <a:rPr lang="ru-RU" altLang="ru-RU" sz="1200" i="1" dirty="0">
                <a:solidFill>
                  <a:schemeClr val="tx1"/>
                </a:solidFill>
                <a:latin typeface="+mn-lt"/>
              </a:rPr>
              <a:t> А.Р. </a:t>
            </a:r>
            <a:r>
              <a:rPr lang="ru-RU" altLang="ru-RU" sz="1200" dirty="0">
                <a:solidFill>
                  <a:schemeClr val="tx1"/>
                </a:solidFill>
                <a:latin typeface="+mn-lt"/>
              </a:rPr>
              <a:t>Геотермический режим углеводородных скоплений Западной Сибири // Геология и геофизика. –  2001. –  Т. 42. –  № 11-12. –  С. 1846-1853. </a:t>
            </a:r>
          </a:p>
          <a:p>
            <a:pPr marL="228600" indent="-228600" algn="just">
              <a:spcBef>
                <a:spcPct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ru-RU" sz="1200" i="1" dirty="0">
                <a:solidFill>
                  <a:schemeClr val="tx1"/>
                </a:solidFill>
                <a:latin typeface="+mn-lt"/>
              </a:rPr>
              <a:t>Исаев </a:t>
            </a:r>
            <a:r>
              <a:rPr lang="ru-RU" altLang="ru-RU" sz="12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200" i="1" dirty="0">
                <a:solidFill>
                  <a:schemeClr val="tx1"/>
                </a:solidFill>
                <a:latin typeface="+mn-lt"/>
              </a:rPr>
              <a:t>В.И., </a:t>
            </a:r>
            <a:r>
              <a:rPr lang="ru-RU" sz="1200" i="1" dirty="0" err="1">
                <a:solidFill>
                  <a:schemeClr val="tx1"/>
                </a:solidFill>
                <a:latin typeface="+mn-lt"/>
              </a:rPr>
              <a:t>Гуленок</a:t>
            </a:r>
            <a:r>
              <a:rPr lang="ru-RU" sz="1200" i="1" dirty="0">
                <a:solidFill>
                  <a:schemeClr val="tx1"/>
                </a:solidFill>
                <a:latin typeface="+mn-lt"/>
              </a:rPr>
              <a:t> Р.Ю., Веселов О.В., Бычков А.В., Соловейчик Ю.Г.</a:t>
            </a:r>
            <a:r>
              <a:rPr lang="ru-RU" sz="1200" dirty="0">
                <a:solidFill>
                  <a:schemeClr val="tx1"/>
                </a:solidFill>
                <a:latin typeface="+mn-lt"/>
              </a:rPr>
              <a:t> Компьютерная технология комплексной оценки нефтегазового потенциала осадочных бассейнов // Геология нефти и газа. – 2002. – №6. – С.48–54.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AFDA19-5584-4974-8968-35DEF59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878" y="149317"/>
            <a:ext cx="5783701" cy="1295892"/>
          </a:xfrm>
          <a:prstGeom prst="rect">
            <a:avLst/>
          </a:prstGeom>
        </p:spPr>
      </p:pic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236FED6F-A578-40BC-A9CC-81FC2EA61F61}"/>
              </a:ext>
            </a:extLst>
          </p:cNvPr>
          <p:cNvSpPr/>
          <p:nvPr/>
        </p:nvSpPr>
        <p:spPr>
          <a:xfrm>
            <a:off x="11711630" y="1373504"/>
            <a:ext cx="272285" cy="373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8D79462A-1E6B-421A-A39D-06DFCDB98427}"/>
              </a:ext>
            </a:extLst>
          </p:cNvPr>
          <p:cNvGrpSpPr/>
          <p:nvPr/>
        </p:nvGrpSpPr>
        <p:grpSpPr>
          <a:xfrm>
            <a:off x="6001276" y="1479027"/>
            <a:ext cx="5891932" cy="5335762"/>
            <a:chOff x="6514891" y="1650927"/>
            <a:chExt cx="5196739" cy="4854425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E73CD90-7A03-4A93-8ABF-7646627BF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b="2662"/>
            <a:stretch/>
          </p:blipFill>
          <p:spPr>
            <a:xfrm>
              <a:off x="6514891" y="1650927"/>
              <a:ext cx="5196739" cy="4854425"/>
            </a:xfrm>
            <a:prstGeom prst="rect">
              <a:avLst/>
            </a:prstGeom>
          </p:spPr>
        </p:pic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430A3372-2E81-41D3-B757-A70D7A8FCC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3247" y="2328523"/>
              <a:ext cx="2072528" cy="631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6810" tIns="38405" rIns="76810" bIns="3840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 i="1" dirty="0">
                  <a:latin typeface="+mn-lt"/>
                </a:rPr>
                <a:t>толща осадочных пород</a:t>
              </a:r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9102617D-2466-491D-AD92-FC910CBA2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59298" y="4736040"/>
              <a:ext cx="2312383" cy="631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6810" tIns="38405" rIns="76810" bIns="3840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 i="1" dirty="0">
                  <a:latin typeface="+mn-lt"/>
                </a:rPr>
                <a:t>нефтематеринская</a:t>
              </a:r>
              <a:r>
                <a:rPr lang="en-GB" altLang="ru-RU" sz="1800" b="1" i="1" dirty="0">
                  <a:latin typeface="+mn-lt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 i="1" dirty="0">
                  <a:latin typeface="+mn-lt"/>
                </a:rPr>
                <a:t>свита</a:t>
              </a: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83E6F116-EF3D-4AB0-9740-43DAEEC7A3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4325" y="5914772"/>
              <a:ext cx="1654011" cy="354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6810" tIns="38405" rIns="76810" bIns="38405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 b="1" i="1" dirty="0">
                  <a:latin typeface="+mn-lt"/>
                </a:rPr>
                <a:t>фундамент</a:t>
              </a:r>
              <a:endParaRPr lang="ru-RU" altLang="ru-RU" sz="1400" b="1" i="1" dirty="0">
                <a:latin typeface="+mn-lt"/>
              </a:endParaRPr>
            </a:p>
          </p:txBody>
        </p:sp>
      </p:grpSp>
      <p:sp>
        <p:nvSpPr>
          <p:cNvPr id="89" name="TextBox 6">
            <a:extLst>
              <a:ext uri="{FF2B5EF4-FFF2-40B4-BE49-F238E27FC236}">
                <a16:creationId xmlns:a16="http://schemas.microsoft.com/office/drawing/2014/main" id="{ABAAF40F-B092-475A-843E-C4323D39C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847" y="3053462"/>
            <a:ext cx="2184700" cy="38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810" tIns="38405" rIns="76810" bIns="3840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H</a:t>
            </a:r>
            <a:r>
              <a:rPr lang="en-US" altLang="ru-RU" sz="2000" b="1" i="1" baseline="-25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 </a:t>
            </a:r>
            <a:r>
              <a:rPr lang="en-US" altLang="ru-RU" sz="2000" b="1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v</a:t>
            </a:r>
            <a:r>
              <a:rPr lang="en-US" altLang="ru-RU" sz="2000" b="1" i="1" baseline="-25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 </a:t>
            </a:r>
            <a:r>
              <a:rPr lang="en-US" altLang="ru-RU" sz="2000" b="1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</a:t>
            </a:r>
            <a:r>
              <a:rPr lang="en-US" altLang="ru-RU" sz="2000" b="1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ru-RU" sz="2000" b="1" i="1" dirty="0" err="1">
                <a:solidFill>
                  <a:schemeClr val="bg2">
                    <a:lumMod val="10000"/>
                  </a:schemeClr>
                </a:solidFill>
              </a:rPr>
              <a:t>λ</a:t>
            </a:r>
            <a:r>
              <a:rPr lang="en-US" altLang="ru-RU" sz="2000" b="1" i="1" baseline="-25000" dirty="0" err="1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altLang="ru-RU" sz="2000" b="1" i="1" baseline="-25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ru-RU" sz="2000" b="1" i="1" dirty="0">
                <a:solidFill>
                  <a:schemeClr val="bg2">
                    <a:lumMod val="10000"/>
                  </a:schemeClr>
                </a:solidFill>
              </a:rPr>
              <a:t>,</a:t>
            </a:r>
            <a:r>
              <a:rPr lang="en-US" altLang="ru-RU" sz="2000" b="1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l-GR" altLang="ru-RU" sz="2000" b="1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α</a:t>
            </a:r>
            <a:r>
              <a:rPr lang="en-US" altLang="ru-RU" sz="2000" b="1" i="1" baseline="-25000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i</a:t>
            </a:r>
            <a:r>
              <a:rPr lang="en-US" altLang="ru-RU" sz="2000" b="1" i="1" baseline="-25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altLang="ru-RU" sz="2000" b="1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, f</a:t>
            </a:r>
            <a:r>
              <a:rPr lang="en-US" altLang="ru-RU" sz="2000" b="1" i="1" baseline="-25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</a:t>
            </a:r>
            <a:endParaRPr lang="ru-RU" altLang="ru-RU" sz="2000" b="1" i="1" baseline="-250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70C33FD9-4A9D-4CBE-BFA2-E2D4627F2E32}"/>
              </a:ext>
            </a:extLst>
          </p:cNvPr>
          <p:cNvSpPr/>
          <p:nvPr/>
        </p:nvSpPr>
        <p:spPr>
          <a:xfrm>
            <a:off x="8394847" y="2913146"/>
            <a:ext cx="2204327" cy="620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Заголовок 1">
            <a:extLst>
              <a:ext uri="{FF2B5EF4-FFF2-40B4-BE49-F238E27FC236}">
                <a16:creationId xmlns:a16="http://schemas.microsoft.com/office/drawing/2014/main" id="{7986A046-15C1-45AC-A51A-B25591D17DE8}"/>
              </a:ext>
            </a:extLst>
          </p:cNvPr>
          <p:cNvSpPr txBox="1">
            <a:spLocks/>
          </p:cNvSpPr>
          <p:nvPr/>
        </p:nvSpPr>
        <p:spPr>
          <a:xfrm>
            <a:off x="1021908" y="765024"/>
            <a:ext cx="8961953" cy="795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tx1"/>
                </a:solidFill>
              </a:rPr>
              <a:t>Методика исследования</a:t>
            </a: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352FF971-BB5F-4787-8D81-A3A70E217A83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88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19AE586-7993-483F-A330-9083015FB65B}"/>
              </a:ext>
            </a:extLst>
          </p:cNvPr>
          <p:cNvSpPr txBox="1">
            <a:spLocks/>
          </p:cNvSpPr>
          <p:nvPr/>
        </p:nvSpPr>
        <p:spPr>
          <a:xfrm>
            <a:off x="1866098" y="118596"/>
            <a:ext cx="10300979" cy="36780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200" b="1" dirty="0">
                <a:ln w="0"/>
              </a:rPr>
              <a:t>Модель осадочного разреза на примере скважины </a:t>
            </a:r>
            <a:r>
              <a:rPr lang="ru-RU" sz="2200" b="1" dirty="0" err="1">
                <a:ln w="0"/>
              </a:rPr>
              <a:t>Пайдугинская</a:t>
            </a:r>
            <a:r>
              <a:rPr lang="ru-RU" sz="2200" b="1" dirty="0">
                <a:ln w="0"/>
              </a:rPr>
              <a:t> №1.</a:t>
            </a:r>
          </a:p>
          <a:p>
            <a:pPr algn="just">
              <a:buFontTx/>
              <a:buChar char="-"/>
            </a:pPr>
            <a:endParaRPr lang="ru-RU" sz="2200" b="1" dirty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FontTx/>
              <a:buChar char="-"/>
            </a:pPr>
            <a:endParaRPr lang="ru-RU" sz="2200" b="1" dirty="0">
              <a:ln w="0"/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ru-RU" sz="22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sz="22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sz="22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sz="2200" u="sng" baseline="300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sz="2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B5E58A-6424-4471-89DE-279A47EA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007A80-658F-4CD2-80EE-536B8A7FD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01" y="613189"/>
            <a:ext cx="10587038" cy="6143096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E1CE2618-AC73-4F4A-A7FC-403AA1690BF7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853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65675" y="795141"/>
            <a:ext cx="9751142" cy="79567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Исходные данные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7B6EFD5-E4A5-49D7-B0AA-DAED80E28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98" y="1465060"/>
            <a:ext cx="6346003" cy="484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179388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79388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79388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79388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79388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rgbClr val="80BF44"/>
              </a:buClr>
              <a:buFont typeface="Wingdings" panose="05000000000000000000" pitchFamily="2" charset="2"/>
              <a:buChar char="Ø"/>
            </a:pPr>
            <a:r>
              <a:rPr lang="ru-RU" altLang="ru-RU" sz="2000" dirty="0" err="1">
                <a:latin typeface="+mn-lt"/>
                <a:cs typeface="Arial" panose="020B0604020202020204" pitchFamily="34" charset="0"/>
              </a:rPr>
              <a:t>геотемпературы</a:t>
            </a:r>
            <a:r>
              <a:rPr lang="ru-RU" altLang="ru-RU" sz="2000" dirty="0">
                <a:latin typeface="+mn-lt"/>
                <a:cs typeface="Arial" panose="020B0604020202020204" pitchFamily="34" charset="0"/>
              </a:rPr>
              <a:t>, полученные при испытании объектов в скважине (пластовые);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rgbClr val="80BF44"/>
              </a:buClr>
              <a:buFont typeface="Wingdings" panose="05000000000000000000" pitchFamily="2" charset="2"/>
              <a:buChar char="Ø"/>
            </a:pPr>
            <a:r>
              <a:rPr lang="ru-RU" altLang="ru-RU" sz="2000" dirty="0" err="1">
                <a:latin typeface="+mn-lt"/>
                <a:cs typeface="Arial" panose="020B0604020202020204" pitchFamily="34" charset="0"/>
              </a:rPr>
              <a:t>палеотемпературы</a:t>
            </a:r>
            <a:r>
              <a:rPr lang="ru-RU" altLang="ru-RU" sz="2000" dirty="0">
                <a:latin typeface="+mn-lt"/>
                <a:cs typeface="Arial" panose="020B0604020202020204" pitchFamily="34" charset="0"/>
              </a:rPr>
              <a:t>, пересчитанные из отражательной способности </a:t>
            </a:r>
            <a:r>
              <a:rPr lang="ru-RU" altLang="ru-RU" sz="2000" dirty="0" err="1">
                <a:latin typeface="+mn-lt"/>
                <a:cs typeface="Arial" panose="020B0604020202020204" pitchFamily="34" charset="0"/>
              </a:rPr>
              <a:t>витринита</a:t>
            </a:r>
            <a:r>
              <a:rPr lang="ru-RU" altLang="ru-RU" sz="2000" dirty="0">
                <a:latin typeface="+mn-lt"/>
                <a:cs typeface="Arial" panose="020B0604020202020204" pitchFamily="34" charset="0"/>
              </a:rPr>
              <a:t> –  </a:t>
            </a:r>
            <a:r>
              <a:rPr lang="ru-RU" altLang="ru-RU" sz="2000" dirty="0" err="1">
                <a:latin typeface="+mn-lt"/>
                <a:cs typeface="Arial" panose="020B0604020202020204" pitchFamily="34" charset="0"/>
              </a:rPr>
              <a:t>R</a:t>
            </a:r>
            <a:r>
              <a:rPr lang="ru-RU" altLang="ru-RU" sz="2000" baseline="-25000" dirty="0" err="1">
                <a:latin typeface="+mn-lt"/>
                <a:cs typeface="Arial" panose="020B0604020202020204" pitchFamily="34" charset="0"/>
              </a:rPr>
              <a:t>vt</a:t>
            </a:r>
            <a:r>
              <a:rPr lang="ru-RU" altLang="ru-RU" sz="2000" baseline="30000" dirty="0" err="1">
                <a:latin typeface="+mn-lt"/>
                <a:cs typeface="Arial" panose="020B0604020202020204" pitchFamily="34" charset="0"/>
              </a:rPr>
              <a:t>o</a:t>
            </a:r>
            <a:r>
              <a:rPr lang="ru-RU" altLang="ru-RU" sz="2000" dirty="0">
                <a:latin typeface="+mn-lt"/>
                <a:cs typeface="Arial" panose="020B0604020202020204" pitchFamily="34" charset="0"/>
              </a:rPr>
              <a:t> (ОСВ) с указанием времени «срабатывания» природного максимального термометра;</a:t>
            </a: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Clr>
                <a:srgbClr val="80BF44"/>
              </a:buClr>
              <a:buFont typeface="Wingdings" panose="05000000000000000000" pitchFamily="2" charset="2"/>
              <a:buChar char="Ø"/>
            </a:pPr>
            <a:r>
              <a:rPr lang="ru-RU" altLang="ru-RU" sz="2000" dirty="0" err="1">
                <a:latin typeface="+mn-lt"/>
                <a:cs typeface="Arial" panose="020B0604020202020204" pitchFamily="34" charset="0"/>
              </a:rPr>
              <a:t>геотемпературы</a:t>
            </a:r>
            <a:r>
              <a:rPr lang="ru-RU" altLang="ru-RU" sz="2000" dirty="0">
                <a:latin typeface="+mn-lt"/>
                <a:cs typeface="Arial" panose="020B0604020202020204" pitchFamily="34" charset="0"/>
              </a:rPr>
              <a:t>, снятые с кривой метода определения геотермического градиента (ОГГ) </a:t>
            </a:r>
            <a:br>
              <a:rPr lang="ru-RU" altLang="ru-RU" sz="2000" dirty="0">
                <a:latin typeface="+mn-lt"/>
                <a:cs typeface="Arial" panose="020B0604020202020204" pitchFamily="34" charset="0"/>
              </a:rPr>
            </a:br>
            <a:r>
              <a:rPr lang="ru-RU" altLang="ru-RU" sz="2000" u="sng" dirty="0">
                <a:latin typeface="+mn-lt"/>
                <a:cs typeface="Arial" panose="020B0604020202020204" pitchFamily="34" charset="0"/>
              </a:rPr>
              <a:t>в интервале кривой монотонного характера</a:t>
            </a:r>
            <a:r>
              <a:rPr lang="ru-RU" altLang="ru-RU" sz="20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buClr>
                <a:srgbClr val="80BF44"/>
              </a:buClr>
              <a:buFont typeface="Wingdings" panose="05000000000000000000" pitchFamily="2" charset="2"/>
              <a:buChar char="§"/>
            </a:pPr>
            <a:endParaRPr lang="ru-RU" altLang="ru-RU" sz="1800" b="1" dirty="0"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56C73F-8966-4045-A8E4-788FBE20E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2EFC4C1-2F78-42C9-9E62-BA8A38665156}"/>
              </a:ext>
            </a:extLst>
          </p:cNvPr>
          <p:cNvGrpSpPr/>
          <p:nvPr/>
        </p:nvGrpSpPr>
        <p:grpSpPr>
          <a:xfrm>
            <a:off x="6712833" y="1189871"/>
            <a:ext cx="5369054" cy="4478257"/>
            <a:chOff x="676885" y="3113171"/>
            <a:chExt cx="3969790" cy="3114758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0B1CFB1A-F22F-48F6-970C-7DC89759A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22328" r="20980" b="5963"/>
            <a:stretch>
              <a:fillRect/>
            </a:stretch>
          </p:blipFill>
          <p:spPr bwMode="auto">
            <a:xfrm>
              <a:off x="676885" y="3113171"/>
              <a:ext cx="3969790" cy="3114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1B81BE9-D044-44FB-A640-0F70E960A6B3}"/>
                </a:ext>
              </a:extLst>
            </p:cNvPr>
            <p:cNvSpPr/>
            <p:nvPr/>
          </p:nvSpPr>
          <p:spPr>
            <a:xfrm>
              <a:off x="1470025" y="4640070"/>
              <a:ext cx="690880" cy="130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0D204D3-D83C-4341-8953-323CB60CE0A2}"/>
                </a:ext>
              </a:extLst>
            </p:cNvPr>
            <p:cNvSpPr/>
            <p:nvPr/>
          </p:nvSpPr>
          <p:spPr>
            <a:xfrm>
              <a:off x="3154045" y="4617806"/>
              <a:ext cx="690880" cy="130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F8F58DC2-E3CF-43D1-9DD4-0B7FB1A0D328}"/>
                </a:ext>
              </a:extLst>
            </p:cNvPr>
            <p:cNvCxnSpPr>
              <a:cxnSpLocks/>
            </p:cNvCxnSpPr>
            <p:nvPr/>
          </p:nvCxnSpPr>
          <p:spPr>
            <a:xfrm>
              <a:off x="1470025" y="4084320"/>
              <a:ext cx="2634615" cy="184404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4B4A6272-CEF0-44FE-964E-0A4A1CDB757F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645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7620"/>
            <a:ext cx="12192000" cy="686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56C73F-8966-4045-A8E4-788FBE20E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" y="183280"/>
            <a:ext cx="1410502" cy="328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Объект 13">
                <a:extLst>
                  <a:ext uri="{FF2B5EF4-FFF2-40B4-BE49-F238E27FC236}">
                    <a16:creationId xmlns:a16="http://schemas.microsoft.com/office/drawing/2014/main" id="{19014C7A-2214-41B8-8032-E69FCFEACDB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64754620"/>
                  </p:ext>
                </p:extLst>
              </p:nvPr>
            </p:nvGraphicFramePr>
            <p:xfrm>
              <a:off x="501445" y="1463466"/>
              <a:ext cx="11385755" cy="470563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79514">
                      <a:extLst>
                        <a:ext uri="{9D8B030D-6E8A-4147-A177-3AD203B41FA5}">
                          <a16:colId xmlns:a16="http://schemas.microsoft.com/office/drawing/2014/main" val="1512815105"/>
                        </a:ext>
                      </a:extLst>
                    </a:gridCol>
                    <a:gridCol w="1802299">
                      <a:extLst>
                        <a:ext uri="{9D8B030D-6E8A-4147-A177-3AD203B41FA5}">
                          <a16:colId xmlns:a16="http://schemas.microsoft.com/office/drawing/2014/main" val="1064495998"/>
                        </a:ext>
                      </a:extLst>
                    </a:gridCol>
                    <a:gridCol w="1172098">
                      <a:extLst>
                        <a:ext uri="{9D8B030D-6E8A-4147-A177-3AD203B41FA5}">
                          <a16:colId xmlns:a16="http://schemas.microsoft.com/office/drawing/2014/main" val="2910284183"/>
                        </a:ext>
                      </a:extLst>
                    </a:gridCol>
                    <a:gridCol w="1283726">
                      <a:extLst>
                        <a:ext uri="{9D8B030D-6E8A-4147-A177-3AD203B41FA5}">
                          <a16:colId xmlns:a16="http://schemas.microsoft.com/office/drawing/2014/main" val="2315246932"/>
                        </a:ext>
                      </a:extLst>
                    </a:gridCol>
                    <a:gridCol w="1097679">
                      <a:extLst>
                        <a:ext uri="{9D8B030D-6E8A-4147-A177-3AD203B41FA5}">
                          <a16:colId xmlns:a16="http://schemas.microsoft.com/office/drawing/2014/main" val="2882387810"/>
                        </a:ext>
                      </a:extLst>
                    </a:gridCol>
                    <a:gridCol w="911632">
                      <a:extLst>
                        <a:ext uri="{9D8B030D-6E8A-4147-A177-3AD203B41FA5}">
                          <a16:colId xmlns:a16="http://schemas.microsoft.com/office/drawing/2014/main" val="3731950036"/>
                        </a:ext>
                      </a:extLst>
                    </a:gridCol>
                    <a:gridCol w="1401937">
                      <a:extLst>
                        <a:ext uri="{9D8B030D-6E8A-4147-A177-3AD203B41FA5}">
                          <a16:colId xmlns:a16="http://schemas.microsoft.com/office/drawing/2014/main" val="3994477754"/>
                        </a:ext>
                      </a:extLst>
                    </a:gridCol>
                    <a:gridCol w="1431377">
                      <a:extLst>
                        <a:ext uri="{9D8B030D-6E8A-4147-A177-3AD203B41FA5}">
                          <a16:colId xmlns:a16="http://schemas.microsoft.com/office/drawing/2014/main" val="1706370054"/>
                        </a:ext>
                      </a:extLst>
                    </a:gridCol>
                    <a:gridCol w="1905493">
                      <a:extLst>
                        <a:ext uri="{9D8B030D-6E8A-4147-A177-3AD203B41FA5}">
                          <a16:colId xmlns:a16="http://schemas.microsoft.com/office/drawing/2014/main" val="198935530"/>
                        </a:ext>
                      </a:extLst>
                    </a:gridCol>
                  </a:tblGrid>
                  <a:tr h="178513">
                    <a:tc rowSpan="2">
                      <a:txBody>
                        <a:bodyPr/>
                        <a:lstStyle/>
                        <a:p>
                          <a:pPr marL="71755" marR="71755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№ п/п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vert="vert27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Скважина, ее условный индекс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Глубина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замера, м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Температура, °С</a:t>
                          </a:r>
                          <a:endParaRPr lang="ru-RU" sz="1400" dirty="0"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Рассчитанный тепловой поток, мВт/м</a:t>
                          </a:r>
                          <a:r>
                            <a:rPr lang="ru-RU" sz="1400" baseline="30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4295836"/>
                      </a:ext>
                    </a:extLst>
                  </a:tr>
                  <a:tr h="405713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Пластовая</a:t>
                          </a:r>
                          <a:r>
                            <a:rPr lang="ru-RU" sz="1400" b="1" i="1" baseline="30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  <a:endParaRPr lang="ru-RU" sz="1400" b="1" i="1" baseline="300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ОСВ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ru-RU" sz="14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1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𝐑</m:t>
                                  </m:r>
                                </m:e>
                                <m:sub>
                                  <m:r>
                                    <a:rPr lang="ru-RU" sz="1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𝐯𝐭</m:t>
                                  </m:r>
                                </m:sub>
                                <m:sup>
                                  <m:r>
                                    <a:rPr lang="ru-RU" sz="1400" b="1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𝐨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)</a:t>
                          </a:r>
                          <a:endParaRPr lang="ru-RU" sz="14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ОГГ</a:t>
                          </a:r>
                          <a:r>
                            <a:rPr lang="ru-RU" sz="1400" b="1" i="1" baseline="30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  <a:endParaRPr lang="ru-RU" sz="1400" b="1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b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Модельная (расчетная)</a:t>
                          </a:r>
                          <a:endParaRPr lang="ru-RU" sz="14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Разница расчётной и измеренной</a:t>
                          </a:r>
                          <a:endParaRPr lang="ru-RU" sz="1400" b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7477835"/>
                      </a:ext>
                    </a:extLst>
                  </a:tr>
                  <a:tr h="194742">
                    <a:tc rowSpan="8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rowSpan="8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Западная 1, 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Зап1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2400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55.0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rowSpan="8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33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7348783"/>
                      </a:ext>
                    </a:extLst>
                  </a:tr>
                  <a:tr h="158886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2955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66.2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+1.2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4682166"/>
                      </a:ext>
                    </a:extLst>
                  </a:tr>
                  <a:tr h="192437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2790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61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  <a:endParaRPr lang="ru-RU" sz="1400" dirty="0"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  <a:endParaRPr lang="ru-RU" sz="1400" dirty="0"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62.9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+1.9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229706"/>
                      </a:ext>
                    </a:extLst>
                  </a:tr>
                  <a:tr h="150047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2685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60.5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60.8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+0.3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2000" b="1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4321407"/>
                      </a:ext>
                    </a:extLst>
                  </a:tr>
                  <a:tr h="170149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2350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52.5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54.0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+1.5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1119358"/>
                      </a:ext>
                    </a:extLst>
                  </a:tr>
                  <a:tr h="183480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2500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lang="ru-RU" sz="1400" dirty="0"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lang="ru-RU" sz="1400" dirty="0"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58.4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57.0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-1.4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4658329"/>
                      </a:ext>
                    </a:extLst>
                  </a:tr>
                  <a:tr h="194742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8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2620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63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59.5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-3.5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2000" b="1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0511114"/>
                      </a:ext>
                    </a:extLst>
                  </a:tr>
                  <a:tr h="160925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Среднеквадратическое отклонение ("невязка")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6F2D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±1.4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6F2DA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2000" b="1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037209"/>
                      </a:ext>
                    </a:extLst>
                  </a:tr>
                  <a:tr h="194742">
                    <a:tc rowSpan="4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Линейная 3,</a:t>
                          </a:r>
                        </a:p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Лин3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2641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96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95.4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-0.6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>
                              <a:latin typeface="+mn-lt"/>
                            </a:rPr>
                            <a:t>53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4486304"/>
                      </a:ext>
                    </a:extLst>
                  </a:tr>
                  <a:tr h="194742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2513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91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91.2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+0.2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7516017"/>
                      </a:ext>
                    </a:extLst>
                  </a:tr>
                  <a:tr h="225071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2304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84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84.5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+0.5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9967876"/>
                      </a:ext>
                    </a:extLst>
                  </a:tr>
                  <a:tr h="194742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Среднеквадратическое отклонение ("невязка")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±0.4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5468733"/>
                      </a:ext>
                    </a:extLst>
                  </a:tr>
                  <a:tr h="194742">
                    <a:tc rowSpan="6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rowSpan="6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Мартовская 430, Мар430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2470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73.5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74.1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+0.6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rowSpan="6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9882955"/>
                      </a:ext>
                    </a:extLst>
                  </a:tr>
                  <a:tr h="207022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2680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79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79.7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+0.7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2000" b="1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878475"/>
                      </a:ext>
                    </a:extLst>
                  </a:tr>
                  <a:tr h="194742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2460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91.5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-0.5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2000" b="1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3627435"/>
                      </a:ext>
                    </a:extLst>
                  </a:tr>
                  <a:tr h="194742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2920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86.6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86.1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-0.5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2000" b="1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740809"/>
                      </a:ext>
                    </a:extLst>
                  </a:tr>
                  <a:tr h="194742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2850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84.5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84.2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-0.3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5307720"/>
                      </a:ext>
                    </a:extLst>
                  </a:tr>
                  <a:tr h="194742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Среднеквадратическое отклонение ("невязка")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±0.5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98655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Объект 13">
                <a:extLst>
                  <a:ext uri="{FF2B5EF4-FFF2-40B4-BE49-F238E27FC236}">
                    <a16:creationId xmlns:a16="http://schemas.microsoft.com/office/drawing/2014/main" id="{19014C7A-2214-41B8-8032-E69FCFEACDB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64754620"/>
                  </p:ext>
                </p:extLst>
              </p:nvPr>
            </p:nvGraphicFramePr>
            <p:xfrm>
              <a:off x="501445" y="1463466"/>
              <a:ext cx="11385755" cy="470563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79514">
                      <a:extLst>
                        <a:ext uri="{9D8B030D-6E8A-4147-A177-3AD203B41FA5}">
                          <a16:colId xmlns:a16="http://schemas.microsoft.com/office/drawing/2014/main" val="1512815105"/>
                        </a:ext>
                      </a:extLst>
                    </a:gridCol>
                    <a:gridCol w="1802299">
                      <a:extLst>
                        <a:ext uri="{9D8B030D-6E8A-4147-A177-3AD203B41FA5}">
                          <a16:colId xmlns:a16="http://schemas.microsoft.com/office/drawing/2014/main" val="1064495998"/>
                        </a:ext>
                      </a:extLst>
                    </a:gridCol>
                    <a:gridCol w="1172098">
                      <a:extLst>
                        <a:ext uri="{9D8B030D-6E8A-4147-A177-3AD203B41FA5}">
                          <a16:colId xmlns:a16="http://schemas.microsoft.com/office/drawing/2014/main" val="2910284183"/>
                        </a:ext>
                      </a:extLst>
                    </a:gridCol>
                    <a:gridCol w="1283726">
                      <a:extLst>
                        <a:ext uri="{9D8B030D-6E8A-4147-A177-3AD203B41FA5}">
                          <a16:colId xmlns:a16="http://schemas.microsoft.com/office/drawing/2014/main" val="2315246932"/>
                        </a:ext>
                      </a:extLst>
                    </a:gridCol>
                    <a:gridCol w="1097679">
                      <a:extLst>
                        <a:ext uri="{9D8B030D-6E8A-4147-A177-3AD203B41FA5}">
                          <a16:colId xmlns:a16="http://schemas.microsoft.com/office/drawing/2014/main" val="2882387810"/>
                        </a:ext>
                      </a:extLst>
                    </a:gridCol>
                    <a:gridCol w="911632">
                      <a:extLst>
                        <a:ext uri="{9D8B030D-6E8A-4147-A177-3AD203B41FA5}">
                          <a16:colId xmlns:a16="http://schemas.microsoft.com/office/drawing/2014/main" val="3731950036"/>
                        </a:ext>
                      </a:extLst>
                    </a:gridCol>
                    <a:gridCol w="1401937">
                      <a:extLst>
                        <a:ext uri="{9D8B030D-6E8A-4147-A177-3AD203B41FA5}">
                          <a16:colId xmlns:a16="http://schemas.microsoft.com/office/drawing/2014/main" val="3994477754"/>
                        </a:ext>
                      </a:extLst>
                    </a:gridCol>
                    <a:gridCol w="1431377">
                      <a:extLst>
                        <a:ext uri="{9D8B030D-6E8A-4147-A177-3AD203B41FA5}">
                          <a16:colId xmlns:a16="http://schemas.microsoft.com/office/drawing/2014/main" val="1706370054"/>
                        </a:ext>
                      </a:extLst>
                    </a:gridCol>
                    <a:gridCol w="1905493">
                      <a:extLst>
                        <a:ext uri="{9D8B030D-6E8A-4147-A177-3AD203B41FA5}">
                          <a16:colId xmlns:a16="http://schemas.microsoft.com/office/drawing/2014/main" val="198935530"/>
                        </a:ext>
                      </a:extLst>
                    </a:gridCol>
                  </a:tblGrid>
                  <a:tr h="213360">
                    <a:tc rowSpan="2">
                      <a:txBody>
                        <a:bodyPr/>
                        <a:lstStyle/>
                        <a:p>
                          <a:pPr marL="71755" marR="71755"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№ п/п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vert="vert27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Скважина, ее условный индекс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Глубина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замера, м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Температура, °С</a:t>
                          </a:r>
                          <a:endParaRPr lang="ru-RU" sz="1400" dirty="0"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Рассчитанный тепловой поток, мВт/м</a:t>
                          </a:r>
                          <a:r>
                            <a:rPr lang="ru-RU" sz="1400" baseline="30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4295836"/>
                      </a:ext>
                    </a:extLst>
                  </a:tr>
                  <a:tr h="640080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Пластовая</a:t>
                          </a:r>
                          <a:r>
                            <a:rPr lang="ru-RU" sz="1400" b="1" i="1" baseline="30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  <a:endParaRPr lang="ru-RU" sz="1400" b="1" i="1" baseline="300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23333" t="-41905" r="-516667" b="-619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ОГГ</a:t>
                          </a:r>
                          <a:r>
                            <a:rPr lang="ru-RU" sz="1400" b="1" i="1" baseline="30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  <a:endParaRPr lang="ru-RU" sz="1400" b="1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b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Модельная (расчетная)</a:t>
                          </a:r>
                          <a:endParaRPr lang="ru-RU" sz="1400" b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b="1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Разница расчётной и измеренной</a:t>
                          </a:r>
                          <a:endParaRPr lang="ru-RU" sz="1400" b="1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7477835"/>
                      </a:ext>
                    </a:extLst>
                  </a:tr>
                  <a:tr h="213360">
                    <a:tc rowSpan="8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rowSpan="8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Западная 1, 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Зап1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2400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55.0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rowSpan="8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33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7348783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2955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66.2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+1.2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4682166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2790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61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  <a:endParaRPr lang="ru-RU" sz="1400" dirty="0"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  <a:endParaRPr lang="ru-RU" sz="1400" dirty="0"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62.9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+1.9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229706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2685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60.5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60.8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+0.3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2000" b="1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4321407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2350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52.5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54.0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+1.5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1119358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2500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lang="ru-RU" sz="1400" dirty="0"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lang="ru-RU" sz="1400" dirty="0"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58.4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57.0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-1.4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4658329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8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2620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63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59.5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-3.5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2000" b="1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0511114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ru-RU" sz="18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Среднеквадратическое отклонение ("невязка")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6F2D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ru-RU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±1.4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6F2DA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2000" b="1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5037209"/>
                      </a:ext>
                    </a:extLst>
                  </a:tr>
                  <a:tr h="213360">
                    <a:tc rowSpan="4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Линейная 3,</a:t>
                          </a:r>
                        </a:p>
                        <a:p>
                          <a:pPr algn="ctr"/>
                          <a:r>
                            <a:rPr lang="ru-RU" sz="1400" dirty="0">
                              <a:latin typeface="+mn-lt"/>
                            </a:rPr>
                            <a:t>Лин3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2641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96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95.4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-0.6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ru-RU" sz="2000" b="1" dirty="0">
                              <a:latin typeface="+mn-lt"/>
                            </a:rPr>
                            <a:t>53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4486304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2513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91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91.2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+0.2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7516017"/>
                      </a:ext>
                    </a:extLst>
                  </a:tr>
                  <a:tr h="225071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2304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84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84.5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+0.5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9967876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Среднеквадратическое отклонение ("невязка")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±0.4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5468733"/>
                      </a:ext>
                    </a:extLst>
                  </a:tr>
                  <a:tr h="213360">
                    <a:tc rowSpan="6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rowSpan="6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Мартовская 430, Мар430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2470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73.5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74.1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+0.6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rowSpan="6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000" b="1" i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9882955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2680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79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79.7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+0.7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2000" b="1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878475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2460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91.5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-0.5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2000" b="1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3627435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2920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endParaRPr kumimoji="0" lang="ru-RU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86.6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86.1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-0.5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2000" b="1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1740809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2850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ru-RU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84.5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84.2</a:t>
                          </a: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-0.3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5307720"/>
                      </a:ext>
                    </a:extLst>
                  </a:tr>
                  <a:tr h="213360"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5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Среднеквадратическое отклонение ("невязка")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0"/>
                            </a:spcAft>
                          </a:pPr>
                          <a:endParaRPr lang="ru-RU" sz="1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±0.5</a:t>
                          </a:r>
                          <a:endParaRPr lang="ru-RU" sz="14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37950" marR="3795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98655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9222A7-975B-467F-9E00-FCBE9ED17EDD}"/>
              </a:ext>
            </a:extLst>
          </p:cNvPr>
          <p:cNvSpPr/>
          <p:nvPr/>
        </p:nvSpPr>
        <p:spPr>
          <a:xfrm>
            <a:off x="170316" y="6218601"/>
            <a:ext cx="11520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ru-RU" sz="1200" i="1" dirty="0"/>
              <a:t>Старостенко В.И. </a:t>
            </a:r>
            <a:r>
              <a:rPr lang="ru-RU" sz="1200" dirty="0"/>
              <a:t>Устойчивые численные методы в задачах гравиметрии. – Киев: Наук. думка, 1978. – 228 с.</a:t>
            </a:r>
            <a:endParaRPr lang="en-US" sz="1200" dirty="0">
              <a:ea typeface="Calibri" panose="020F0502020204030204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ru-RU" sz="1200" dirty="0">
                <a:ea typeface="Calibri" panose="020F0502020204030204" pitchFamily="34" charset="0"/>
              </a:rPr>
              <a:t>Пластовые температуры и температуры метода ОГГ изучены и сведены из первичных «дел скважин» (материалы Томского филиала ФБУ «Территориальный фонд геологической информации по СФО»)</a:t>
            </a:r>
            <a:endParaRPr lang="ru-RU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DD7F6E-589C-4F33-B81B-A86C72E318E2}"/>
              </a:ext>
            </a:extLst>
          </p:cNvPr>
          <p:cNvSpPr txBox="1"/>
          <p:nvPr/>
        </p:nvSpPr>
        <p:spPr>
          <a:xfrm>
            <a:off x="405581" y="632469"/>
            <a:ext cx="1152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Основным критерием адекватности и предпочтительности результатов </a:t>
            </a:r>
            <a:r>
              <a:rPr lang="ru-RU" sz="1600" dirty="0" err="1"/>
              <a:t>палеотемпературного</a:t>
            </a:r>
            <a:r>
              <a:rPr lang="ru-RU" sz="1600" dirty="0"/>
              <a:t> моделирования выступает оптимальная согласованность (</a:t>
            </a:r>
            <a:r>
              <a:rPr lang="ru-RU" sz="1600" b="1" i="1" dirty="0"/>
              <a:t>«невязка»</a:t>
            </a:r>
            <a:r>
              <a:rPr lang="ru-RU" sz="1600" dirty="0"/>
              <a:t>) расчетных </a:t>
            </a:r>
            <a:r>
              <a:rPr lang="ru-RU" sz="1600" dirty="0" err="1"/>
              <a:t>геотемператур</a:t>
            </a:r>
            <a:r>
              <a:rPr lang="ru-RU" sz="1600" dirty="0"/>
              <a:t> с «наблюденными» температурами</a:t>
            </a:r>
            <a:r>
              <a:rPr lang="ru-RU" sz="1600" b="1" i="1" baseline="30000" dirty="0"/>
              <a:t>1</a:t>
            </a:r>
            <a:r>
              <a:rPr lang="ru-RU" sz="1600" dirty="0"/>
              <a:t>, которая не должна превышать </a:t>
            </a:r>
            <a:r>
              <a:rPr lang="ru-RU" sz="1600" b="1" dirty="0"/>
              <a:t>±5 °С</a:t>
            </a:r>
            <a:r>
              <a:rPr lang="ru-RU" sz="1600" dirty="0"/>
              <a:t>.</a:t>
            </a:r>
            <a:endParaRPr lang="en-US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66098" y="-24431"/>
            <a:ext cx="8961953" cy="79567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</a:rPr>
              <a:t>Результаты исследования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2793B435-B4FE-4B4D-8337-BAEC0E6C333E}"/>
              </a:ext>
            </a:extLst>
          </p:cNvPr>
          <p:cNvSpPr txBox="1">
            <a:spLocks/>
          </p:cNvSpPr>
          <p:nvPr/>
        </p:nvSpPr>
        <p:spPr>
          <a:xfrm>
            <a:off x="11564750" y="6229373"/>
            <a:ext cx="483577" cy="7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9226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ПУ">
      <a:dk1>
        <a:sysClr val="windowText" lastClr="000000"/>
      </a:dk1>
      <a:lt1>
        <a:sysClr val="window" lastClr="FFFFFF"/>
      </a:lt1>
      <a:dk2>
        <a:srgbClr val="323F4F"/>
      </a:dk2>
      <a:lt2>
        <a:srgbClr val="E7E6E6"/>
      </a:lt2>
      <a:accent1>
        <a:srgbClr val="80BF44"/>
      </a:accent1>
      <a:accent2>
        <a:srgbClr val="209740"/>
      </a:accent2>
      <a:accent3>
        <a:srgbClr val="1768B0"/>
      </a:accent3>
      <a:accent4>
        <a:srgbClr val="B2D88E"/>
      </a:accent4>
      <a:accent5>
        <a:srgbClr val="5F9031"/>
      </a:accent5>
      <a:accent6>
        <a:srgbClr val="59A5E9"/>
      </a:accent6>
      <a:hlink>
        <a:srgbClr val="1768B0"/>
      </a:hlink>
      <a:folHlink>
        <a:srgbClr val="954F72"/>
      </a:folHlink>
    </a:clrScheme>
    <a:fontScheme name="Другая 1">
      <a:majorFont>
        <a:latin typeface="Calibri 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11828</TotalTime>
  <Words>2264</Words>
  <Application>Microsoft Office PowerPoint</Application>
  <PresentationFormat>Широкоэкранный</PresentationFormat>
  <Paragraphs>328</Paragraphs>
  <Slides>20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 Math</vt:lpstr>
      <vt:lpstr>Times New Roman</vt:lpstr>
      <vt:lpstr>Wingdings</vt:lpstr>
      <vt:lpstr>Тема Office</vt:lpstr>
      <vt:lpstr>ЗОНАЛЬНОЕ РАЙОНИРОВАНИЕ РЕЗЕРВУАРОВ КОРЫ ВЫВЕТРИВАНИЯ И ПАЛЕОЗОЯ ВОСТОЧНО-ПАЙДУГИНСКОЙ МЕГАВПАДИНЫ (ТОМСКАЯ ОБЛАСТЬ)</vt:lpstr>
      <vt:lpstr>Актуальность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Исходные данные</vt:lpstr>
      <vt:lpstr>Результаты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Тришкина Екатерина Андреевна</dc:creator>
  <cp:lastModifiedBy>Анна Меренкова</cp:lastModifiedBy>
  <cp:revision>212</cp:revision>
  <dcterms:created xsi:type="dcterms:W3CDTF">2020-11-19T09:51:55Z</dcterms:created>
  <dcterms:modified xsi:type="dcterms:W3CDTF">2023-03-22T13:18:20Z</dcterms:modified>
</cp:coreProperties>
</file>