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9" r:id="rId3"/>
    <p:sldId id="300" r:id="rId4"/>
    <p:sldId id="344" r:id="rId5"/>
    <p:sldId id="278" r:id="rId6"/>
    <p:sldId id="327" r:id="rId7"/>
    <p:sldId id="302" r:id="rId8"/>
    <p:sldId id="303" r:id="rId9"/>
    <p:sldId id="311" r:id="rId10"/>
    <p:sldId id="347" r:id="rId11"/>
    <p:sldId id="346" r:id="rId12"/>
    <p:sldId id="349" r:id="rId13"/>
    <p:sldId id="348" r:id="rId14"/>
    <p:sldId id="34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6" autoAdjust="0"/>
    <p:restoredTop sz="94634" autoAdjust="0"/>
  </p:normalViewPr>
  <p:slideViewPr>
    <p:cSldViewPr>
      <p:cViewPr>
        <p:scale>
          <a:sx n="60" d="100"/>
          <a:sy n="60" d="100"/>
        </p:scale>
        <p:origin x="-1444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09777-DEB4-463A-8F3A-D97FA8356B4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B5DB3-8D21-4DF1-A27A-6F08204BB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5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12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7FDE184-2479-4E9E-84A3-83F608563B7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4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09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059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69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7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32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78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37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61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8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71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1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E8534-584D-46E9-82E7-64AA81556E4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FBA5-C7CC-4B72-B152-282785D5F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6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../clipboard/media/image8.png"/><Relationship Id="rId2" Type="http://schemas.openxmlformats.org/officeDocument/2006/relationships/image" Target="../../clipboard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../clipboard/media/image10.png"/><Relationship Id="rId7" Type="http://schemas.openxmlformats.org/officeDocument/2006/relationships/image" Target="../../clipboard/media/image14.png"/><Relationship Id="rId2" Type="http://schemas.openxmlformats.org/officeDocument/2006/relationships/image" Target="../../clipboard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../clipboard/media/image13.png"/><Relationship Id="rId5" Type="http://schemas.openxmlformats.org/officeDocument/2006/relationships/image" Target="../../clipboard/media/image12.png"/><Relationship Id="rId4" Type="http://schemas.openxmlformats.org/officeDocument/2006/relationships/image" Target="../../clipboard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../clipboard/media/image16.png"/><Relationship Id="rId5" Type="http://schemas.openxmlformats.org/officeDocument/2006/relationships/image" Target="../media/image100.png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4"/>
          <p:cNvSpPr/>
          <p:nvPr/>
        </p:nvSpPr>
        <p:spPr>
          <a:xfrm>
            <a:off x="2187148" y="6264745"/>
            <a:ext cx="6705332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Cambria"/>
              </a:rPr>
              <a:t>2023 </a:t>
            </a:r>
            <a:r>
              <a:rPr lang="ru-RU" sz="2000" b="0" strike="noStrike" spc="-1" dirty="0">
                <a:solidFill>
                  <a:srgbClr val="000000"/>
                </a:solidFill>
                <a:latin typeface="Cambria"/>
              </a:rPr>
              <a:t>г.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8293" y="1913787"/>
            <a:ext cx="62569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Cambria" pitchFamily="18" charset="0"/>
                <a:ea typeface="Cambria" pitchFamily="18" charset="0"/>
              </a:rPr>
              <a:t>О численном моделировании </a:t>
            </a:r>
            <a:endParaRPr lang="ru-RU" sz="2600" b="1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600" b="1" dirty="0" smtClean="0">
                <a:latin typeface="Cambria" pitchFamily="18" charset="0"/>
                <a:ea typeface="Cambria" pitchFamily="18" charset="0"/>
              </a:rPr>
              <a:t>термогидродинамики </a:t>
            </a:r>
            <a:r>
              <a:rPr lang="ru-RU" sz="2600" b="1" dirty="0">
                <a:latin typeface="Cambria" pitchFamily="18" charset="0"/>
                <a:ea typeface="Cambria" pitchFamily="18" charset="0"/>
              </a:rPr>
              <a:t>и биогеохимии </a:t>
            </a:r>
            <a:endParaRPr lang="ru-RU" sz="2600" b="1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600" b="1" dirty="0" smtClean="0">
                <a:latin typeface="Cambria" pitchFamily="18" charset="0"/>
                <a:ea typeface="Cambria" pitchFamily="18" charset="0"/>
              </a:rPr>
              <a:t>устойчиво </a:t>
            </a:r>
            <a:r>
              <a:rPr lang="ru-RU" sz="2600" b="1" dirty="0">
                <a:latin typeface="Cambria" pitchFamily="18" charset="0"/>
                <a:ea typeface="Cambria" pitchFamily="18" charset="0"/>
              </a:rPr>
              <a:t>стратифицированного водоема </a:t>
            </a:r>
            <a:endParaRPr lang="ru-RU" sz="2600" b="1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600" b="1" dirty="0" smtClean="0">
                <a:latin typeface="Cambria" pitchFamily="18" charset="0"/>
                <a:ea typeface="Cambria" pitchFamily="18" charset="0"/>
              </a:rPr>
              <a:t>с </a:t>
            </a:r>
            <a:r>
              <a:rPr lang="ru-RU" sz="2600" b="1" dirty="0">
                <a:latin typeface="Cambria" pitchFamily="18" charset="0"/>
                <a:ea typeface="Cambria" pitchFamily="18" charset="0"/>
              </a:rPr>
              <a:t>применением модифицированного описания турбулентного переноса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2" t="17540" r="6600" b="21841"/>
          <a:stretch/>
        </p:blipFill>
        <p:spPr bwMode="auto">
          <a:xfrm>
            <a:off x="0" y="1741228"/>
            <a:ext cx="2173914" cy="493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12817" y="4463319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Cambria" pitchFamily="18" charset="0"/>
                <a:ea typeface="Cambria" pitchFamily="18" charset="0"/>
              </a:rPr>
              <a:t>Гладских</a:t>
            </a:r>
            <a:r>
              <a:rPr lang="ru-RU" sz="2000" b="1" dirty="0" smtClean="0">
                <a:latin typeface="Cambria" pitchFamily="18" charset="0"/>
                <a:ea typeface="Cambria" pitchFamily="18" charset="0"/>
              </a:rPr>
              <a:t> Д.С.,</a:t>
            </a:r>
          </a:p>
          <a:p>
            <a:pPr algn="ctr"/>
            <a:endParaRPr lang="ru-RU" sz="2000" b="1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000" dirty="0" err="1">
                <a:latin typeface="Cambria" pitchFamily="18" charset="0"/>
                <a:ea typeface="Cambria" pitchFamily="18" charset="0"/>
              </a:rPr>
              <a:t>Мортиков</a:t>
            </a:r>
            <a:r>
              <a:rPr lang="ru-RU" sz="2000" dirty="0">
                <a:latin typeface="Cambria" pitchFamily="18" charset="0"/>
                <a:ea typeface="Cambria" pitchFamily="18" charset="0"/>
              </a:rPr>
              <a:t> Е.В., Островский Л.А., </a:t>
            </a:r>
            <a:endParaRPr lang="ru-RU" sz="2000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000" dirty="0" smtClean="0">
                <a:latin typeface="Cambria" pitchFamily="18" charset="0"/>
                <a:ea typeface="Cambria" pitchFamily="18" charset="0"/>
              </a:rPr>
              <a:t>Троицкая </a:t>
            </a:r>
            <a:r>
              <a:rPr lang="ru-RU" sz="2000" dirty="0">
                <a:latin typeface="Cambria" pitchFamily="18" charset="0"/>
                <a:ea typeface="Cambria" pitchFamily="18" charset="0"/>
              </a:rPr>
              <a:t>Ю.И., </a:t>
            </a:r>
            <a:r>
              <a:rPr lang="ru-RU" sz="2000" dirty="0" err="1">
                <a:latin typeface="Cambria" pitchFamily="18" charset="0"/>
                <a:ea typeface="Cambria" pitchFamily="18" charset="0"/>
              </a:rPr>
              <a:t>Соустова</a:t>
            </a:r>
            <a:r>
              <a:rPr lang="ru-RU" sz="2000" dirty="0">
                <a:latin typeface="Cambria" pitchFamily="18" charset="0"/>
                <a:ea typeface="Cambria" pitchFamily="18" charset="0"/>
              </a:rPr>
              <a:t> И.А.</a:t>
            </a:r>
          </a:p>
        </p:txBody>
      </p:sp>
      <p:pic>
        <p:nvPicPr>
          <p:cNvPr id="12" name="Picture 2" descr="https://rcc.msu.ru/images/logo/znak-NIVC-910x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6468"/>
            <a:ext cx="1781216" cy="1609389"/>
          </a:xfrm>
          <a:prstGeom prst="rect">
            <a:avLst/>
          </a:prstGeom>
          <a:noFill/>
        </p:spPr>
      </p:pic>
      <p:pic>
        <p:nvPicPr>
          <p:cNvPr id="13" name="Picture 4" descr="http://deeptensor.ml/mmma2019/assets/images/ivm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6783" y="40111"/>
            <a:ext cx="1641422" cy="1645857"/>
          </a:xfrm>
          <a:prstGeom prst="rect">
            <a:avLst/>
          </a:prstGeom>
          <a:noFill/>
        </p:spPr>
      </p:pic>
      <p:pic>
        <p:nvPicPr>
          <p:cNvPr id="14" name="Picture 6" descr="https://yt3.ggpht.com/a/AGF-l79hCa9KoKF81NTwHoJBW-U7-f1AObZwQUewtw=s900-mo-c-c0xffffffff-rj-k-no"/>
          <p:cNvPicPr>
            <a:picLocks noChangeAspect="1" noChangeArrowheads="1"/>
          </p:cNvPicPr>
          <p:nvPr/>
        </p:nvPicPr>
        <p:blipFill>
          <a:blip r:embed="rId6" cstate="print"/>
          <a:srcRect t="11905"/>
          <a:stretch>
            <a:fillRect/>
          </a:stretch>
        </p:blipFill>
        <p:spPr bwMode="auto">
          <a:xfrm>
            <a:off x="51739" y="168533"/>
            <a:ext cx="1800000" cy="1585710"/>
          </a:xfrm>
          <a:prstGeom prst="rect">
            <a:avLst/>
          </a:prstGeom>
          <a:noFill/>
        </p:spPr>
      </p:pic>
      <p:pic>
        <p:nvPicPr>
          <p:cNvPr id="1028" name="Picture 4" descr="University of Colorado seal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760"/>
            <a:ext cx="1641000" cy="164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ЦФП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36" y="74316"/>
            <a:ext cx="1621444" cy="162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4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3" y="32032"/>
            <a:ext cx="3923928" cy="3216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30" y="3386947"/>
            <a:ext cx="2407741" cy="324990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5550"/>
            <a:ext cx="4211960" cy="214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54" y="3386947"/>
            <a:ext cx="3426303" cy="324547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7242"/>
            <a:ext cx="1828800" cy="330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4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4" t="41159" r="41223" b="36522"/>
          <a:stretch/>
        </p:blipFill>
        <p:spPr bwMode="auto">
          <a:xfrm>
            <a:off x="38913" y="592766"/>
            <a:ext cx="3380959" cy="27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9910" y="0"/>
            <a:ext cx="3635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mbria" pitchFamily="18" charset="0"/>
                <a:ea typeface="Cambria" pitchFamily="18" charset="0"/>
              </a:rPr>
              <a:t>Натурные данные </a:t>
            </a:r>
            <a:r>
              <a:rPr lang="ru-RU" sz="1600" dirty="0" smtClean="0">
                <a:latin typeface="Cambria" pitchFamily="18" charset="0"/>
                <a:ea typeface="Cambria" pitchFamily="18" charset="0"/>
              </a:rPr>
              <a:t>- (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Stepanenko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et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. 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al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, 2016)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0" y="3902286"/>
            <a:ext cx="3305232" cy="29372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645" y="3526959"/>
            <a:ext cx="3630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mbria" pitchFamily="18" charset="0"/>
                <a:ea typeface="Cambria" pitchFamily="18" charset="0"/>
              </a:rPr>
              <a:t>Результаты моделирования</a:t>
            </a:r>
            <a:endParaRPr lang="ru-RU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21" y="4410256"/>
            <a:ext cx="2754384" cy="2447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06" y="1963079"/>
            <a:ext cx="2753746" cy="2447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06" y="4416272"/>
            <a:ext cx="2747614" cy="244172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3605939" y="-36946"/>
            <a:ext cx="0" cy="6894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59" y="1963079"/>
            <a:ext cx="2753746" cy="24471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97960"/>
            <a:ext cx="3312368" cy="18651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236296" y="725168"/>
            <a:ext cx="1368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модель</a:t>
            </a:r>
          </a:p>
          <a:p>
            <a:r>
              <a:rPr lang="ru-RU" sz="1600" dirty="0" smtClean="0">
                <a:latin typeface="Cambria" pitchFamily="18" charset="0"/>
                <a:ea typeface="Cambria" pitchFamily="18" charset="0"/>
              </a:rPr>
              <a:t>измерения</a:t>
            </a:r>
            <a:endParaRPr lang="ru-RU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15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312368" cy="3635527"/>
          </a:xfrm>
          <a:prstGeom prst="rect">
            <a:avLst/>
          </a:prstGeom>
        </p:spPr>
      </p:pic>
      <p:pic>
        <p:nvPicPr>
          <p:cNvPr id="1026" name="Picture 2" descr="C:\Users\Daria\Pictures\vide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4636"/>
            <a:ext cx="3838107" cy="361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7" t="15455" r="8088" b="16389"/>
          <a:stretch/>
        </p:blipFill>
        <p:spPr bwMode="auto">
          <a:xfrm>
            <a:off x="323528" y="3737527"/>
            <a:ext cx="3528392" cy="308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11841" r="2685" b="18158"/>
          <a:stretch/>
        </p:blipFill>
        <p:spPr bwMode="auto">
          <a:xfrm>
            <a:off x="5266917" y="3815312"/>
            <a:ext cx="3600400" cy="292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25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47139"/>
            <a:ext cx="9149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  <a:ea typeface="Cambria" pitchFamily="18" charset="0"/>
              </a:rPr>
              <a:t>РЕЗУЛЬТАТЫ ИССЛЕДОВАНИЯ</a:t>
            </a:r>
            <a:endParaRPr lang="ru-RU" sz="28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92696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ambria" pitchFamily="18" charset="0"/>
                <a:ea typeface="Cambria" pitchFamily="18" charset="0"/>
              </a:rPr>
              <a:t>Разработана </a:t>
            </a:r>
            <a:r>
              <a:rPr lang="ru-RU" sz="2400" b="1" dirty="0">
                <a:latin typeface="Cambria" pitchFamily="18" charset="0"/>
                <a:ea typeface="Cambria" pitchFamily="18" charset="0"/>
              </a:rPr>
              <a:t>трехмерная численная модель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2400" b="1" dirty="0">
                <a:latin typeface="Cambria" pitchFamily="18" charset="0"/>
                <a:ea typeface="Cambria" pitchFamily="18" charset="0"/>
              </a:rPr>
              <a:t>биогеохимических процессов</a:t>
            </a:r>
            <a:r>
              <a:rPr lang="ru-RU" sz="2400" dirty="0">
                <a:latin typeface="Cambria" pitchFamily="18" charset="0"/>
                <a:ea typeface="Cambria" pitchFamily="18" charset="0"/>
              </a:rPr>
              <a:t>, дополняющая </a:t>
            </a:r>
            <a:r>
              <a:rPr lang="ru-RU" sz="2400" b="1" dirty="0">
                <a:latin typeface="Cambria" pitchFamily="18" charset="0"/>
                <a:ea typeface="Cambria" pitchFamily="18" charset="0"/>
              </a:rPr>
              <a:t>трехмерную гидростатическую модель</a:t>
            </a:r>
            <a:r>
              <a:rPr lang="ru-RU" sz="2400" dirty="0">
                <a:latin typeface="Cambria" pitchFamily="18" charset="0"/>
                <a:ea typeface="Cambria" pitchFamily="18" charset="0"/>
              </a:rPr>
              <a:t>, разрабатываемую в НИВЦ МГУ </a:t>
            </a:r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для </a:t>
            </a:r>
            <a:r>
              <a:rPr lang="ru-RU" sz="2400" b="1" dirty="0">
                <a:latin typeface="Cambria" pitchFamily="18" charset="0"/>
                <a:ea typeface="Cambria" pitchFamily="18" charset="0"/>
              </a:rPr>
              <a:t>расчета геофизических турбулентных течений при высоком пространственном и временном разрешении</a:t>
            </a:r>
            <a:r>
              <a:rPr lang="ru-RU" sz="2400" dirty="0" smtClean="0">
                <a:latin typeface="Cambria" pitchFamily="18" charset="0"/>
                <a:ea typeface="Cambria" pitchFamily="18" charset="0"/>
              </a:rPr>
              <a:t>. </a:t>
            </a:r>
            <a:r>
              <a:rPr lang="ru-RU" sz="2400" b="1" dirty="0">
                <a:latin typeface="Cambria" pitchFamily="18" charset="0"/>
                <a:ea typeface="Cambria" pitchFamily="18" charset="0"/>
              </a:rPr>
              <a:t>Модифицированное описание турбулентности</a:t>
            </a:r>
            <a:r>
              <a:rPr lang="ru-RU" sz="2400" dirty="0">
                <a:latin typeface="Cambria" pitchFamily="18" charset="0"/>
                <a:ea typeface="Cambria" pitchFamily="18" charset="0"/>
              </a:rPr>
              <a:t> объединяет широко применяемое при моделировании внутренних водоемов </a:t>
            </a:r>
            <a:r>
              <a:rPr lang="ru-RU" sz="2400" b="1" dirty="0">
                <a:latin typeface="Cambria" pitchFamily="18" charset="0"/>
                <a:ea typeface="Cambria" pitchFamily="18" charset="0"/>
              </a:rPr>
              <a:t>k-ε замыкание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(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Burchard</a:t>
            </a:r>
            <a:r>
              <a:rPr lang="ru-RU" sz="2400" dirty="0">
                <a:latin typeface="Cambria" pitchFamily="18" charset="0"/>
                <a:ea typeface="Cambria" pitchFamily="18" charset="0"/>
              </a:rPr>
              <a:t>, 2002;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Burchard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and Bolding</a:t>
            </a:r>
            <a:r>
              <a:rPr lang="ru-RU" sz="2400" dirty="0">
                <a:latin typeface="Cambria" pitchFamily="18" charset="0"/>
                <a:ea typeface="Cambria" pitchFamily="18" charset="0"/>
              </a:rPr>
              <a:t>, 2001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) </a:t>
            </a:r>
            <a:r>
              <a:rPr lang="ru-RU" sz="2400" dirty="0">
                <a:latin typeface="Cambria" pitchFamily="18" charset="0"/>
                <a:ea typeface="Cambria" pitchFamily="18" charset="0"/>
              </a:rPr>
              <a:t>и </a:t>
            </a:r>
            <a:r>
              <a:rPr lang="ru-RU" sz="2400" b="1" dirty="0">
                <a:latin typeface="Cambria" pitchFamily="18" charset="0"/>
                <a:ea typeface="Cambria" pitchFamily="18" charset="0"/>
              </a:rPr>
              <a:t>модель нестационарных турбулентных течений в стратифицированной </a:t>
            </a:r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жидкости</a:t>
            </a:r>
            <a:r>
              <a:rPr lang="ru-RU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2400" dirty="0" smtClean="0">
                <a:latin typeface="Cambria" pitchFamily="18" charset="0"/>
                <a:ea typeface="Cambria" pitchFamily="18" charset="0"/>
              </a:rPr>
              <a:t>(Островский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  <a:ea typeface="Cambria" pitchFamily="18" charset="0"/>
              </a:rPr>
              <a:t>и Троицкая, 1987</a:t>
            </a:r>
            <a:r>
              <a:rPr lang="ru-RU" sz="2400" dirty="0" smtClean="0">
                <a:latin typeface="Cambria" pitchFamily="18" charset="0"/>
                <a:ea typeface="Cambria" pitchFamily="18" charset="0"/>
              </a:rPr>
              <a:t>).</a:t>
            </a:r>
            <a:endParaRPr lang="ru-RU" sz="24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0" y="2143080"/>
            <a:ext cx="9143640" cy="14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000" b="0" strike="noStrike" cap="all" spc="-1">
                <a:solidFill>
                  <a:srgbClr val="000000"/>
                </a:solidFill>
                <a:latin typeface="Cambria"/>
              </a:rPr>
              <a:t>СПАСИБО</a:t>
            </a:r>
            <a:endParaRPr lang="ru-RU" sz="3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000" b="0" strike="noStrike" cap="all" spc="-1">
                <a:solidFill>
                  <a:srgbClr val="000000"/>
                </a:solidFill>
                <a:latin typeface="Cambria"/>
              </a:rPr>
              <a:t>ЗА </a:t>
            </a:r>
            <a:endParaRPr lang="ru-RU" sz="3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000" b="0" strike="noStrike" cap="all" spc="-1">
                <a:solidFill>
                  <a:srgbClr val="000000"/>
                </a:solidFill>
                <a:latin typeface="Cambria"/>
              </a:rPr>
              <a:t>ВНИМАНИЕ!</a:t>
            </a:r>
            <a:endParaRPr lang="ru-RU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5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868" y="0"/>
            <a:ext cx="9149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mbria" pitchFamily="18" charset="0"/>
                <a:ea typeface="Cambria" pitchFamily="18" charset="0"/>
              </a:rPr>
              <a:t>АКТУАЛЬНОСТЬ</a:t>
            </a:r>
            <a:endParaRPr lang="ru-RU" sz="2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357" y="2708920"/>
            <a:ext cx="53058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itchFamily="18" charset="0"/>
                <a:ea typeface="Cambria" pitchFamily="18" charset="0"/>
              </a:rPr>
              <a:t>УЧЕТ ВОДОЕМОВ В ГЛОБАЛЬНЫХ МОДЕЛЯХ</a:t>
            </a:r>
            <a:endParaRPr lang="ru-RU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121" y="3047474"/>
            <a:ext cx="477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Cambria" pitchFamily="18" charset="0"/>
                <a:ea typeface="Cambria" pitchFamily="18" charset="0"/>
              </a:rPr>
              <a:t>потоки тепла, влаги, химических веществ в атмосферу</a:t>
            </a:r>
            <a:r>
              <a:rPr lang="en-US" dirty="0">
                <a:latin typeface="Cambria" pitchFamily="18" charset="0"/>
                <a:ea typeface="Cambria" pitchFamily="18" charset="0"/>
              </a:rPr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1357" y="355815"/>
            <a:ext cx="4188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mbria" pitchFamily="18" charset="0"/>
                <a:ea typeface="Cambria" pitchFamily="18" charset="0"/>
              </a:rPr>
              <a:t>КЛИМАТ</a:t>
            </a:r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23" y="755925"/>
            <a:ext cx="6601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mbria" pitchFamily="18" charset="0"/>
                <a:ea typeface="Cambria" pitchFamily="18" charset="0"/>
              </a:rPr>
              <a:t>выраженное потепление климата в регионах с большим количеством озер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dirty="0">
                <a:latin typeface="Cambria" pitchFamily="18" charset="0"/>
                <a:ea typeface="Cambria" pitchFamily="18" charset="0"/>
              </a:rPr>
              <a:t>и водохранилищ</a:t>
            </a:r>
            <a:r>
              <a:rPr lang="en-US" dirty="0">
                <a:latin typeface="Cambria" pitchFamily="18" charset="0"/>
                <a:ea typeface="Cambria" pitchFamily="18" charset="0"/>
              </a:rPr>
              <a:t>;</a:t>
            </a:r>
            <a:endParaRPr lang="ru-RU" dirty="0">
              <a:latin typeface="Cambria" pitchFamily="18" charset="0"/>
              <a:ea typeface="Cambri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mbria" pitchFamily="18" charset="0"/>
                <a:ea typeface="Cambria" pitchFamily="18" charset="0"/>
              </a:rPr>
              <a:t>сглаживание сезонного хода температуры воздуха в регионах</a:t>
            </a:r>
            <a:r>
              <a:rPr lang="en-US" dirty="0">
                <a:latin typeface="Cambria" pitchFamily="18" charset="0"/>
                <a:ea typeface="Cambria" pitchFamily="18" charset="0"/>
              </a:rPr>
              <a:t>;</a:t>
            </a:r>
            <a:endParaRPr lang="ru-RU" dirty="0">
              <a:latin typeface="Cambria" pitchFamily="18" charset="0"/>
              <a:ea typeface="Cambri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mbria" pitchFamily="18" charset="0"/>
                <a:ea typeface="Cambria" pitchFamily="18" charset="0"/>
              </a:rPr>
              <a:t>потоки парниковых газов с поверхности озер</a:t>
            </a:r>
            <a:r>
              <a:rPr lang="en-US" dirty="0">
                <a:latin typeface="Cambria" pitchFamily="18" charset="0"/>
                <a:ea typeface="Cambria" pitchFamily="18" charset="0"/>
              </a:rPr>
              <a:t>;</a:t>
            </a:r>
            <a:endParaRPr lang="ru-RU" dirty="0">
              <a:latin typeface="Cambria" pitchFamily="18" charset="0"/>
              <a:ea typeface="Cambria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mbria" pitchFamily="18" charset="0"/>
                <a:ea typeface="Cambria" pitchFamily="18" charset="0"/>
              </a:rPr>
              <a:t>вклад водоемов суши в глобальный углеродный цикл</a:t>
            </a:r>
            <a:r>
              <a:rPr lang="en-US" dirty="0">
                <a:latin typeface="Cambria" pitchFamily="18" charset="0"/>
                <a:ea typeface="Cambria" pitchFamily="18" charset="0"/>
              </a:rPr>
              <a:t>;</a:t>
            </a:r>
            <a:endParaRPr lang="ru-RU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742" y="3693805"/>
            <a:ext cx="5566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itchFamily="18" charset="0"/>
                <a:ea typeface="Cambria" pitchFamily="18" charset="0"/>
              </a:rPr>
              <a:t>ВНУТРЕННИЕ ВОДОЕМЫ В МЕЗОМАСШТАБНЫХ МОДЕЛЯХ</a:t>
            </a:r>
            <a:endParaRPr lang="ru-RU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1121" y="4278580"/>
            <a:ext cx="4922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Cambria" pitchFamily="18" charset="0"/>
                <a:ea typeface="Cambria" pitchFamily="18" charset="0"/>
              </a:rPr>
              <a:t>о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собый тип </a:t>
            </a:r>
            <a:r>
              <a:rPr lang="ru-RU" dirty="0">
                <a:latin typeface="Cambria" pitchFamily="18" charset="0"/>
                <a:ea typeface="Cambria" pitchFamily="18" charset="0"/>
              </a:rPr>
              <a:t>подстилающей поверхности с </a:t>
            </a:r>
            <a:r>
              <a:rPr lang="ru-RU" dirty="0" err="1" smtClean="0">
                <a:latin typeface="Cambria" pitchFamily="18" charset="0"/>
                <a:ea typeface="Cambria" pitchFamily="18" charset="0"/>
              </a:rPr>
              <a:t>т.з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. взаимодействия </a:t>
            </a:r>
            <a:r>
              <a:rPr lang="ru-RU" dirty="0">
                <a:latin typeface="Cambria" pitchFamily="18" charset="0"/>
                <a:ea typeface="Cambria" pitchFamily="18" charset="0"/>
              </a:rPr>
              <a:t>с атмосферой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;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0180" y="5177089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itchFamily="18" charset="0"/>
                <a:ea typeface="Cambria" pitchFamily="18" charset="0"/>
              </a:rPr>
              <a:t>ЛОКАЛЬНЫЕ ЗАДАЧИ ЭКОЛОГИЧЕСКОЙ ПРОБЛЕМАТИКИ</a:t>
            </a:r>
            <a:endParaRPr lang="ru-RU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742" y="5662625"/>
            <a:ext cx="6287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  <a:ea typeface="Cambria" pitchFamily="18" charset="0"/>
              </a:rPr>
              <a:t>мониторинг </a:t>
            </a:r>
            <a:r>
              <a:rPr lang="ru-RU" dirty="0">
                <a:latin typeface="Cambria" pitchFamily="18" charset="0"/>
                <a:ea typeface="Cambria" pitchFamily="18" charset="0"/>
              </a:rPr>
              <a:t>качества воды и </a:t>
            </a:r>
            <a:r>
              <a:rPr lang="ru-RU" dirty="0" err="1">
                <a:latin typeface="Cambria" pitchFamily="18" charset="0"/>
                <a:ea typeface="Cambria" pitchFamily="18" charset="0"/>
              </a:rPr>
              <a:t>биопродуктивности</a:t>
            </a:r>
            <a:r>
              <a:rPr lang="ru-RU" dirty="0">
                <a:latin typeface="Cambria" pitchFamily="18" charset="0"/>
                <a:ea typeface="Cambria" pitchFamily="18" charset="0"/>
              </a:rPr>
              <a:t> водоемов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1" t="31744" r="54913" b="27907"/>
          <a:stretch/>
        </p:blipFill>
        <p:spPr bwMode="auto">
          <a:xfrm>
            <a:off x="6651136" y="44624"/>
            <a:ext cx="2411760" cy="212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911477" y="2172358"/>
            <a:ext cx="2031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mbria" pitchFamily="18" charset="0"/>
                <a:ea typeface="Cambria" pitchFamily="18" charset="0"/>
              </a:rPr>
              <a:t>[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Tranvik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et al., 2009</a:t>
            </a:r>
            <a:r>
              <a:rPr lang="ru-RU" sz="1600" dirty="0" smtClean="0">
                <a:latin typeface="Cambria" pitchFamily="18" charset="0"/>
                <a:ea typeface="Cambria" pitchFamily="18" charset="0"/>
              </a:rPr>
              <a:t>] </a:t>
            </a:r>
            <a:endParaRPr lang="ru-RU" sz="1600" dirty="0"/>
          </a:p>
        </p:txBody>
      </p:sp>
      <p:grpSp>
        <p:nvGrpSpPr>
          <p:cNvPr id="23" name="Группа 25"/>
          <p:cNvGrpSpPr/>
          <p:nvPr/>
        </p:nvGrpSpPr>
        <p:grpSpPr>
          <a:xfrm>
            <a:off x="6357918" y="4866901"/>
            <a:ext cx="2786082" cy="2026830"/>
            <a:chOff x="5715104" y="4357694"/>
            <a:chExt cx="2786082" cy="2026830"/>
          </a:xfrm>
        </p:grpSpPr>
        <p:pic>
          <p:nvPicPr>
            <p:cNvPr id="34" name="Picture 4" descr="C:\Users\Людмила Владимировна\Pictures\водник\f5LlK5MA_IQ.jpg"/>
            <p:cNvPicPr>
              <a:picLocks noChangeArrowheads="1"/>
            </p:cNvPicPr>
            <p:nvPr/>
          </p:nvPicPr>
          <p:blipFill>
            <a:blip r:embed="rId3" cstate="print"/>
            <a:srcRect l="9923" t="12065" r="8648" b="-157"/>
            <a:stretch>
              <a:fillRect/>
            </a:stretch>
          </p:blipFill>
          <p:spPr bwMode="auto">
            <a:xfrm>
              <a:off x="5786446" y="4357694"/>
              <a:ext cx="2635200" cy="1585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5715104" y="5799749"/>
              <a:ext cx="27860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600" i="1" dirty="0" smtClean="0">
                  <a:latin typeface="Cambria" pitchFamily="18" charset="0"/>
                </a:rPr>
                <a:t>Горьковское водохранилище</a:t>
              </a:r>
              <a:r>
                <a:rPr lang="en-GB" sz="1600" i="1" dirty="0" smtClean="0">
                  <a:latin typeface="Cambria" pitchFamily="18" charset="0"/>
                </a:rPr>
                <a:t>, </a:t>
              </a:r>
              <a:r>
                <a:rPr lang="ru-RU" sz="1600" i="1" dirty="0" smtClean="0">
                  <a:latin typeface="Cambria" pitchFamily="18" charset="0"/>
                </a:rPr>
                <a:t> </a:t>
              </a:r>
            </a:p>
            <a:p>
              <a:pPr algn="ctr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600" i="1" dirty="0" smtClean="0">
                  <a:latin typeface="Cambria" pitchFamily="18" charset="0"/>
                </a:rPr>
                <a:t>июль</a:t>
              </a:r>
              <a:r>
                <a:rPr lang="en-GB" sz="1600" i="1" dirty="0" smtClean="0">
                  <a:latin typeface="Cambria" pitchFamily="18" charset="0"/>
                </a:rPr>
                <a:t> 2016</a:t>
              </a:r>
              <a:endParaRPr lang="en-US" sz="1600" i="1" dirty="0" smtClean="0">
                <a:latin typeface="Cambria" pitchFamily="18" charset="0"/>
              </a:endParaRPr>
            </a:p>
          </p:txBody>
        </p:sp>
      </p:grpSp>
      <p:pic>
        <p:nvPicPr>
          <p:cNvPr id="21" name="Рисунок 20"/>
          <p:cNvPicPr/>
          <p:nvPr/>
        </p:nvPicPr>
        <p:blipFill rotWithShape="1">
          <a:blip r:embed="rId4"/>
          <a:srcRect l="61119" t="45550" r="11782" b="15176"/>
          <a:stretch/>
        </p:blipFill>
        <p:spPr bwMode="auto">
          <a:xfrm>
            <a:off x="5148065" y="2510912"/>
            <a:ext cx="3795262" cy="2544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42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6" y="0"/>
            <a:ext cx="9120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  <a:ea typeface="Cambria" pitchFamily="18" charset="0"/>
              </a:rPr>
              <a:t>РАЗРАБОТКА ТРЕХМЕРНОЙ ЧИСЛЕННОЙ МОДЕЛИ ОПИСАНИЯ  БИОГЕОХИМИИ ВНУТРЕННЕГО ВОДОЕМА</a:t>
            </a:r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7380312" y="1362945"/>
            <a:ext cx="0" cy="46298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469166" y="1771519"/>
            <a:ext cx="34563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– аэробное окисление </a:t>
            </a:r>
            <a:r>
              <a:rPr lang="ru-RU" sz="1600" dirty="0" smtClean="0">
                <a:latin typeface="Cambria" pitchFamily="18" charset="0"/>
                <a:ea typeface="Cambria" pitchFamily="18" charset="0"/>
              </a:rPr>
              <a:t>метана;</a:t>
            </a:r>
            <a:endParaRPr lang="ru-RU" sz="1600" dirty="0">
              <a:latin typeface="Cambria" pitchFamily="18" charset="0"/>
              <a:ea typeface="Cambria" pitchFamily="18" charset="0"/>
            </a:endParaRPr>
          </a:p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– фотосинтез;</a:t>
            </a:r>
          </a:p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– дыхание;</a:t>
            </a:r>
          </a:p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– биохимическое потребление кислорода (БПК) в водной толще (BOD – 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biochemical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oxygen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demand</a:t>
            </a:r>
            <a:r>
              <a:rPr lang="ru-RU" sz="1600" dirty="0" smtClean="0">
                <a:latin typeface="Cambria" pitchFamily="18" charset="0"/>
                <a:ea typeface="Cambria" pitchFamily="18" charset="0"/>
              </a:rPr>
              <a:t>);</a:t>
            </a:r>
            <a:endParaRPr lang="ru-RU" sz="1600" dirty="0">
              <a:latin typeface="Cambria" pitchFamily="18" charset="0"/>
              <a:ea typeface="Cambria" pitchFamily="18" charset="0"/>
            </a:endParaRPr>
          </a:p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– биохимическое потребление кислорода в донных отложениях (SOD – 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sedimentary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oxygen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1600" dirty="0" err="1" smtClean="0">
                <a:latin typeface="Cambria" pitchFamily="18" charset="0"/>
                <a:ea typeface="Cambria" pitchFamily="18" charset="0"/>
              </a:rPr>
              <a:t>demand</a:t>
            </a:r>
            <a:r>
              <a:rPr lang="ru-RU" sz="1600" dirty="0" smtClean="0">
                <a:latin typeface="Cambria" pitchFamily="18" charset="0"/>
                <a:ea typeface="Cambria" pitchFamily="18" charset="0"/>
              </a:rPr>
              <a:t>)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;</a:t>
            </a:r>
          </a:p>
          <a:p>
            <a:r>
              <a:rPr lang="ru-RU" sz="1600" dirty="0" smtClean="0">
                <a:latin typeface="Cambria" pitchFamily="18" charset="0"/>
                <a:ea typeface="Cambria" pitchFamily="18" charset="0"/>
              </a:rPr>
              <a:t>– 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отмирание фито- и зоопланктона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.</a:t>
            </a:r>
            <a:endParaRPr lang="ru-RU" sz="1600" dirty="0"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31" name="Прямая со стрелкой 30"/>
          <p:cNvCxnSpPr>
            <a:endCxn id="21" idx="0"/>
          </p:cNvCxnSpPr>
          <p:nvPr/>
        </p:nvCxnSpPr>
        <p:spPr>
          <a:xfrm>
            <a:off x="4649984" y="5584741"/>
            <a:ext cx="0" cy="40118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Группа 136"/>
          <p:cNvGrpSpPr/>
          <p:nvPr/>
        </p:nvGrpSpPr>
        <p:grpSpPr>
          <a:xfrm>
            <a:off x="156589" y="2951321"/>
            <a:ext cx="5215396" cy="3720113"/>
            <a:chOff x="156589" y="2951321"/>
            <a:chExt cx="5215396" cy="3720113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517325" y="5909983"/>
              <a:ext cx="720080" cy="685510"/>
              <a:chOff x="4355976" y="4707902"/>
              <a:chExt cx="720080" cy="685510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4355976" y="4707902"/>
                <a:ext cx="720080" cy="68551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4433727" y="4865991"/>
                <a:ext cx="564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latin typeface="Cambria" pitchFamily="18" charset="0"/>
                    <a:ea typeface="Cambria" pitchFamily="18" charset="0"/>
                  </a:rPr>
                  <a:t>𝐶𝑂</a:t>
                </a:r>
                <a:r>
                  <a:rPr lang="ru-RU" b="1" baseline="-25000" dirty="0">
                    <a:latin typeface="Cambria" pitchFamily="18" charset="0"/>
                    <a:ea typeface="Cambria" pitchFamily="18" charset="0"/>
                  </a:rPr>
                  <a:t>2</a:t>
                </a:r>
                <a:endParaRPr lang="ru-RU" dirty="0"/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2591726" y="2951321"/>
              <a:ext cx="720080" cy="685510"/>
              <a:chOff x="4355976" y="3768887"/>
              <a:chExt cx="720080" cy="685510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4355976" y="3768887"/>
                <a:ext cx="720080" cy="68551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4433727" y="3926976"/>
                <a:ext cx="54016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 smtClean="0">
                    <a:latin typeface="Cambria" pitchFamily="18" charset="0"/>
                    <a:ea typeface="Cambria" pitchFamily="18" charset="0"/>
                  </a:rPr>
                  <a:t>𝑂</a:t>
                </a:r>
                <a:r>
                  <a:rPr lang="ru-RU" b="1" baseline="-25000" dirty="0">
                    <a:latin typeface="Cambria" pitchFamily="18" charset="0"/>
                    <a:ea typeface="Cambria" pitchFamily="18" charset="0"/>
                  </a:rPr>
                  <a:t>2</a:t>
                </a:r>
                <a:endParaRPr lang="ru-RU" dirty="0"/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4289944" y="5985924"/>
              <a:ext cx="720080" cy="685510"/>
              <a:chOff x="4355976" y="5626456"/>
              <a:chExt cx="720080" cy="685510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4355976" y="5626456"/>
                <a:ext cx="720080" cy="68551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4428116" y="5784545"/>
                <a:ext cx="5757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latin typeface="Cambria" pitchFamily="18" charset="0"/>
                    <a:ea typeface="Cambria" pitchFamily="18" charset="0"/>
                  </a:rPr>
                  <a:t>𝐶𝐻</a:t>
                </a:r>
                <a:r>
                  <a:rPr lang="ru-RU" b="1" baseline="-25000" dirty="0">
                    <a:latin typeface="Cambria" pitchFamily="18" charset="0"/>
                    <a:ea typeface="Cambria" pitchFamily="18" charset="0"/>
                  </a:rPr>
                  <a:t>4</a:t>
                </a:r>
                <a:endParaRPr lang="ru-RU" dirty="0"/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3911889" y="4936655"/>
              <a:ext cx="1460096" cy="652718"/>
              <a:chOff x="250128" y="4969412"/>
              <a:chExt cx="1460096" cy="652718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250128" y="4969412"/>
                <a:ext cx="1441552" cy="65271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250128" y="5045854"/>
                <a:ext cx="14600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smtClean="0">
                    <a:latin typeface="Cambria" pitchFamily="18" charset="0"/>
                    <a:ea typeface="Cambria" pitchFamily="18" charset="0"/>
                  </a:rPr>
                  <a:t>Донные отложения</a:t>
                </a:r>
                <a:endParaRPr lang="ru-RU" sz="1200" dirty="0"/>
              </a:p>
            </p:txBody>
          </p:sp>
        </p:grpSp>
        <p:grpSp>
          <p:nvGrpSpPr>
            <p:cNvPr id="40" name="Группа 39"/>
            <p:cNvGrpSpPr/>
            <p:nvPr/>
          </p:nvGrpSpPr>
          <p:grpSpPr>
            <a:xfrm>
              <a:off x="2230990" y="6011193"/>
              <a:ext cx="1441552" cy="652718"/>
              <a:chOff x="250128" y="4969412"/>
              <a:chExt cx="1441552" cy="652718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250128" y="4969412"/>
                <a:ext cx="1441552" cy="65271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250128" y="4980125"/>
                <a:ext cx="143424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smtClean="0">
                    <a:latin typeface="Cambria" pitchFamily="18" charset="0"/>
                    <a:ea typeface="Cambria" pitchFamily="18" charset="0"/>
                  </a:rPr>
                  <a:t>Окисление метана</a:t>
                </a:r>
                <a:endParaRPr lang="ru-RU" sz="1200" dirty="0"/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156589" y="4022404"/>
              <a:ext cx="1441552" cy="967587"/>
              <a:chOff x="250128" y="4969411"/>
              <a:chExt cx="1441552" cy="967587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250128" y="4969411"/>
                <a:ext cx="1441552" cy="96758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59400" y="5004318"/>
                <a:ext cx="143228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smtClean="0">
                    <a:latin typeface="Cambria" pitchFamily="18" charset="0"/>
                    <a:ea typeface="Cambria" pitchFamily="18" charset="0"/>
                  </a:rPr>
                  <a:t>Органика </a:t>
                </a:r>
              </a:p>
              <a:p>
                <a:pPr algn="ctr"/>
                <a:r>
                  <a:rPr lang="ru-RU" sz="1200" dirty="0" smtClean="0">
                    <a:latin typeface="Cambria" pitchFamily="18" charset="0"/>
                    <a:ea typeface="Cambria" pitchFamily="18" charset="0"/>
                  </a:rPr>
                  <a:t>(биохимическое потребление кислорода)</a:t>
                </a:r>
              </a:p>
            </p:txBody>
          </p:sp>
        </p:grpSp>
        <p:cxnSp>
          <p:nvCxnSpPr>
            <p:cNvPr id="53" name="Прямая со стрелкой 52"/>
            <p:cNvCxnSpPr>
              <a:stCxn id="16" idx="5"/>
              <a:endCxn id="33" idx="0"/>
            </p:cNvCxnSpPr>
            <p:nvPr/>
          </p:nvCxnSpPr>
          <p:spPr>
            <a:xfrm>
              <a:off x="3206353" y="3536440"/>
              <a:ext cx="1426312" cy="14002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>
              <a:stCxn id="33" idx="1"/>
              <a:endCxn id="22" idx="7"/>
            </p:cNvCxnSpPr>
            <p:nvPr/>
          </p:nvCxnSpPr>
          <p:spPr>
            <a:xfrm flipH="1">
              <a:off x="1131952" y="5263014"/>
              <a:ext cx="2779937" cy="74736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/>
            <p:nvPr/>
          </p:nvCxnSpPr>
          <p:spPr>
            <a:xfrm flipH="1" flipV="1">
              <a:off x="1248401" y="6425029"/>
              <a:ext cx="982589" cy="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 стрелкой 84"/>
            <p:cNvCxnSpPr/>
            <p:nvPr/>
          </p:nvCxnSpPr>
          <p:spPr>
            <a:xfrm flipH="1">
              <a:off x="3649585" y="6327798"/>
              <a:ext cx="64035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Группа 92"/>
            <p:cNvGrpSpPr/>
            <p:nvPr/>
          </p:nvGrpSpPr>
          <p:grpSpPr>
            <a:xfrm>
              <a:off x="1840795" y="4236547"/>
              <a:ext cx="1051305" cy="330685"/>
              <a:chOff x="250128" y="4969412"/>
              <a:chExt cx="1441552" cy="652718"/>
            </a:xfrm>
          </p:grpSpPr>
          <p:sp>
            <p:nvSpPr>
              <p:cNvPr id="94" name="Прямоугольник 93"/>
              <p:cNvSpPr/>
              <p:nvPr/>
            </p:nvSpPr>
            <p:spPr>
              <a:xfrm>
                <a:off x="250128" y="4969412"/>
                <a:ext cx="1441552" cy="65271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250128" y="4980125"/>
                <a:ext cx="143424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smtClean="0">
                    <a:latin typeface="Cambria" pitchFamily="18" charset="0"/>
                    <a:ea typeface="Cambria" pitchFamily="18" charset="0"/>
                  </a:rPr>
                  <a:t>фотосинтез</a:t>
                </a:r>
                <a:endParaRPr lang="ru-RU" sz="1200" dirty="0"/>
              </a:p>
            </p:txBody>
          </p:sp>
        </p:grpSp>
        <p:grpSp>
          <p:nvGrpSpPr>
            <p:cNvPr id="96" name="Группа 95"/>
            <p:cNvGrpSpPr/>
            <p:nvPr/>
          </p:nvGrpSpPr>
          <p:grpSpPr>
            <a:xfrm>
              <a:off x="3074580" y="4450279"/>
              <a:ext cx="865488" cy="356409"/>
              <a:chOff x="250128" y="4969412"/>
              <a:chExt cx="1441552" cy="652718"/>
            </a:xfrm>
          </p:grpSpPr>
          <p:sp>
            <p:nvSpPr>
              <p:cNvPr id="97" name="Прямоугольник 96"/>
              <p:cNvSpPr/>
              <p:nvPr/>
            </p:nvSpPr>
            <p:spPr>
              <a:xfrm>
                <a:off x="250128" y="4969412"/>
                <a:ext cx="1441552" cy="65271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250128" y="4980125"/>
                <a:ext cx="143424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smtClean="0">
                    <a:latin typeface="Cambria" pitchFamily="18" charset="0"/>
                    <a:ea typeface="Cambria" pitchFamily="18" charset="0"/>
                  </a:rPr>
                  <a:t>дыхание</a:t>
                </a:r>
                <a:endParaRPr lang="ru-RU" sz="1200" dirty="0"/>
              </a:p>
            </p:txBody>
          </p:sp>
        </p:grpSp>
        <p:cxnSp>
          <p:nvCxnSpPr>
            <p:cNvPr id="101" name="Прямая со стрелкой 100"/>
            <p:cNvCxnSpPr>
              <a:endCxn id="97" idx="0"/>
            </p:cNvCxnSpPr>
            <p:nvPr/>
          </p:nvCxnSpPr>
          <p:spPr>
            <a:xfrm>
              <a:off x="3083672" y="3640742"/>
              <a:ext cx="423652" cy="8095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 стрелкой 104"/>
            <p:cNvCxnSpPr>
              <a:endCxn id="42" idx="0"/>
            </p:cNvCxnSpPr>
            <p:nvPr/>
          </p:nvCxnSpPr>
          <p:spPr>
            <a:xfrm>
              <a:off x="2935985" y="3636831"/>
              <a:ext cx="12129" cy="23850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11"/>
            <p:cNvCxnSpPr>
              <a:stCxn id="16" idx="2"/>
            </p:cNvCxnSpPr>
            <p:nvPr/>
          </p:nvCxnSpPr>
          <p:spPr>
            <a:xfrm flipH="1">
              <a:off x="760105" y="3294076"/>
              <a:ext cx="1831621" cy="6754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18"/>
            <p:cNvCxnSpPr>
              <a:endCxn id="94" idx="2"/>
            </p:cNvCxnSpPr>
            <p:nvPr/>
          </p:nvCxnSpPr>
          <p:spPr>
            <a:xfrm flipV="1">
              <a:off x="1043608" y="4567232"/>
              <a:ext cx="1322840" cy="13427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 стрелкой 124"/>
            <p:cNvCxnSpPr>
              <a:endCxn id="16" idx="3"/>
            </p:cNvCxnSpPr>
            <p:nvPr/>
          </p:nvCxnSpPr>
          <p:spPr>
            <a:xfrm flipV="1">
              <a:off x="2019668" y="3536440"/>
              <a:ext cx="677511" cy="67566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Скругленная соединительная линия 87"/>
            <p:cNvCxnSpPr>
              <a:stCxn id="97" idx="1"/>
              <a:endCxn id="22" idx="6"/>
            </p:cNvCxnSpPr>
            <p:nvPr/>
          </p:nvCxnSpPr>
          <p:spPr>
            <a:xfrm rot="10800000" flipV="1">
              <a:off x="1237406" y="4628484"/>
              <a:ext cx="1837175" cy="1624254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 стрелкой 144"/>
            <p:cNvCxnSpPr/>
            <p:nvPr/>
          </p:nvCxnSpPr>
          <p:spPr>
            <a:xfrm flipH="1">
              <a:off x="858878" y="5013904"/>
              <a:ext cx="18487" cy="89607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Прямоугольник 135"/>
              <p:cNvSpPr/>
              <p:nvPr/>
            </p:nvSpPr>
            <p:spPr>
              <a:xfrm>
                <a:off x="129001" y="1911318"/>
                <a:ext cx="5242984" cy="118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/>
                          </a:rPr>
                          <m:t>𝐶</m:t>
                        </m:r>
                      </m:e>
                      <m:sub>
                        <m:d>
                          <m:dPr>
                            <m:ctrlPr>
                              <a:rPr lang="ru-RU" sz="1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ru-RU" sz="1400" i="1">
                                <a:latin typeface="Cambria Math"/>
                              </a:rPr>
                              <m:t>.</m:t>
                            </m:r>
                          </m:e>
                        </m:d>
                      </m:sub>
                    </m:sSub>
                  </m:oMath>
                </a14:m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 – концентрации веществ, </a:t>
                </a:r>
                <a:endParaRPr lang="ru-RU" sz="1400" i="1" dirty="0"/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11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100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ru-RU" sz="1100" i="1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sz="1100" b="0" i="1" smtClean="0">
                        <a:latin typeface="Cambria Math"/>
                      </a:rPr>
                      <m:t> (</m:t>
                    </m:r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ru-RU" sz="1400" i="1"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 – коэффициенты 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турбулентной</a:t>
                </a:r>
                <a:r>
                  <a:rPr lang="en-US" sz="1400" dirty="0" smtClean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вертикальной (горизонтальной)  </a:t>
                </a:r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и молекулярной диффузии соответственно, </a:t>
                </a:r>
                <a:endParaRPr lang="ru-RU" sz="1400" i="1" dirty="0"/>
              </a:p>
              <a:p>
                <a:pPr algn="just"/>
                <a14:m>
                  <m:oMath xmlns:m="http://schemas.openxmlformats.org/officeDocument/2006/math">
                    <m:r>
                      <a:rPr lang="ru-RU" sz="1400" i="1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ru-RU" sz="14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1400" i="1">
                            <a:latin typeface="Cambria Math"/>
                          </a:rPr>
                          <m:t>.</m:t>
                        </m:r>
                      </m:e>
                    </m:d>
                  </m:oMath>
                </a14:m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 – 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реакции</a:t>
                </a:r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6" name="Прямоугольник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01" y="1911318"/>
                <a:ext cx="5242984" cy="1184683"/>
              </a:xfrm>
              <a:prstGeom prst="rect">
                <a:avLst/>
              </a:prstGeom>
              <a:blipFill rotWithShape="1">
                <a:blip r:embed="rId2"/>
                <a:stretch>
                  <a:fillRect l="-233" t="-1031" r="-465" b="-41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112112" y="836712"/>
                <a:ext cx="7777449" cy="836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ru-RU">
                                      <a:latin typeface="Cambria Math"/>
                                    </a:rPr>
                                    <m:t>.</m:t>
                                  </m:r>
                                </m:e>
                              </m:d>
                            </m:sub>
                          </m:sSub>
                        </m:num>
                        <m:den>
                          <m:r>
                            <a:rPr lang="ru-RU">
                              <a:latin typeface="Cambria Math"/>
                            </a:rPr>
                            <m:t>𝜕</m:t>
                          </m:r>
                          <m:r>
                            <a:rPr lang="ru-RU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ru-RU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ru-RU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>
                                          <a:latin typeface="Cambria Math"/>
                                        </a:rPr>
                                        <m:t>.</m:t>
                                      </m:r>
                                    </m:e>
                                  </m:d>
                                </m:sub>
                              </m:sSub>
                            </m:num>
                            <m:den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0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𝑤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>
                                          <a:latin typeface="Cambria Math"/>
                                        </a:rPr>
                                        <m:t>.</m:t>
                                      </m:r>
                                    </m:e>
                                  </m:d>
                                </m:sub>
                              </m:sSub>
                            </m:num>
                            <m:den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ru-RU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smtClean="0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ru-RU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>
                                          <a:latin typeface="Cambria Math"/>
                                        </a:rPr>
                                        <m:t>.</m:t>
                                      </m:r>
                                    </m:e>
                                  </m:d>
                                </m:sub>
                              </m:sSub>
                            </m:num>
                            <m:den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ru-RU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>
                                          <a:latin typeface="Cambria Math"/>
                                        </a:rPr>
                                        <m:t>.</m:t>
                                      </m:r>
                                    </m:e>
                                  </m:d>
                                </m:sub>
                              </m:sSub>
                            </m:num>
                            <m:den>
                              <m:r>
                                <a:rPr lang="ru-RU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ru-RU">
                          <a:latin typeface="Cambria Math"/>
                        </a:rPr>
                        <m:t>+</m:t>
                      </m:r>
                      <m:r>
                        <a:rPr lang="ru-RU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>
                              <a:latin typeface="Cambria Math"/>
                            </a:rPr>
                            <m:t>.</m:t>
                          </m:r>
                        </m:e>
                      </m:d>
                      <m:r>
                        <a:rPr lang="ru-RU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sz="1200" dirty="0">
                  <a:latin typeface="Calibri"/>
                  <a:ea typeface="Calibri"/>
                  <a:cs typeface="Arial"/>
                </a:endParaRPr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12" y="836712"/>
                <a:ext cx="7777449" cy="8369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05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6" y="0"/>
            <a:ext cx="9120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  <a:ea typeface="Cambria" pitchFamily="18" charset="0"/>
              </a:rPr>
              <a:t>ТРЕХМЕРНАЯ МОДЕЛЬ ТЕРМОГИДРОДИНАМИКИ ОЗЕРА, </a:t>
            </a:r>
          </a:p>
          <a:p>
            <a:pPr algn="ctr"/>
            <a:r>
              <a:rPr lang="ru-RU" sz="2000" dirty="0" smtClean="0">
                <a:latin typeface="Cambria" pitchFamily="18" charset="0"/>
                <a:ea typeface="Cambria" pitchFamily="18" charset="0"/>
              </a:rPr>
              <a:t>РАЗРАБАТЫВАЕМАЯ В НИВЦ МГУ</a:t>
            </a:r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34610" y="1268760"/>
                <a:ext cx="8613853" cy="708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a:rPr lang="ru-RU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ru-RU" i="1">
                          <a:latin typeface="Cambria Math"/>
                        </a:rPr>
                        <m:t>= −</m:t>
                      </m:r>
                      <m:r>
                        <a:rPr lang="ru-RU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/>
                            </a:rPr>
                            <m:t>ν</m:t>
                          </m:r>
                        </m:e>
                      </m:d>
                      <m:r>
                        <a:rPr lang="ru-RU" i="1">
                          <a:latin typeface="Cambria Math"/>
                        </a:rPr>
                        <m:t>−</m:t>
                      </m:r>
                      <m:r>
                        <a:rPr lang="ru-RU" i="1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η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/>
                        </a:rPr>
                        <m:t>− 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𝑔</m:t>
                          </m:r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/>
                                </a:rPr>
                                <m:t>ρ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lang="ru-RU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𝜂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/>
                            </a:rPr>
                            <m:t>ρ</m:t>
                          </m:r>
                          <m:r>
                            <a:rPr lang="ru-RU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ru-RU" i="1">
                              <a:latin typeface="Cambria Math"/>
                            </a:rPr>
                            <m:t>+</m:t>
                          </m:r>
                          <m:r>
                            <a:rPr lang="ru-RU" i="1">
                              <a:latin typeface="Cambria Math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0" y="1268760"/>
                <a:ext cx="8613853" cy="70891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93285" y="728844"/>
            <a:ext cx="6764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[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Mortikov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, 2016; 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Mortikov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et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al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., 2019; 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Гладских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 и др., 2021]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134609" y="2009586"/>
                <a:ext cx="8613853" cy="708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a:rPr lang="ru-RU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ru-RU" i="1">
                          <a:latin typeface="Cambria Math"/>
                        </a:rPr>
                        <m:t>= −</m:t>
                      </m:r>
                      <m:r>
                        <a:rPr lang="ru-RU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/>
                            </a:rPr>
                            <m:t>ν</m:t>
                          </m:r>
                        </m:e>
                      </m:d>
                      <m:r>
                        <a:rPr lang="ru-RU" i="1">
                          <a:latin typeface="Cambria Math"/>
                        </a:rPr>
                        <m:t>−</m:t>
                      </m:r>
                      <m:r>
                        <a:rPr lang="ru-RU" i="1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𝜂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/>
                        </a:rPr>
                        <m:t>− 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𝑔</m:t>
                          </m:r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/>
                                </a:rPr>
                                <m:t>ρ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lang="ru-RU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𝜂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/>
                            </a:rPr>
                            <m:t>ρ</m:t>
                          </m:r>
                          <m:r>
                            <a:rPr lang="ru-RU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</m:e>
                      </m:nary>
                      <m:r>
                        <a:rPr lang="ru-RU" i="1">
                          <a:latin typeface="Cambria Math"/>
                        </a:rPr>
                        <m:t>𝑓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09" y="2009586"/>
                <a:ext cx="8613853" cy="70891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93285" y="2796276"/>
                <a:ext cx="3575482" cy="66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mtClean="0">
                          <a:latin typeface="Cambria Math"/>
                        </a:rPr>
                        <m:t>𝛻</m:t>
                      </m:r>
                      <m:r>
                        <a:rPr lang="ru-RU" i="1">
                          <a:latin typeface="Cambria Math"/>
                        </a:rPr>
                        <m:t>∙</m:t>
                      </m:r>
                      <m:r>
                        <a:rPr lang="ru-RU" b="1" i="1">
                          <a:latin typeface="Cambria Math"/>
                        </a:rPr>
                        <m:t>𝒖</m:t>
                      </m:r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ru-RU" i="1" smtClean="0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𝑤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a:rPr lang="ru-RU" i="1"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ru-RU" i="1">
                          <a:latin typeface="Cambria Math"/>
                        </a:rPr>
                        <m:t>=0,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5" y="2796276"/>
                <a:ext cx="3575482" cy="6663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39525" y="3505662"/>
                <a:ext cx="4418838" cy="619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a:rPr lang="ru-RU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ru-RU" i="1">
                          <a:latin typeface="Cambria Math"/>
                        </a:rPr>
                        <m:t>= −</m:t>
                      </m:r>
                      <m:r>
                        <a:rPr lang="ru-RU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𝑇</m:t>
                          </m:r>
                          <m:r>
                            <a:rPr lang="ru-RU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/>
                            </a:rPr>
                            <m:t>𝑇</m:t>
                          </m:r>
                          <m:r>
                            <a:rPr lang="ru-RU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/>
                            </a:rPr>
                            <m:t>χ</m:t>
                          </m:r>
                          <m:r>
                            <a:rPr lang="ru-RU" i="1">
                              <a:latin typeface="Cambria Math"/>
                            </a:rPr>
                            <m:t>′</m:t>
                          </m:r>
                        </m:e>
                      </m:d>
                      <m:r>
                        <a:rPr lang="ru-RU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25" y="3505662"/>
                <a:ext cx="4418838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134610" y="4219052"/>
                <a:ext cx="11745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>
                          <a:latin typeface="Cambria Math"/>
                        </a:rPr>
                        <m:t>ρ</m:t>
                      </m:r>
                      <m:r>
                        <a:rPr lang="ru-RU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>
                          <a:latin typeface="Cambria Math"/>
                        </a:rPr>
                        <m:t>ρ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ru-RU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0" y="4219052"/>
                <a:ext cx="117455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134610" y="4797152"/>
                <a:ext cx="1021433" cy="619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/>
                            </a:rPr>
                            <m:t>η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𝜕</m:t>
                          </m:r>
                          <m:r>
                            <a:rPr lang="ru-RU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ru-RU" b="1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𝑤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0" y="4797152"/>
                <a:ext cx="1021433" cy="61901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1522388" y="4588384"/>
                <a:ext cx="7077863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ru-RU" sz="140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ru-RU" sz="1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/>
                          </a:rPr>
                          <m:t>𝑞</m:t>
                        </m:r>
                      </m:e>
                    </m:d>
                  </m:oMath>
                </a14:m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 – оператор 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адвекции</a:t>
                </a:r>
                <a:r>
                  <a:rPr lang="en-US" sz="1400" dirty="0" smtClean="0">
                    <a:latin typeface="Cambria" pitchFamily="18" charset="0"/>
                    <a:ea typeface="Cambria" pitchFamily="18" charset="0"/>
                  </a:rPr>
                  <a:t>,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ru-RU" sz="1400" i="1">
                            <a:latin typeface="Cambria Math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ru-RU" sz="14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1400" i="1">
                            <a:latin typeface="Cambria Math"/>
                          </a:rPr>
                          <m:t>𝑞</m:t>
                        </m:r>
                        <m:r>
                          <a:rPr lang="ru-RU" sz="1400" i="1">
                            <a:latin typeface="Cambria Math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l-GR" sz="1400">
                            <a:latin typeface="Cambria Math"/>
                          </a:rPr>
                          <m:t>λ</m:t>
                        </m:r>
                      </m:e>
                    </m:d>
                  </m:oMath>
                </a14:m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14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1400" i="1">
                            <a:latin typeface="Cambria Math"/>
                          </a:rPr>
                          <m:t>𝑞</m:t>
                        </m:r>
                        <m:r>
                          <a:rPr lang="ru-RU" sz="1400" i="1">
                            <a:latin typeface="Cambria Math"/>
                          </a:rPr>
                          <m:t>, </m:t>
                        </m:r>
                        <m:r>
                          <a:rPr lang="ru-RU" sz="1400" i="1">
                            <a:latin typeface="Cambria Math"/>
                          </a:rPr>
                          <m:t>𝐾</m:t>
                        </m:r>
                      </m:e>
                    </m:d>
                  </m:oMath>
                </a14:m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 – операторы горизонтальной и вертикальной 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диффузии</a:t>
                </a:r>
                <a:r>
                  <a:rPr lang="en-US" sz="1400" dirty="0" smtClean="0">
                    <a:latin typeface="Cambria" pitchFamily="18" charset="0"/>
                    <a:ea typeface="Cambria" pitchFamily="18" charset="0"/>
                  </a:rPr>
                  <a:t>,</a:t>
                </a:r>
                <a:endParaRPr lang="en-US" sz="1400" b="1" i="1" dirty="0" smtClean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400" b="1" i="1">
                        <a:latin typeface="Cambria Math"/>
                      </a:rPr>
                      <m:t>𝒖</m:t>
                    </m:r>
                    <m:r>
                      <a:rPr lang="ru-RU" sz="1400" i="1"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ru-RU" sz="1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sz="1400" i="1">
                        <a:latin typeface="Cambria Math"/>
                      </a:rPr>
                      <m:t>,</m:t>
                    </m:r>
                    <m:r>
                      <a:rPr lang="ru-RU" sz="1400" i="1">
                        <a:latin typeface="Cambria Math"/>
                      </a:rPr>
                      <m:t>𝑤</m:t>
                    </m:r>
                    <m:r>
                      <a:rPr lang="ru-RU" sz="1400" i="1">
                        <a:latin typeface="Cambria Math"/>
                      </a:rPr>
                      <m:t>)</m:t>
                    </m:r>
                  </m:oMath>
                </a14:m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 – вектор скорости, </a:t>
                </a:r>
                <a:endParaRPr lang="ru-RU" sz="1400" dirty="0" smtClean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/>
                      </a:rPr>
                      <m:t>η</m:t>
                    </m:r>
                  </m:oMath>
                </a14:m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 – отклонение свободной поверхности от равновесного состояния, </a:t>
                </a:r>
                <a:endParaRPr lang="ru-RU" sz="1400" dirty="0" smtClean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ru-RU" sz="1400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Cambria" pitchFamily="18" charset="0"/>
                    <a:ea typeface="Cambria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1400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ru-RU" sz="1400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Cambria" pitchFamily="18" charset="0"/>
                    <a:ea typeface="Cambria" pitchFamily="18" charset="0"/>
                  </a:rPr>
                  <a:t>)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ru-RU" sz="1400" i="1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Cambria" pitchFamily="18" charset="0"/>
                    <a:ea typeface="Cambria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1400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ru-RU" sz="1400" i="1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Cambria" pitchFamily="18" charset="0"/>
                    <a:ea typeface="Cambria" pitchFamily="18" charset="0"/>
                  </a:rPr>
                  <a:t>)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– коэффициенты вертикальной 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(горизонтальной) турбулентной </a:t>
                </a:r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вязкости и </a:t>
                </a:r>
                <a:r>
                  <a:rPr lang="ru-RU" sz="1400" dirty="0" err="1" smtClean="0">
                    <a:latin typeface="Cambria" pitchFamily="18" charset="0"/>
                    <a:ea typeface="Cambria" pitchFamily="18" charset="0"/>
                  </a:rPr>
                  <a:t>температуропроводности</a:t>
                </a:r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,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 </a:t>
                </a:r>
              </a:p>
              <a:p>
                <a:pPr algn="just"/>
                <a:r>
                  <a:rPr lang="el-GR" sz="1400" dirty="0" smtClean="0">
                    <a:latin typeface="Cambria" pitchFamily="18" charset="0"/>
                    <a:ea typeface="Cambria" pitchFamily="18" charset="0"/>
                  </a:rPr>
                  <a:t>ν</a:t>
                </a:r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, </a:t>
                </a:r>
                <a:r>
                  <a:rPr lang="el-GR" sz="1400" dirty="0">
                    <a:latin typeface="Cambria" pitchFamily="18" charset="0"/>
                    <a:ea typeface="Cambria" pitchFamily="18" charset="0"/>
                  </a:rPr>
                  <a:t>χ</a:t>
                </a:r>
                <a:r>
                  <a:rPr lang="ru-RU" sz="1400" dirty="0">
                    <a:latin typeface="Cambria" pitchFamily="18" charset="0"/>
                    <a:ea typeface="Cambria" pitchFamily="18" charset="0"/>
                  </a:rPr>
                  <a:t>’– коэффициенты молекулярной вязкости и </a:t>
                </a:r>
                <a:r>
                  <a:rPr lang="ru-RU" sz="1400" dirty="0" err="1" smtClean="0">
                    <a:latin typeface="Cambria" pitchFamily="18" charset="0"/>
                    <a:ea typeface="Cambria" pitchFamily="18" charset="0"/>
                  </a:rPr>
                  <a:t>температуропроводности</a:t>
                </a:r>
                <a:r>
                  <a:rPr lang="ru-RU" sz="1400" dirty="0" smtClean="0">
                    <a:latin typeface="Cambria" pitchFamily="18" charset="0"/>
                    <a:ea typeface="Cambria" pitchFamily="18" charset="0"/>
                  </a:rPr>
                  <a:t>.</a:t>
                </a:r>
                <a:endParaRPr lang="ru-RU" sz="1400" dirty="0"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388" y="4588384"/>
                <a:ext cx="7077863" cy="1600438"/>
              </a:xfrm>
              <a:prstGeom prst="rect">
                <a:avLst/>
              </a:prstGeom>
              <a:blipFill rotWithShape="1">
                <a:blip r:embed="rId8"/>
                <a:stretch>
                  <a:fillRect l="-258" t="-763" r="-258" b="-26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49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178976" y="1807865"/>
                <a:ext cx="2225546" cy="814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𝑅𝑖</m:t>
                      </m:r>
                      <m:r>
                        <a:rPr lang="ru-RU" i="1">
                          <a:latin typeface="Cambria Math"/>
                        </a:rPr>
                        <m:t>=−</m:t>
                      </m:r>
                      <m:r>
                        <a:rPr lang="ru-RU" i="1">
                          <a:latin typeface="Cambria Math"/>
                        </a:rPr>
                        <m:t>𝑔</m:t>
                      </m:r>
                      <m:r>
                        <a:rPr lang="ru-RU" i="1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ru-RU" i="1">
                                  <a:latin typeface="Cambria Math"/>
                                </a:rPr>
                                <m:t>𝜌</m:t>
                              </m:r>
                            </m:den>
                          </m:f>
                          <m:r>
                            <a:rPr lang="ru-RU" i="1">
                              <a:latin typeface="Cambria Math"/>
                            </a:rPr>
                            <m:t>𝑑𝑧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𝑑𝑧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76" y="1807865"/>
                <a:ext cx="2225546" cy="81483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635077" y="1945707"/>
                <a:ext cx="2203424" cy="720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fName>
                        <m:e>
                          <m:r>
                            <a:rPr lang="ru-RU" i="1">
                              <a:latin typeface="Cambria Math"/>
                            </a:rPr>
                            <m:t>=−</m:t>
                          </m:r>
                          <m:r>
                            <a:rPr lang="ru-RU" i="1">
                              <a:latin typeface="Cambria Math"/>
                            </a:rPr>
                            <m:t>𝑔</m:t>
                          </m:r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ru-RU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smtClean="0">
                                          <a:latin typeface="Cambria Math"/>
                                        </a:rPr>
                                        <m:t>𝜌</m:t>
                                      </m:r>
                                    </m:e>
                                    <m:sub/>
                                    <m:sup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num>
                            <m:den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,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077" y="1945707"/>
                <a:ext cx="2203424" cy="7200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/>
          <p:cNvSpPr/>
          <p:nvPr/>
        </p:nvSpPr>
        <p:spPr>
          <a:xfrm>
            <a:off x="6489810" y="2357999"/>
            <a:ext cx="2028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dirty="0">
                <a:latin typeface="Cambria" pitchFamily="18" charset="0"/>
                <a:ea typeface="Cambria" pitchFamily="18" charset="0"/>
              </a:rPr>
              <a:t>[</a:t>
            </a:r>
            <a:r>
              <a:rPr lang="ru-RU" sz="1400" dirty="0" err="1">
                <a:latin typeface="Cambria" pitchFamily="18" charset="0"/>
                <a:ea typeface="Cambria" pitchFamily="18" charset="0"/>
              </a:rPr>
              <a:t>Монин</a:t>
            </a:r>
            <a:r>
              <a:rPr lang="ru-RU" sz="1400" dirty="0">
                <a:latin typeface="Cambria" pitchFamily="18" charset="0"/>
                <a:ea typeface="Cambria" pitchFamily="18" charset="0"/>
              </a:rPr>
              <a:t> и </a:t>
            </a:r>
            <a:r>
              <a:rPr lang="ru-RU" sz="1400" dirty="0" err="1">
                <a:latin typeface="Cambria" pitchFamily="18" charset="0"/>
                <a:ea typeface="Cambria" pitchFamily="18" charset="0"/>
              </a:rPr>
              <a:t>Яглом</a:t>
            </a:r>
            <a:r>
              <a:rPr lang="ru-RU" sz="1400" dirty="0">
                <a:latin typeface="Cambria" pitchFamily="18" charset="0"/>
                <a:ea typeface="Cambria" pitchFamily="18" charset="0"/>
              </a:rPr>
              <a:t>, 1965]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244927" y="1272942"/>
                <a:ext cx="16058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𝑃𝑟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27" y="1272942"/>
                <a:ext cx="1605889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118333" r="-21212" b="-18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Группа 20"/>
          <p:cNvGrpSpPr/>
          <p:nvPr/>
        </p:nvGrpSpPr>
        <p:grpSpPr>
          <a:xfrm>
            <a:off x="244927" y="223450"/>
            <a:ext cx="8173961" cy="2082292"/>
            <a:chOff x="244927" y="796544"/>
            <a:chExt cx="8173961" cy="20822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Прямоугольник 3"/>
                <p:cNvSpPr/>
                <p:nvPr/>
              </p:nvSpPr>
              <p:spPr>
                <a:xfrm>
                  <a:off x="244927" y="868552"/>
                  <a:ext cx="8173961" cy="13233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1">
                                <a:latin typeface="Cambria Math"/>
                              </a:rPr>
                              <m:t>𝜕</m:t>
                            </m:r>
                            <m:r>
                              <a:rPr lang="ru-RU" i="1">
                                <a:latin typeface="Cambria Math"/>
                              </a:rPr>
                              <m:t>𝑘</m:t>
                            </m:r>
                          </m:num>
                          <m:den>
                            <m:r>
                              <a:rPr lang="ru-RU" i="1">
                                <a:latin typeface="Cambria Math"/>
                              </a:rPr>
                              <m:t>𝜕</m:t>
                            </m:r>
                            <m:r>
                              <a:rPr lang="ru-RU" i="1">
                                <a:latin typeface="Cambria Math"/>
                              </a:rPr>
                              <m:t>𝑡</m:t>
                            </m:r>
                          </m:den>
                        </m:f>
                        <m:r>
                          <a:rPr lang="ru-RU"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ru-RU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1">
                                <a:latin typeface="Cambria Math"/>
                              </a:rPr>
                              <m:t>𝜕</m:t>
                            </m:r>
                          </m:num>
                          <m:den>
                            <m:r>
                              <a:rPr lang="ru-RU" i="1">
                                <a:latin typeface="Cambria Math"/>
                              </a:rPr>
                              <m:t>𝜕</m:t>
                            </m:r>
                            <m:r>
                              <a:rPr lang="ru-RU" i="1">
                                <a:latin typeface="Cambria Math"/>
                              </a:rPr>
                              <m:t>𝑧</m:t>
                            </m:r>
                          </m:den>
                        </m:f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 smtClean="0">
                                        <a:latin typeface="Cambria Math"/>
                                        <a:ea typeface="Cambria Math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ru-RU">
                                        <a:latin typeface="Cambria Math"/>
                                      </a:rPr>
                                      <m:t>k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ru-RU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ru-RU">
                                <a:latin typeface="Cambria Math"/>
                              </a:rPr>
                              <m:t>ν</m:t>
                            </m:r>
                          </m:e>
                        </m:d>
                        <m:f>
                          <m:fPr>
                            <m:ctrlPr>
                              <a:rPr lang="ru-RU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1">
                                <a:latin typeface="Cambria Math"/>
                              </a:rPr>
                              <m:t>𝜕</m:t>
                            </m:r>
                            <m:r>
                              <a:rPr lang="ru-RU" i="1">
                                <a:latin typeface="Cambria Math"/>
                              </a:rPr>
                              <m:t>𝑘</m:t>
                            </m:r>
                          </m:num>
                          <m:den>
                            <m:r>
                              <a:rPr lang="ru-RU" i="1">
                                <a:latin typeface="Cambria Math"/>
                              </a:rPr>
                              <m:t>𝜕</m:t>
                            </m:r>
                            <m:r>
                              <a:rPr lang="ru-RU" i="1">
                                <a:latin typeface="Cambria Math"/>
                              </a:rPr>
                              <m:t>𝑧</m:t>
                            </m:r>
                          </m:den>
                        </m:f>
                        <m:r>
                          <a:rPr lang="ru-RU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  <m:r>
                          <a:rPr lang="ru-RU">
                            <a:latin typeface="Cambria Math"/>
                          </a:rPr>
                          <m:t>[</m:t>
                        </m:r>
                        <m:sSup>
                          <m:s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ru-RU" i="1">
                                        <a:latin typeface="Cambria Math"/>
                                      </a:rPr>
                                      <m:t>𝑢</m:t>
                                    </m:r>
                                  </m:num>
                                  <m:den>
                                    <m:r>
                                      <a:rPr lang="ru-RU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ru-RU" i="1">
                                        <a:latin typeface="Cambria Math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ru-RU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ru-RU" i="1">
                                        <a:latin typeface="Cambria Math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ru-RU" i="1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ru-RU" i="1">
                                        <a:latin typeface="Cambria Math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ru-RU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>
                            <a:latin typeface="Cambria Math"/>
                          </a:rPr>
                          <m:t>]</m:t>
                        </m:r>
                        <m:r>
                          <a:rPr lang="ru-RU" i="1" smtClean="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ε</m:t>
                        </m:r>
                        <m:r>
                          <a:rPr lang="ru-RU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h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𝑇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>
                            <a:latin typeface="Cambria Math"/>
                          </a:rPr>
                          <m:t>, </m:t>
                        </m:r>
                      </m:oMath>
                    </m:oMathPara>
                  </a14:m>
                  <a:endParaRPr lang="ru-RU" sz="2000" dirty="0">
                    <a:latin typeface="Cambria" pitchFamily="18" charset="0"/>
                    <a:ea typeface="Cambria" pitchFamily="18" charset="0"/>
                  </a:endParaRPr>
                </a:p>
                <a:p>
                  <a:endParaRPr lang="ru-RU" i="1" dirty="0" smtClean="0">
                    <a:latin typeface="Cambria Math"/>
                  </a:endParaRPr>
                </a:p>
                <a:p>
                  <a:endParaRPr lang="ru-RU" dirty="0"/>
                </a:p>
              </p:txBody>
            </p:sp>
          </mc:Choice>
          <mc:Fallback xmlns="">
            <p:sp>
              <p:nvSpPr>
                <p:cNvPr id="4" name="Прямоугольник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7" y="868552"/>
                  <a:ext cx="8173961" cy="132337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Овал 1"/>
            <p:cNvSpPr/>
            <p:nvPr/>
          </p:nvSpPr>
          <p:spPr>
            <a:xfrm>
              <a:off x="2658248" y="796544"/>
              <a:ext cx="3712491" cy="9361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Скругленная соединительная линия 4"/>
            <p:cNvCxnSpPr/>
            <p:nvPr/>
          </p:nvCxnSpPr>
          <p:spPr>
            <a:xfrm>
              <a:off x="6370741" y="1264595"/>
              <a:ext cx="937563" cy="558001"/>
            </a:xfrm>
            <a:prstGeom prst="curvedConnector3">
              <a:avLst>
                <a:gd name="adj1" fmla="val 99899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17"/>
            <p:cNvGrpSpPr/>
            <p:nvPr/>
          </p:nvGrpSpPr>
          <p:grpSpPr>
            <a:xfrm>
              <a:off x="6599327" y="1928659"/>
              <a:ext cx="1819561" cy="950177"/>
              <a:chOff x="5114975" y="2169752"/>
              <a:chExt cx="1819561" cy="9501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Прямоугольник 13"/>
                  <p:cNvSpPr/>
                  <p:nvPr/>
                </p:nvSpPr>
                <p:spPr>
                  <a:xfrm>
                    <a:off x="5124617" y="2222936"/>
                    <a:ext cx="1809919" cy="46705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/>
                            </a:rPr>
                            <m:t>𝑅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&lt;</m:t>
                          </m:r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кр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ru-RU" i="1">
                              <a:latin typeface="Cambria Math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4" name="Прямоугольник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4617" y="2222936"/>
                    <a:ext cx="1809919" cy="467051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259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Прямоугольник 14"/>
                  <p:cNvSpPr/>
                  <p:nvPr/>
                </p:nvSpPr>
                <p:spPr>
                  <a:xfrm>
                    <a:off x="5444425" y="2717303"/>
                    <a:ext cx="11223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ru-RU" i="1">
                                  <a:latin typeface="Cambria Math"/>
                                </a:rPr>
                                <m:t>𝑅𝑖</m:t>
                              </m:r>
                            </m:fName>
                            <m:e>
                              <m:r>
                                <a:rPr lang="ru-RU" i="1">
                                  <a:latin typeface="Cambria Math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𝑃𝑟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func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5" name="Прямоугольник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4425" y="2717303"/>
                    <a:ext cx="1122359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Прямоугольник 26"/>
              <p:cNvSpPr/>
              <p:nvPr/>
            </p:nvSpPr>
            <p:spPr>
              <a:xfrm>
                <a:off x="5114975" y="2169752"/>
                <a:ext cx="1809919" cy="95017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26210" y="5013176"/>
                <a:ext cx="7976565" cy="1716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</a:rPr>
                            <m:t>𝑷𝒓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</a:rPr>
                            <m:t>𝑻</m:t>
                          </m:r>
                        </m:sub>
                      </m:sSub>
                      <m:d>
                        <m:dPr>
                          <m:ctrlPr>
                            <a:rPr lang="ru-RU" sz="2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/>
                            </a:rPr>
                            <m:t>𝑹𝒊</m:t>
                          </m:r>
                        </m:e>
                      </m:d>
                      <m:r>
                        <a:rPr lang="en-US" sz="20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b="1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ru-RU" sz="20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/>
                                </a:rPr>
                                <m:t>𝟒</m:t>
                              </m:r>
                              <m:r>
                                <a:rPr lang="en-US" sz="2000" b="1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b="1" i="1">
                                  <a:latin typeface="Cambria Math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/>
                                </a:rPr>
                                <m:t>𝑹</m:t>
                              </m:r>
                              <m:r>
                                <a:rPr lang="en-US" sz="2000" b="1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000" b="1" i="1">
                              <a:latin typeface="Cambria Math"/>
                            </a:rPr>
                            <m:t>𝑹𝒊</m:t>
                          </m:r>
                          <m:r>
                            <a:rPr lang="en-US" sz="2000" b="1" i="1">
                              <a:latin typeface="Cambria Math"/>
                            </a:rPr>
                            <m:t>+</m:t>
                          </m:r>
                          <m:r>
                            <a:rPr lang="en-US" sz="20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2000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sz="2000" b="1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20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ru-RU" sz="2000" b="1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sz="2000" b="1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ru-RU" sz="2000" b="1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1" i="1">
                                                  <a:latin typeface="Cambria Math"/>
                                                </a:rPr>
                                                <m:t>𝟒</m:t>
                                              </m:r>
                                              <m:r>
                                                <a:rPr lang="en-US" sz="2000" b="1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1" i="1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  <m:r>
                                                <a:rPr lang="en-US" sz="2000" b="1" i="1">
                                                  <a:latin typeface="Cambria Math"/>
                                                </a:rPr>
                                                <m:t>𝑹</m:t>
                                              </m:r>
                                            </m:e>
                                          </m:d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𝑹𝒊</m:t>
                                          </m:r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1" i="1"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𝟒</m:t>
                                  </m:r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𝑹𝒊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ru-RU" sz="20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𝟐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ru-RU" sz="2000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en-US" sz="2000" b="0" i="0" smtClean="0">
                          <a:latin typeface="Cambria Math"/>
                        </a:rPr>
                        <m:t>;</m:t>
                      </m:r>
                      <m:r>
                        <a:rPr lang="en-US" sz="200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dirty="0" smtClean="0">
                  <a:latin typeface="Cambria" pitchFamily="18" charset="0"/>
                </a:endParaRPr>
              </a:p>
              <a:p>
                <a:pPr algn="ctr"/>
                <a:endParaRPr lang="en-US" sz="2000" dirty="0" smtClean="0">
                  <a:latin typeface="Cambria" pitchFamily="18" charset="0"/>
                  <a:ea typeface="Cambria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𝑷𝒓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𝑻</m:t>
                        </m:r>
                      </m:sub>
                    </m:sSub>
                    <m:d>
                      <m:dPr>
                        <m:ctrlPr>
                          <a:rPr lang="ru-RU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𝑹𝒊</m:t>
                        </m:r>
                      </m:e>
                    </m:d>
                    <m:r>
                      <a:rPr lang="en-US" b="1" i="1">
                        <a:latin typeface="Cambria Math"/>
                      </a:rPr>
                      <m:t>= </m:t>
                    </m:r>
                    <m:d>
                      <m:dPr>
                        <m:ctrlPr>
                          <a:rPr lang="ru-RU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𝟒</m:t>
                        </m:r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latin typeface="Cambria Math"/>
                          </a:rPr>
                          <m:t>𝟑</m:t>
                        </m:r>
                        <m:r>
                          <a:rPr lang="en-US" b="1" i="1">
                            <a:latin typeface="Cambria Math"/>
                          </a:rPr>
                          <m:t>𝑹</m:t>
                        </m:r>
                      </m:e>
                    </m:d>
                    <m:r>
                      <a:rPr lang="en-US" b="1" i="1">
                        <a:latin typeface="Cambria Math"/>
                      </a:rPr>
                      <m:t>𝑹𝒊</m:t>
                    </m:r>
                  </m:oMath>
                </a14:m>
                <a:r>
                  <a:rPr lang="en-US" b="1" dirty="0" smtClean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b="1" dirty="0" smtClean="0">
                    <a:latin typeface="Cambria" pitchFamily="18" charset="0"/>
                    <a:ea typeface="Cambria" pitchFamily="18" charset="0"/>
                  </a:rPr>
                  <a:t>при </a:t>
                </a:r>
                <a14:m>
                  <m:oMath xmlns:m="http://schemas.openxmlformats.org/officeDocument/2006/math">
                    <m:r>
                      <a:rPr lang="ru-RU" b="1" i="1">
                        <a:latin typeface="Cambria Math"/>
                      </a:rPr>
                      <m:t>𝑹𝒊</m:t>
                    </m:r>
                    <m:r>
                      <a:rPr lang="ru-RU" b="1" i="1">
                        <a:latin typeface="Cambria Math"/>
                      </a:rPr>
                      <m:t> ≫</m:t>
                    </m:r>
                    <m:r>
                      <a:rPr lang="ru-RU" b="1" i="1">
                        <a:latin typeface="Cambria Math"/>
                      </a:rPr>
                      <m:t>𝟏</m:t>
                    </m:r>
                    <m:r>
                      <a:rPr lang="en-US" b="1" i="0" smtClean="0">
                        <a:latin typeface="Cambria Math"/>
                      </a:rPr>
                      <m:t>;</m:t>
                    </m:r>
                  </m:oMath>
                </a14:m>
                <a:endParaRPr lang="ru-RU" b="1" dirty="0"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10" y="5013176"/>
                <a:ext cx="7976565" cy="1716304"/>
              </a:xfrm>
              <a:prstGeom prst="rect">
                <a:avLst/>
              </a:prstGeom>
              <a:blipFill rotWithShape="1">
                <a:blip r:embed="rId8"/>
                <a:stretch>
                  <a:fillRect b="-24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 19"/>
          <p:cNvSpPr/>
          <p:nvPr/>
        </p:nvSpPr>
        <p:spPr>
          <a:xfrm>
            <a:off x="118522" y="2852936"/>
            <a:ext cx="8701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mbria" pitchFamily="18" charset="0"/>
                <a:ea typeface="Cambria" pitchFamily="18" charset="0"/>
              </a:rPr>
              <a:t>Для включения в </a:t>
            </a:r>
            <a:r>
              <a:rPr lang="en-US" dirty="0">
                <a:latin typeface="Cambria" pitchFamily="18" charset="0"/>
                <a:ea typeface="Cambria" pitchFamily="18" charset="0"/>
              </a:rPr>
              <a:t>k-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ε </a:t>
            </a:r>
            <a:r>
              <a:rPr lang="ru-RU" dirty="0">
                <a:latin typeface="Cambria" pitchFamily="18" charset="0"/>
                <a:ea typeface="Cambria" pitchFamily="18" charset="0"/>
              </a:rPr>
              <a:t>замыкание учета стратификации использовалась модель нестационарных турбулентных течений в стратифицированной жидкости, учитывающая двустороннюю трансформацию кинетической и потенциальной энергий турбулентных пульсаций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89170" y="4199785"/>
            <a:ext cx="3440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mbria" pitchFamily="18" charset="0"/>
                <a:ea typeface="Cambria" pitchFamily="18" charset="0"/>
              </a:rPr>
              <a:t>[Островский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dirty="0">
                <a:latin typeface="Cambria" pitchFamily="18" charset="0"/>
                <a:ea typeface="Cambria" pitchFamily="18" charset="0"/>
              </a:rPr>
              <a:t>и Троицкая, 1987]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124405" y="4053265"/>
            <a:ext cx="4709687" cy="741690"/>
            <a:chOff x="4322932" y="3113823"/>
            <a:chExt cx="4709687" cy="74169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6520928" y="3155753"/>
              <a:ext cx="2083520" cy="69976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Прямоугольник 30"/>
                <p:cNvSpPr/>
                <p:nvPr/>
              </p:nvSpPr>
              <p:spPr>
                <a:xfrm>
                  <a:off x="4322932" y="3113823"/>
                  <a:ext cx="4709687" cy="7146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〈"/>
                            <m:endChr m:val="〉"/>
                            <m:ctrlPr>
                              <a:rPr lang="ru-RU" i="1" smtClean="0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 smtClean="0">
                                    <a:latin typeface="Cambria Math"/>
                                  </a:rPr>
                                  <m:t>𝜌</m:t>
                                </m:r>
                              </m:e>
                              <m:sub/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US" b="0" i="0" smtClean="0">
                            <a:latin typeface="Cambria Math"/>
                          </a:rPr>
                          <m:t>=</m:t>
                        </m:r>
                        <m:r>
                          <a:rPr lang="ru-RU" i="1">
                            <a:latin typeface="Cambria Math"/>
                          </a:rPr>
                          <m:t>𝐿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𝑘</m:t>
                            </m:r>
                          </m:e>
                        </m:rad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ru-RU" i="1">
                                    <a:latin typeface="Cambria Math"/>
                                  </a:rPr>
                                  <m:t>𝜕</m:t>
                                </m:r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𝜌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ru-RU" i="1">
                                    <a:latin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ru-RU" i="1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ru-RU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ru-RU" i="1">
                                    <a:latin typeface="Cambria Math"/>
                                  </a:rPr>
                                  <m:t>𝑘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ru-RU" i="1"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begChr m:val="〈"/>
                                <m:endChr m:val="〉"/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𝜌</m:t>
                                    </m:r>
                                  </m:e>
                                  <m:sup>
                                    <m:r>
                                      <a:rPr lang="ru-RU" i="1">
                                        <a:latin typeface="Cambria Math"/>
                                      </a:rPr>
                                      <m:t>′2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ru-RU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ru-RU" i="1">
                                <a:latin typeface="Cambria Math"/>
                              </a:rPr>
                              <m:t>𝑔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ru-RU" i="1">
                                <a:latin typeface="Cambria Math"/>
                              </a:rPr>
                              <m:t>)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; 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1" name="Прямоугольник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2932" y="3113823"/>
                  <a:ext cx="4709687" cy="71468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1380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07965" y="6020378"/>
                <a:ext cx="7704856" cy="71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b="1" i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𝜕𝜀</m:t>
                          </m:r>
                        </m:num>
                        <m:den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ru-RU" b="1" kern="10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ru-RU" b="1" i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ru-RU" b="1" i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b="1" i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b="1" i="1" kern="100">
                                      <a:solidFill>
                                        <a:sysClr val="windowText" lastClr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b="1" kern="100">
                                      <a:solidFill>
                                        <a:sysClr val="windowText" lastClr="000000"/>
                                      </a:solidFill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ru-RU" b="1" kern="100">
                                      <a:solidFill>
                                        <a:sysClr val="windowText" lastClr="00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ru-RU" b="1" i="1" kern="100">
                                      <a:solidFill>
                                        <a:sysClr val="windowText" lastClr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b="1" kern="100">
                                      <a:solidFill>
                                        <a:sysClr val="windowText" lastClr="000000"/>
                                      </a:solidFill>
                                      <a:latin typeface="Cambria Math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ru-RU" b="1" kern="100">
                                      <a:solidFill>
                                        <a:sysClr val="windowText" lastClr="000000"/>
                                      </a:solidFill>
                                      <a:latin typeface="Cambria Math"/>
                                    </a:rPr>
                                    <m:t>ε</m:t>
                                  </m:r>
                                </m:sub>
                              </m:sSub>
                            </m:den>
                          </m:f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ν</m:t>
                          </m:r>
                        </m:e>
                      </m:d>
                      <m:f>
                        <m:fPr>
                          <m:ctrlPr>
                            <a:rPr lang="ru-RU" b="1" i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ε</m:t>
                          </m:r>
                        </m:num>
                        <m:den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ru-RU" b="1" kern="10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ru-RU" b="1" i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ε</m:t>
                          </m:r>
                        </m:num>
                        <m:den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𝑘</m:t>
                          </m:r>
                        </m:den>
                      </m:f>
                      <m:d>
                        <m:dPr>
                          <m:ctrlPr>
                            <a:rPr lang="ru-RU" b="1" i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b="1" i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b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b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ru-RU" b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ε</m:t>
                              </m:r>
                            </m:sub>
                          </m:sSub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∙</m:t>
                          </m:r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b="1" i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b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b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ru-RU" b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ε</m:t>
                              </m:r>
                            </m:sub>
                          </m:sSub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ε</m:t>
                          </m:r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b="1" i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b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b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ru-RU" b="1" kern="10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  <m:t>ε</m:t>
                              </m:r>
                            </m:sub>
                          </m:sSub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∙</m:t>
                          </m:r>
                          <m:r>
                            <a:rPr lang="ru-RU" b="1" kern="10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65" y="6020378"/>
                <a:ext cx="7704856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9564" y="44624"/>
                <a:ext cx="7976565" cy="1716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</a:rPr>
                            <m:t>𝑷𝒓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</a:rPr>
                            <m:t>𝑻</m:t>
                          </m:r>
                        </m:sub>
                      </m:sSub>
                      <m:d>
                        <m:dPr>
                          <m:ctrlPr>
                            <a:rPr lang="ru-RU" sz="20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/>
                            </a:rPr>
                            <m:t>𝑹𝒊</m:t>
                          </m:r>
                        </m:e>
                      </m:d>
                      <m:r>
                        <a:rPr lang="en-US" sz="20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b="1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ru-RU" sz="20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/>
                                </a:rPr>
                                <m:t>𝟒</m:t>
                              </m:r>
                              <m:r>
                                <a:rPr lang="en-US" sz="2000" b="1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b="1" i="1">
                                  <a:latin typeface="Cambria Math"/>
                                </a:rPr>
                                <m:t>𝟑</m:t>
                              </m:r>
                              <m:r>
                                <a:rPr lang="en-US" sz="2000" b="1" i="1">
                                  <a:latin typeface="Cambria Math"/>
                                </a:rPr>
                                <m:t>𝑹</m:t>
                              </m:r>
                              <m:r>
                                <a:rPr lang="en-US" sz="2000" b="1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000" b="1" i="1">
                              <a:latin typeface="Cambria Math"/>
                            </a:rPr>
                            <m:t>𝑹𝒊</m:t>
                          </m:r>
                          <m:r>
                            <a:rPr lang="en-US" sz="2000" b="1" i="1">
                              <a:latin typeface="Cambria Math"/>
                            </a:rPr>
                            <m:t>+</m:t>
                          </m:r>
                          <m:r>
                            <a:rPr lang="en-US" sz="20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2000" b="1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sz="2000" b="1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20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ru-RU" sz="2000" b="1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sz="2000" b="1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ru-RU" sz="2000" b="1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1" i="1">
                                                  <a:latin typeface="Cambria Math"/>
                                                </a:rPr>
                                                <m:t>𝟒</m:t>
                                              </m:r>
                                              <m:r>
                                                <a:rPr lang="en-US" sz="2000" b="1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1" i="1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  <m:r>
                                                <a:rPr lang="en-US" sz="2000" b="1" i="1">
                                                  <a:latin typeface="Cambria Math"/>
                                                </a:rPr>
                                                <m:t>𝑹</m:t>
                                              </m:r>
                                            </m:e>
                                          </m:d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𝑹𝒊</m:t>
                                          </m:r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000" b="1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1" i="1"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𝟒</m:t>
                                  </m:r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𝑹𝒊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ru-RU" sz="20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𝟐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ru-RU" sz="2000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en-US" sz="2000" b="0" i="0" smtClean="0">
                          <a:latin typeface="Cambria Math"/>
                        </a:rPr>
                        <m:t>;</m:t>
                      </m:r>
                      <m:r>
                        <a:rPr lang="en-US" sz="200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dirty="0" smtClean="0">
                  <a:latin typeface="Cambria" pitchFamily="18" charset="0"/>
                </a:endParaRPr>
              </a:p>
              <a:p>
                <a:pPr algn="ctr"/>
                <a:endParaRPr lang="en-US" sz="2000" dirty="0" smtClean="0">
                  <a:latin typeface="Cambria" pitchFamily="18" charset="0"/>
                  <a:ea typeface="Cambria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𝑷𝒓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𝑻</m:t>
                        </m:r>
                      </m:sub>
                    </m:sSub>
                    <m:d>
                      <m:dPr>
                        <m:ctrlPr>
                          <a:rPr lang="ru-RU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𝑹𝒊</m:t>
                        </m:r>
                      </m:e>
                    </m:d>
                    <m:r>
                      <a:rPr lang="en-US" b="1" i="1">
                        <a:latin typeface="Cambria Math"/>
                      </a:rPr>
                      <m:t>= </m:t>
                    </m:r>
                    <m:d>
                      <m:dPr>
                        <m:ctrlPr>
                          <a:rPr lang="ru-RU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𝟒</m:t>
                        </m:r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latin typeface="Cambria Math"/>
                          </a:rPr>
                          <m:t>𝟑</m:t>
                        </m:r>
                        <m:r>
                          <a:rPr lang="en-US" b="1" i="1">
                            <a:latin typeface="Cambria Math"/>
                          </a:rPr>
                          <m:t>𝑹</m:t>
                        </m:r>
                      </m:e>
                    </m:d>
                    <m:r>
                      <a:rPr lang="en-US" b="1" i="1">
                        <a:latin typeface="Cambria Math"/>
                      </a:rPr>
                      <m:t>𝑹𝒊</m:t>
                    </m:r>
                  </m:oMath>
                </a14:m>
                <a:r>
                  <a:rPr lang="en-US" b="1" dirty="0" smtClean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b="1" dirty="0" smtClean="0">
                    <a:latin typeface="Cambria" pitchFamily="18" charset="0"/>
                    <a:ea typeface="Cambria" pitchFamily="18" charset="0"/>
                  </a:rPr>
                  <a:t>при </a:t>
                </a:r>
                <a14:m>
                  <m:oMath xmlns:m="http://schemas.openxmlformats.org/officeDocument/2006/math">
                    <m:r>
                      <a:rPr lang="ru-RU" b="1" i="1">
                        <a:latin typeface="Cambria Math"/>
                      </a:rPr>
                      <m:t>𝑹𝒊</m:t>
                    </m:r>
                    <m:r>
                      <a:rPr lang="ru-RU" b="1" i="1">
                        <a:latin typeface="Cambria Math"/>
                      </a:rPr>
                      <m:t> ≫</m:t>
                    </m:r>
                    <m:r>
                      <a:rPr lang="ru-RU" b="1" i="1">
                        <a:latin typeface="Cambria Math"/>
                      </a:rPr>
                      <m:t>𝟏</m:t>
                    </m:r>
                    <m:r>
                      <a:rPr lang="en-US" b="1" i="0" smtClean="0">
                        <a:latin typeface="Cambria Math"/>
                      </a:rPr>
                      <m:t>;</m:t>
                    </m:r>
                  </m:oMath>
                </a14:m>
                <a:endParaRPr lang="ru-RU" b="1" dirty="0"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64" y="44624"/>
                <a:ext cx="7976565" cy="1716304"/>
              </a:xfrm>
              <a:prstGeom prst="rect">
                <a:avLst/>
              </a:prstGeom>
              <a:blipFill rotWithShape="1">
                <a:blip r:embed="rId3"/>
                <a:stretch>
                  <a:fillRect b="-24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1907704" y="2072220"/>
                <a:ext cx="1886606" cy="12126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0</m:t>
                              </m:r>
                              <m: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ru-RU" i="1">
                                  <a:latin typeface="Cambria Math"/>
                                  <a:ea typeface="Calibri"/>
                                  <a:cs typeface="Times New Roman"/>
                                </a:rPr>
                                <m:t>2</m:t>
                              </m:r>
                            </m:sup>
                          </m:sSubSup>
                          <m:r>
                            <a:rPr lang="ru-RU" i="1">
                              <a:latin typeface="Cambria Math"/>
                              <a:ea typeface="Calibri"/>
                              <a:cs typeface="Times New Roman"/>
                            </a:rPr>
                            <m:t>𝐶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den>
                      </m:f>
                      <m:r>
                        <a:rPr lang="ru-RU" i="1">
                          <a:latin typeface="Cambria Math"/>
                          <a:ea typeface="Calibri"/>
                          <a:cs typeface="Times New Roman"/>
                        </a:rPr>
                        <m:t>𝑓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/>
                              <a:ea typeface="Calibri"/>
                              <a:cs typeface="Times New Roman"/>
                            </a:rPr>
                            <m:t>𝑅𝑖</m:t>
                          </m:r>
                        </m:e>
                      </m:d>
                      <m:r>
                        <a:rPr lang="ru-RU" i="1">
                          <a:latin typeface="Cambria Math"/>
                          <a:ea typeface="Calibri"/>
                          <a:cs typeface="Times New Roman"/>
                        </a:rPr>
                        <m:t>,</m:t>
                      </m:r>
                    </m:oMath>
                  </m:oMathPara>
                </a14:m>
                <a:endParaRPr lang="ru-RU" sz="1200" dirty="0">
                  <a:ea typeface="Calibri"/>
                  <a:cs typeface="Arial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072220"/>
                <a:ext cx="1886606" cy="121264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427984" y="2325239"/>
                <a:ext cx="2074029" cy="1023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  <a:cs typeface="Times New Roman"/>
                            </a:rPr>
                            <m:t>П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cs typeface="Times New Roman"/>
                            </a:rPr>
                            <m:t>𝑘</m:t>
                          </m:r>
                        </m:den>
                      </m:f>
                      <m:r>
                        <a:rPr lang="ru-RU" i="1">
                          <a:latin typeface="Cambria Math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  <a:cs typeface="Times New Roman"/>
                            </a:rPr>
                            <m:t>2</m:t>
                          </m:r>
                          <m:d>
                            <m:dPr>
                              <m:ctrlPr>
                                <a:rPr lang="ru-RU" i="1">
                                  <a:latin typeface="Cambria Math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/>
                                  <a:cs typeface="Times New Roman"/>
                                </a:rPr>
                                <m:t>1−</m:t>
                              </m:r>
                              <m:r>
                                <a:rPr lang="ru-RU" i="1">
                                  <a:latin typeface="Cambria Math"/>
                                  <a:cs typeface="Times New Roman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/>
                                      <a:cs typeface="Times New Roman"/>
                                    </a:rPr>
                                    <m:t>𝑅𝑖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ru-RU" i="1">
                              <a:latin typeface="Cambria Math"/>
                              <a:cs typeface="Times New Roman"/>
                            </a:rPr>
                            <m:t>𝑓</m:t>
                          </m:r>
                          <m:r>
                            <a:rPr lang="ru-RU" i="1">
                              <a:latin typeface="Cambria Math"/>
                              <a:cs typeface="Times New Roman"/>
                            </a:rPr>
                            <m:t>(</m:t>
                          </m:r>
                          <m:r>
                            <a:rPr lang="ru-RU" i="1">
                              <a:latin typeface="Cambria Math"/>
                              <a:cs typeface="Times New Roman"/>
                            </a:rPr>
                            <m:t>𝑅𝑖</m:t>
                          </m:r>
                          <m:r>
                            <a:rPr lang="ru-RU" i="1">
                              <a:latin typeface="Cambria Math"/>
                              <a:cs typeface="Times New Roman"/>
                            </a:rPr>
                            <m:t>)</m:t>
                          </m:r>
                        </m:den>
                      </m:f>
                      <m:r>
                        <a:rPr lang="ru-RU" i="1">
                          <a:latin typeface="Cambria Math"/>
                          <a:cs typeface="Times New Roman"/>
                        </a:rPr>
                        <m:t>.</m:t>
                      </m:r>
                    </m:oMath>
                  </m:oMathPara>
                </a14:m>
                <a:endParaRPr lang="ru-RU" sz="1200" dirty="0">
                  <a:cs typeface="Arial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2325239"/>
                <a:ext cx="2074029" cy="102348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23528" y="2531546"/>
                <a:ext cx="1154419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П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r>
                        <a:rPr lang="en-GB" i="1">
                          <a:latin typeface="Cambria Math"/>
                        </a:rPr>
                        <m:t>𝜀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П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ru-RU" b="0" i="0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531546"/>
                <a:ext cx="1154419" cy="61087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129586" y="3138546"/>
                <a:ext cx="8596795" cy="1004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1</m:t>
                          </m:r>
                          <m:r>
                            <a:rPr lang="ru-RU" i="1">
                              <a:latin typeface="Cambria Math"/>
                            </a:rPr>
                            <m:t>𝜀</m:t>
                          </m:r>
                        </m:sub>
                      </m:sSub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0</m:t>
                          </m:r>
                          <m:r>
                            <a:rPr lang="ru-RU" i="1"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ru-RU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3</m:t>
                          </m:r>
                          <m:r>
                            <a:rPr lang="ru-RU" i="1">
                              <a:latin typeface="Cambria Math"/>
                            </a:rPr>
                            <m:t>𝜀</m:t>
                          </m:r>
                        </m:sub>
                      </m:sSub>
                      <m:sSup>
                        <m:sSupPr>
                          <m:ctrlPr>
                            <a:rPr lang="ru-RU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/>
                            </a:rPr>
                            <m:t>𝑁</m:t>
                          </m:r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3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П</m:t>
                              </m:r>
                            </m:num>
                            <m:den>
                              <m:r>
                                <a:rPr lang="en-GB" i="1">
                                  <a:latin typeface="Cambria Math"/>
                                </a:rPr>
                                <m:t>𝑘</m:t>
                              </m:r>
                            </m:den>
                          </m:f>
                          <m:d>
                            <m: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1−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𝑅</m:t>
                              </m:r>
                            </m:e>
                          </m:d>
                        </m:e>
                      </m:d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𝜀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𝐶</m:t>
                          </m:r>
                        </m:den>
                      </m:f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86" y="3138546"/>
                <a:ext cx="8596795" cy="100437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Прямая соединительная линия 13"/>
          <p:cNvCxnSpPr/>
          <p:nvPr/>
        </p:nvCxnSpPr>
        <p:spPr>
          <a:xfrm>
            <a:off x="2987824" y="6597352"/>
            <a:ext cx="30243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45416" y="6597352"/>
            <a:ext cx="30243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689980" y="6585887"/>
            <a:ext cx="30243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597131" y="4843337"/>
                <a:ext cx="8546869" cy="808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ru-RU" b="1" i="1">
                              <a:latin typeface="Cambria Math"/>
                            </a:rPr>
                            <m:t>𝟏</m:t>
                          </m:r>
                          <m:r>
                            <a:rPr lang="ru-RU" b="1" i="1">
                              <a:latin typeface="Cambria Math"/>
                            </a:rPr>
                            <m:t>𝜺</m:t>
                          </m:r>
                        </m:sub>
                      </m:sSub>
                      <m:r>
                        <a:rPr lang="ru-RU" b="1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ru-RU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ru-RU" b="1" i="1">
                              <a:latin typeface="Cambria Math"/>
                            </a:rPr>
                            <m:t>𝟑</m:t>
                          </m:r>
                          <m:r>
                            <a:rPr lang="ru-RU" b="1" i="1">
                              <a:latin typeface="Cambria Math"/>
                            </a:rPr>
                            <m:t>𝜺</m:t>
                          </m:r>
                        </m:sub>
                      </m:sSub>
                      <m:r>
                        <a:rPr lang="ru-RU" b="1" i="1">
                          <a:latin typeface="Cambria Math"/>
                        </a:rPr>
                        <m:t>𝑹𝒊</m:t>
                      </m:r>
                      <m:r>
                        <a:rPr lang="ru-RU" b="1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ru-RU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b="1" i="1">
                              <a:latin typeface="Cambria Math"/>
                            </a:rPr>
                            <m:t>𝟏</m:t>
                          </m:r>
                          <m:r>
                            <a:rPr lang="ru-RU" b="1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ru-RU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b="1" i="1">
                                  <a:latin typeface="Cambria Math"/>
                                </a:rPr>
                                <m:t>𝟔</m:t>
                              </m:r>
                              <m:d>
                                <m:dPr>
                                  <m:ctrlPr>
                                    <a:rPr lang="ru-RU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ru-RU" b="1" i="1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ru-RU" b="1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ru-RU" b="1" i="1">
                                      <a:latin typeface="Cambria Math"/>
                                    </a:rPr>
                                    <m:t>𝒇</m:t>
                                  </m:r>
                                  <m:d>
                                    <m:dPr>
                                      <m:ctrlPr>
                                        <a:rPr lang="ru-RU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b="1" i="1">
                                          <a:latin typeface="Cambria Math"/>
                                        </a:rPr>
                                        <m:t>𝑹𝒊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lang="ru-RU" b="1" i="1">
                                  <a:latin typeface="Cambria Math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ru-RU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ru-RU" b="1" i="1">
                                      <a:latin typeface="Cambria Math"/>
                                    </a:rPr>
                                    <m:t>𝑹𝒊</m:t>
                                  </m:r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ru-RU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b="1" i="1">
                                  <a:latin typeface="Cambria Math"/>
                                </a:rPr>
                                <m:t>𝟏</m:t>
                              </m:r>
                              <m:r>
                                <a:rPr lang="ru-RU" b="1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ru-RU" b="1" i="1">
                                  <a:latin typeface="Cambria Math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a:rPr lang="ru-RU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ru-RU" b="1" i="1">
                                  <a:latin typeface="Cambria Math"/>
                                </a:rPr>
                                <m:t>𝟐</m:t>
                              </m:r>
                              <m:r>
                                <a:rPr lang="ru-RU" b="1" i="1">
                                  <a:latin typeface="Cambria Math"/>
                                </a:rPr>
                                <m:t>𝜺</m:t>
                              </m:r>
                            </m:sub>
                          </m:sSub>
                        </m:num>
                        <m:den>
                          <m:r>
                            <a:rPr lang="ru-RU" b="1" i="1">
                              <a:latin typeface="Cambria Math"/>
                            </a:rPr>
                            <m:t>𝑪</m:t>
                          </m:r>
                          <m:r>
                            <a:rPr lang="ru-RU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ru-RU" b="1" i="1">
                          <a:latin typeface="Cambria Math"/>
                        </a:rPr>
                        <m:t>𝒇</m:t>
                      </m:r>
                      <m:r>
                        <a:rPr lang="ru-RU" b="1" i="1">
                          <a:latin typeface="Cambria Math"/>
                        </a:rPr>
                        <m:t>(</m:t>
                      </m:r>
                      <m:r>
                        <a:rPr lang="ru-RU" b="1" i="1">
                          <a:latin typeface="Cambria Math"/>
                        </a:rPr>
                        <m:t>𝑹𝒊</m:t>
                      </m:r>
                      <m:r>
                        <a:rPr lang="ru-RU" b="1" i="1">
                          <a:latin typeface="Cambria Math"/>
                        </a:rPr>
                        <m:t>).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31" y="4843337"/>
                <a:ext cx="8546869" cy="80823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2403447" y="5651046"/>
                <a:ext cx="4934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b="1" i="1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ru-RU" b="1" i="1">
                            <a:latin typeface="Cambria Math"/>
                          </a:rPr>
                          <m:t>𝟏</m:t>
                        </m:r>
                        <m:r>
                          <a:rPr lang="ru-RU" b="1" i="1">
                            <a:latin typeface="Cambria Math"/>
                          </a:rPr>
                          <m:t>𝜺</m:t>
                        </m:r>
                      </m:sub>
                    </m:sSub>
                    <m:d>
                      <m:dPr>
                        <m:ctrlPr>
                          <a:rPr lang="ru-RU" b="1" i="1">
                            <a:latin typeface="Cambria Math"/>
                          </a:rPr>
                        </m:ctrlPr>
                      </m:dPr>
                      <m:e>
                        <m:r>
                          <a:rPr lang="ru-RU" b="1" i="1">
                            <a:latin typeface="Cambria Math"/>
                          </a:rPr>
                          <m:t>𝟒</m:t>
                        </m:r>
                        <m:r>
                          <a:rPr lang="ru-RU" b="1" i="1">
                            <a:latin typeface="Cambria Math"/>
                          </a:rPr>
                          <m:t>−</m:t>
                        </m:r>
                        <m:r>
                          <a:rPr lang="ru-RU" b="1" i="1">
                            <a:latin typeface="Cambria Math"/>
                          </a:rPr>
                          <m:t>𝟑</m:t>
                        </m:r>
                        <m:r>
                          <a:rPr lang="ru-RU" b="1" i="1">
                            <a:latin typeface="Cambria Math"/>
                          </a:rPr>
                          <m:t>𝑹</m:t>
                        </m:r>
                      </m:e>
                    </m:d>
                    <m:r>
                      <a:rPr lang="ru-RU" b="1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b="1" i="1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ru-RU" b="1" i="1">
                            <a:latin typeface="Cambria Math"/>
                          </a:rPr>
                          <m:t>𝟑</m:t>
                        </m:r>
                        <m:r>
                          <a:rPr lang="ru-RU" b="1" i="1">
                            <a:latin typeface="Cambria Math"/>
                          </a:rPr>
                          <m:t>𝜺</m:t>
                        </m:r>
                      </m:sub>
                    </m:sSub>
                    <m:r>
                      <a:rPr lang="ru-RU" b="1" i="1">
                        <a:latin typeface="Cambria Math"/>
                      </a:rPr>
                      <m:t>=</m:t>
                    </m:r>
                    <m:r>
                      <a:rPr lang="ru-RU" b="1" i="1">
                        <a:latin typeface="Cambria Math"/>
                      </a:rPr>
                      <m:t>𝟑</m:t>
                    </m:r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b="1" i="1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ru-RU" b="1" i="1">
                            <a:latin typeface="Cambria Math"/>
                          </a:rPr>
                          <m:t>𝟐</m:t>
                        </m:r>
                        <m:r>
                          <a:rPr lang="ru-RU" b="1" i="1">
                            <a:latin typeface="Cambria Math"/>
                          </a:rPr>
                          <m:t>𝜺</m:t>
                        </m:r>
                      </m:sub>
                    </m:sSub>
                    <m:d>
                      <m:dPr>
                        <m:ctrlPr>
                          <a:rPr lang="ru-RU" b="1" i="1">
                            <a:latin typeface="Cambria Math"/>
                          </a:rPr>
                        </m:ctrlPr>
                      </m:dPr>
                      <m:e>
                        <m:r>
                          <a:rPr lang="ru-RU" b="1" i="1">
                            <a:latin typeface="Cambria Math"/>
                          </a:rPr>
                          <m:t>𝟏</m:t>
                        </m:r>
                        <m:r>
                          <a:rPr lang="ru-RU" b="1" i="1">
                            <a:latin typeface="Cambria Math"/>
                          </a:rPr>
                          <m:t>−</m:t>
                        </m:r>
                        <m:r>
                          <a:rPr lang="ru-RU" b="1" i="1">
                            <a:latin typeface="Cambria Math"/>
                          </a:rPr>
                          <m:t>𝑹</m:t>
                        </m:r>
                      </m:e>
                    </m:d>
                  </m:oMath>
                </a14:m>
                <a:r>
                  <a:rPr lang="ru-RU" b="1" dirty="0" smtClean="0"/>
                  <a:t> </a:t>
                </a:r>
                <a:r>
                  <a:rPr lang="ru-RU" b="1" dirty="0">
                    <a:latin typeface="Cambria" pitchFamily="18" charset="0"/>
                    <a:ea typeface="Cambria" pitchFamily="18" charset="0"/>
                  </a:rPr>
                  <a:t>при </a:t>
                </a:r>
                <a14:m>
                  <m:oMath xmlns:m="http://schemas.openxmlformats.org/officeDocument/2006/math">
                    <m:r>
                      <a:rPr lang="ru-RU" b="1" i="1">
                        <a:latin typeface="Cambria Math"/>
                      </a:rPr>
                      <m:t>𝑹𝒊</m:t>
                    </m:r>
                    <m:r>
                      <a:rPr lang="ru-RU" b="1" i="1">
                        <a:latin typeface="Cambria Math"/>
                      </a:rPr>
                      <m:t> →∞</m:t>
                    </m:r>
                  </m:oMath>
                </a14:m>
                <a:endParaRPr lang="ru-RU" b="1" dirty="0"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447" y="5651046"/>
                <a:ext cx="4934236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11475" b="-213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235960" y="1834600"/>
            <a:ext cx="89080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" pitchFamily="18" charset="0"/>
                <a:ea typeface="Cambria" pitchFamily="18" charset="0"/>
              </a:rPr>
              <a:t>Если 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для расширенной </a:t>
            </a:r>
            <a:r>
              <a:rPr lang="en-US" dirty="0">
                <a:latin typeface="Cambria" pitchFamily="18" charset="0"/>
                <a:ea typeface="Cambria" pitchFamily="18" charset="0"/>
              </a:rPr>
              <a:t>k-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ε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 модели воспользоваться аппроксимацией </a:t>
            </a:r>
            <a:r>
              <a:rPr lang="ru-RU" dirty="0">
                <a:latin typeface="Cambria" pitchFamily="18" charset="0"/>
                <a:ea typeface="Cambria" pitchFamily="18" charset="0"/>
              </a:rPr>
              <a:t>скорости диффузии турбулентных пульсаций скалярной величины 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(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Rodi</a:t>
            </a:r>
            <a:r>
              <a:rPr lang="ru-RU" dirty="0">
                <a:latin typeface="Cambria" pitchFamily="18" charset="0"/>
                <a:ea typeface="Cambria" pitchFamily="18" charset="0"/>
              </a:rPr>
              <a:t>, 1980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), </a:t>
            </a:r>
          </a:p>
          <a:p>
            <a:endParaRPr lang="ru-RU" dirty="0"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latin typeface="Cambria" pitchFamily="18" charset="0"/>
              <a:ea typeface="Cambria" pitchFamily="18" charset="0"/>
            </a:endParaRPr>
          </a:p>
          <a:p>
            <a:endParaRPr lang="ru-RU" dirty="0"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latin typeface="Cambria" pitchFamily="18" charset="0"/>
              <a:ea typeface="Cambria" pitchFamily="18" charset="0"/>
            </a:endParaRPr>
          </a:p>
          <a:p>
            <a:endParaRPr lang="ru-RU" dirty="0"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latin typeface="Cambria" pitchFamily="18" charset="0"/>
              <a:ea typeface="Cambria" pitchFamily="18" charset="0"/>
            </a:endParaRPr>
          </a:p>
          <a:p>
            <a:r>
              <a:rPr lang="ru-RU" dirty="0" smtClean="0">
                <a:latin typeface="Cambria" pitchFamily="18" charset="0"/>
                <a:ea typeface="Cambria" pitchFamily="18" charset="0"/>
              </a:rPr>
              <a:t>получим из выражений, включающих градиентное </a:t>
            </a:r>
            <a:r>
              <a:rPr lang="ru-RU" dirty="0">
                <a:latin typeface="Cambria" pitchFamily="18" charset="0"/>
                <a:ea typeface="Cambria" pitchFamily="18" charset="0"/>
              </a:rPr>
              <a:t>число 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Ричардсона, что </a:t>
            </a:r>
            <a:r>
              <a:rPr lang="ru-RU" b="1" dirty="0">
                <a:latin typeface="Cambria" pitchFamily="18" charset="0"/>
                <a:ea typeface="Cambria" pitchFamily="18" charset="0"/>
              </a:rPr>
              <a:t>константы </a:t>
            </a:r>
            <a:r>
              <a:rPr lang="ru-RU" b="1" dirty="0" smtClean="0">
                <a:latin typeface="Cambria" pitchFamily="18" charset="0"/>
                <a:ea typeface="Cambria" pitchFamily="18" charset="0"/>
              </a:rPr>
              <a:t>модели </a:t>
            </a:r>
            <a:r>
              <a:rPr lang="ru-RU" dirty="0">
                <a:latin typeface="Cambria" pitchFamily="18" charset="0"/>
                <a:ea typeface="Cambria" pitchFamily="18" charset="0"/>
              </a:rPr>
              <a:t>не являются 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независимыми</a:t>
            </a:r>
            <a:r>
              <a:rPr lang="ru-RU" dirty="0">
                <a:latin typeface="Cambria" pitchFamily="18" charset="0"/>
                <a:ea typeface="Cambria" pitchFamily="18" charset="0"/>
              </a:rPr>
              <a:t>, а </a:t>
            </a:r>
            <a:r>
              <a:rPr lang="ru-RU" b="1" dirty="0">
                <a:latin typeface="Cambria" pitchFamily="18" charset="0"/>
                <a:ea typeface="Cambria" pitchFamily="18" charset="0"/>
              </a:rPr>
              <a:t>связаны соотношением, зависящим от </a:t>
            </a:r>
            <a:r>
              <a:rPr lang="ru-RU" b="1" dirty="0" err="1">
                <a:latin typeface="Cambria" pitchFamily="18" charset="0"/>
                <a:ea typeface="Cambria" pitchFamily="18" charset="0"/>
              </a:rPr>
              <a:t>Ri</a:t>
            </a:r>
            <a:r>
              <a:rPr lang="ru-RU" dirty="0">
                <a:latin typeface="Cambria" pitchFamily="18" charset="0"/>
                <a:ea typeface="Cambria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621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396" y="0"/>
            <a:ext cx="9120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  <a:ea typeface="Cambria" pitchFamily="18" charset="0"/>
              </a:rPr>
              <a:t>ГАЗООБМЕН С АТМОСФЕРОЙ</a:t>
            </a:r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95536" y="980728"/>
                <a:ext cx="2290242" cy="746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𝐷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ru-RU" i="1">
                                      <a:latin typeface="Cambria Math"/>
                                    </a:rPr>
                                    <m:t>h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d>
                                        <m:dPr>
                                          <m:ctrlPr>
                                            <a:rPr lang="ru-RU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ru-RU" i="1">
                                              <a:latin typeface="Cambria Math"/>
                                            </a:rPr>
                                            <m:t>.</m:t>
                                          </m:r>
                                        </m:e>
                                      </m:d>
                                    </m:sub>
                                  </m:sSub>
                                </m:num>
                                <m:den>
                                  <m:r>
                                    <a:rPr lang="ru-RU" i="1">
                                      <a:latin typeface="Cambria Math"/>
                                    </a:rPr>
                                    <m:t>𝜕𝜉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  <m:r>
                            <a:rPr lang="en-US" i="1">
                              <a:latin typeface="Cambria Math"/>
                            </a:rPr>
                            <m:t>=0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𝑎𝑡𝑚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980728"/>
                <a:ext cx="2290242" cy="74603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95536" y="1916832"/>
                <a:ext cx="2801344" cy="582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𝑎𝑡𝑚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𝑔𝑒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=0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𝑎𝑒</m:t>
                              </m:r>
                            </m:sub>
                          </m:sSub>
                        </m:e>
                      </m:d>
                      <m:r>
                        <a:rPr lang="ru-RU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916832"/>
                <a:ext cx="2801344" cy="58214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385141" y="2708920"/>
                <a:ext cx="2108333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𝑔𝑒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600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ru-RU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600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𝑆𝑐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1" y="2708920"/>
                <a:ext cx="2108333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395536" y="4077072"/>
                <a:ext cx="2482987" cy="7433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600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𝑆𝑅</m:t>
                              </m:r>
                            </m:sub>
                          </m:sSub>
                          <m:rad>
                            <m:rad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radPr>
                            <m:deg>
                              <m:r>
                                <a:rPr lang="en-US" i="1">
                                  <a:latin typeface="Cambria Math"/>
                                </a:rPr>
                                <m:t>4</m:t>
                              </m:r>
                            </m:deg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=0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𝜈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600</m:t>
                              </m:r>
                            </m:e>
                          </m:rad>
                        </m:den>
                      </m:f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077072"/>
                <a:ext cx="2482987" cy="7433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179427" y="1764055"/>
                <a:ext cx="5767608" cy="3066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160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ru-RU" sz="1600" i="1">
                            <a:latin typeface="Cambria Math"/>
                          </a:rPr>
                          <m:t>𝑎𝑒</m:t>
                        </m:r>
                      </m:sub>
                    </m:sSub>
                  </m:oMath>
                </a14:m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– равновесная с концентрацией в атмосфере концентрация растворенного газа в воде, рассчитываемая по закону Генри, 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𝑆𝑐</m:t>
                    </m:r>
                    <m:r>
                      <a:rPr lang="ru-RU" sz="1600" i="1">
                        <a:latin typeface="Cambria Math"/>
                      </a:rPr>
                      <m:t>(</m:t>
                    </m:r>
                    <m:r>
                      <a:rPr lang="en-US" sz="1600" i="1">
                        <a:latin typeface="Cambria Math"/>
                      </a:rPr>
                      <m:t>𝑇</m:t>
                    </m:r>
                    <m:r>
                      <a:rPr lang="ru-RU" sz="1600" i="1">
                        <a:latin typeface="Cambria Math"/>
                      </a:rPr>
                      <m:t>)</m:t>
                    </m:r>
                  </m:oMath>
                </a14:m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– число Шмидта, значение которого зависит от рассматриваемого газа и температуры, </a:t>
                </a:r>
                <a:endParaRPr lang="en-US" sz="1600" dirty="0">
                  <a:latin typeface="Cambria" pitchFamily="18" charset="0"/>
                  <a:ea typeface="Cambria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𝑔𝑒</m:t>
                        </m:r>
                      </m:sub>
                    </m:sSub>
                  </m:oMath>
                </a14:m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– коэффициент газообмена с размерностью </a:t>
                </a:r>
                <a:r>
                  <a:rPr lang="ru-RU" sz="1600" dirty="0" smtClean="0">
                    <a:latin typeface="Cambria" pitchFamily="18" charset="0"/>
                    <a:ea typeface="Cambria" pitchFamily="18" charset="0"/>
                  </a:rPr>
                  <a:t>скорости, для количественного описания опорной величины 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𝑘</a:t>
                </a:r>
                <a:r>
                  <a:rPr lang="ru-RU" sz="1600" baseline="-25000" dirty="0">
                    <a:latin typeface="Cambria" pitchFamily="18" charset="0"/>
                    <a:ea typeface="Cambria" pitchFamily="18" charset="0"/>
                  </a:rPr>
                  <a:t>600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 smtClean="0">
                    <a:latin typeface="Cambria" pitchFamily="18" charset="0"/>
                    <a:ea typeface="Cambria" pitchFamily="18" charset="0"/>
                  </a:rPr>
                  <a:t>предложен 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ряд концепций (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Donelan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et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al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., 2002</a:t>
                </a:r>
                <a:r>
                  <a:rPr lang="ru-RU" sz="1600" dirty="0" smtClean="0">
                    <a:latin typeface="Cambria" pitchFamily="18" charset="0"/>
                    <a:ea typeface="Cambria" pitchFamily="18" charset="0"/>
                  </a:rPr>
                  <a:t>), основные: зависимость 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от скорости ветра </a:t>
                </a:r>
                <a:r>
                  <a:rPr lang="en-US" sz="1600" dirty="0" smtClean="0">
                    <a:latin typeface="Cambria" pitchFamily="18" charset="0"/>
                    <a:ea typeface="Cambria" pitchFamily="18" charset="0"/>
                  </a:rPr>
                  <a:t>[Cole </a:t>
                </a:r>
                <a:r>
                  <a:rPr lang="en-US" sz="1600" dirty="0">
                    <a:latin typeface="Cambria" pitchFamily="18" charset="0"/>
                    <a:ea typeface="Cambria" pitchFamily="18" charset="0"/>
                  </a:rPr>
                  <a:t>and </a:t>
                </a:r>
                <a:r>
                  <a:rPr lang="en-US" sz="1600" dirty="0" err="1">
                    <a:latin typeface="Cambria" pitchFamily="18" charset="0"/>
                    <a:ea typeface="Cambria" pitchFamily="18" charset="0"/>
                  </a:rPr>
                  <a:t>Caraco</a:t>
                </a:r>
                <a:r>
                  <a:rPr lang="en-US" sz="1600" dirty="0">
                    <a:latin typeface="Cambria" pitchFamily="18" charset="0"/>
                    <a:ea typeface="Cambria" pitchFamily="18" charset="0"/>
                  </a:rPr>
                  <a:t>, </a:t>
                </a:r>
                <a:r>
                  <a:rPr lang="en-US" sz="1600" dirty="0" smtClean="0">
                    <a:latin typeface="Cambria" pitchFamily="18" charset="0"/>
                    <a:ea typeface="Cambria" pitchFamily="18" charset="0"/>
                  </a:rPr>
                  <a:t>1998]</a:t>
                </a:r>
                <a:r>
                  <a:rPr lang="ru-RU" sz="1600" dirty="0" smtClean="0">
                    <a:latin typeface="Cambria" pitchFamily="18" charset="0"/>
                    <a:ea typeface="Cambria" pitchFamily="18" charset="0"/>
                  </a:rPr>
                  <a:t> и 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модель обновления поверхности [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MacIntyre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et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al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., 2010;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Heiskanen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et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al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., 2014]</a:t>
                </a:r>
                <a:r>
                  <a:rPr lang="en-US" sz="1600" dirty="0">
                    <a:latin typeface="Cambria" pitchFamily="18" charset="0"/>
                    <a:ea typeface="Cambria" pitchFamily="18" charset="0"/>
                  </a:rPr>
                  <a:t>.</a:t>
                </a:r>
                <a:endParaRPr lang="ru-RU" sz="1600" dirty="0">
                  <a:latin typeface="Cambria" pitchFamily="18" charset="0"/>
                  <a:ea typeface="Cambria" pitchFamily="18" charset="0"/>
                </a:endParaRPr>
              </a:p>
              <a:p>
                <a:endParaRPr lang="ru-RU" sz="1600" dirty="0"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27" y="1764055"/>
                <a:ext cx="5767608" cy="3066993"/>
              </a:xfrm>
              <a:prstGeom prst="rect">
                <a:avLst/>
              </a:prstGeom>
              <a:blipFill rotWithShape="1">
                <a:blip r:embed="rId6"/>
                <a:stretch>
                  <a:fillRect l="-634" t="-795" r="-5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/>
          <p:cNvSpPr/>
          <p:nvPr/>
        </p:nvSpPr>
        <p:spPr>
          <a:xfrm>
            <a:off x="2755375" y="980728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  <a:ea typeface="Cambria" pitchFamily="18" charset="0"/>
              </a:rPr>
              <a:t>для 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CH</a:t>
            </a:r>
            <a:r>
              <a:rPr lang="en-US" baseline="-25000" dirty="0" smtClean="0">
                <a:latin typeface="Cambria" pitchFamily="18" charset="0"/>
                <a:ea typeface="Cambria" pitchFamily="18" charset="0"/>
              </a:rPr>
              <a:t>4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O</a:t>
            </a:r>
            <a:r>
              <a:rPr lang="en-US" baseline="-25000" dirty="0" smtClean="0">
                <a:latin typeface="Cambria" pitchFamily="18" charset="0"/>
                <a:ea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</a:p>
          <a:p>
            <a:r>
              <a:rPr lang="en-US" dirty="0" smtClean="0">
                <a:latin typeface="Cambria" pitchFamily="18" charset="0"/>
                <a:ea typeface="Cambria" pitchFamily="18" charset="0"/>
              </a:rPr>
              <a:t>CO</a:t>
            </a:r>
            <a:r>
              <a:rPr lang="en-US" baseline="-25000" dirty="0" smtClean="0">
                <a:latin typeface="Cambria" pitchFamily="18" charset="0"/>
                <a:ea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в состав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e DIC – dissolved inorganic carbon);</a:t>
            </a:r>
            <a:endParaRPr lang="ru-RU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16711" y="332656"/>
                <a:ext cx="8640960" cy="6208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latin typeface="Cambria" pitchFamily="18" charset="0"/>
                    <a:ea typeface="Cambria" pitchFamily="18" charset="0"/>
                  </a:rPr>
                  <a:t>Реакция окисления метана:</a:t>
                </a:r>
              </a:p>
              <a:p>
                <a:pPr algn="just"/>
                <a:r>
                  <a:rPr lang="ru-RU" dirty="0"/>
                  <a:t>𝐶𝐻</a:t>
                </a:r>
                <a:r>
                  <a:rPr lang="ru-RU" baseline="-25000" dirty="0"/>
                  <a:t>4</a:t>
                </a:r>
                <a:r>
                  <a:rPr lang="ru-RU" dirty="0"/>
                  <a:t> + 2𝑂</a:t>
                </a:r>
                <a:r>
                  <a:rPr lang="ru-RU" baseline="-25000" dirty="0"/>
                  <a:t>2</a:t>
                </a:r>
                <a:r>
                  <a:rPr lang="ru-RU" dirty="0"/>
                  <a:t> = 𝐶𝑂</a:t>
                </a:r>
                <a:r>
                  <a:rPr lang="ru-RU" baseline="-25000" dirty="0"/>
                  <a:t>2</a:t>
                </a:r>
                <a:r>
                  <a:rPr lang="ru-RU" dirty="0"/>
                  <a:t> + 2𝐻</a:t>
                </a:r>
                <a:r>
                  <a:rPr lang="ru-RU" baseline="-25000" dirty="0"/>
                  <a:t>2</a:t>
                </a:r>
                <a:r>
                  <a:rPr lang="ru-RU" dirty="0"/>
                  <a:t>𝑂</a:t>
                </a:r>
                <a:r>
                  <a:rPr lang="ru-RU" dirty="0" smtClean="0"/>
                  <a:t>,</a:t>
                </a:r>
              </a:p>
              <a:p>
                <a:pPr algn="just"/>
                <a:endParaRPr lang="ru-RU" dirty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ru-RU" i="1" dirty="0">
                          <a:latin typeface="Cambria Math"/>
                          <a:ea typeface="Cambria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𝑂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ru-RU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;</m:t>
                      </m:r>
                    </m:oMath>
                  </m:oMathPara>
                </a14:m>
                <a:endParaRPr lang="ru-RU" dirty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:r>
                  <a:rPr lang="ru-RU" dirty="0">
                    <a:latin typeface="Cambria" pitchFamily="18" charset="0"/>
                    <a:ea typeface="Cambria" pitchFamily="18" charset="0"/>
                  </a:rPr>
                  <a:t> 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4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𝑠𝑖𝑚𝑝𝑙𝑖𝑓𝑖𝑒𝑑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𝑚𝑎𝑥</m:t>
                        </m:r>
                      </m:sub>
                    </m:sSub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4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h𝑠</m:t>
                            </m:r>
                            <m:r>
                              <a:rPr lang="en-US" i="1">
                                <a:latin typeface="Cambria Math"/>
                              </a:rPr>
                              <m:t>, </m:t>
                            </m:r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4</m:t>
                                </m:r>
                              </m:sub>
                            </m:sSub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+</m:t>
                            </m:r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4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 ,</m:t>
                    </m:r>
                  </m:oMath>
                </a14:m>
                <a:r>
                  <a:rPr lang="en-US" dirty="0" smtClean="0">
                    <a:latin typeface="Cambria" pitchFamily="18" charset="0"/>
                    <a:ea typeface="Cambria" pitchFamily="18" charset="0"/>
                  </a:rPr>
                  <a:t> </a:t>
                </a:r>
              </a:p>
              <a:p>
                <a:pPr algn="ctr"/>
                <a:endParaRPr lang="ru-RU" dirty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4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𝑓𝑢𝑙𝑙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𝑚𝑎𝑥</m:t>
                        </m:r>
                      </m:sub>
                    </m:sSub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4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h𝑠</m:t>
                            </m:r>
                            <m:r>
                              <a:rPr lang="en-US" i="1">
                                <a:latin typeface="Cambria Math"/>
                              </a:rPr>
                              <m:t>, </m:t>
                            </m:r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4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4</m:t>
                                </m:r>
                              </m:sub>
                            </m:sSub>
                          </m:sub>
                        </m:sSub>
                      </m:den>
                    </m:f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h𝑠</m:t>
                            </m:r>
                            <m:r>
                              <a:rPr lang="en-US" i="1">
                                <a:latin typeface="Cambria Math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 ,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>
                    <a:latin typeface="Cambria" pitchFamily="18" charset="0"/>
                    <a:ea typeface="Cambria" pitchFamily="18" charset="0"/>
                  </a:rPr>
                  <a:t> </a:t>
                </a:r>
              </a:p>
              <a:p>
                <a:pPr algn="just"/>
                <a:endParaRPr lang="ru-RU" dirty="0" smtClean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:endParaRPr lang="ru-RU" dirty="0" smtClean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:endParaRPr lang="ru-RU" dirty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:endParaRPr lang="ru-RU" dirty="0" smtClean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:endParaRPr lang="ru-RU" dirty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:endParaRPr lang="ru-RU" dirty="0" smtClean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:endParaRPr lang="ru-RU" dirty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:r>
                  <a:rPr lang="ru-RU" sz="1600" dirty="0" smtClean="0">
                    <a:latin typeface="Cambria" pitchFamily="18" charset="0"/>
                    <a:ea typeface="Cambria" pitchFamily="18" charset="0"/>
                  </a:rPr>
                  <a:t>где константы </a:t>
                </a:r>
                <a:r>
                  <a:rPr lang="ru-RU" sz="1600" dirty="0" err="1" smtClean="0">
                    <a:latin typeface="Cambria" pitchFamily="18" charset="0"/>
                    <a:ea typeface="Cambria" pitchFamily="18" charset="0"/>
                  </a:rPr>
                  <a:t>полунасыщения</a:t>
                </a:r>
                <a:r>
                  <a:rPr lang="ru-RU" sz="1600" dirty="0" smtClean="0"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ru-RU" sz="1600" i="1">
                            <a:latin typeface="Cambria Math"/>
                          </a:rPr>
                          <m:t>h</m:t>
                        </m:r>
                        <m:r>
                          <a:rPr lang="en-US" sz="1600" i="1">
                            <a:latin typeface="Cambria Math"/>
                          </a:rPr>
                          <m:t>𝑠</m:t>
                        </m:r>
                        <m:r>
                          <a:rPr lang="ru-RU" sz="1600" i="1">
                            <a:latin typeface="Cambria Math"/>
                          </a:rPr>
                          <m:t>, </m:t>
                        </m:r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ru-RU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ru-RU" sz="1600" i="1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sub>
                    </m:sSub>
                    <m:r>
                      <a:rPr lang="ru-RU" sz="1600" i="1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ru-RU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ru-RU" sz="1600" i="1">
                            <a:latin typeface="Cambria Math"/>
                          </a:rPr>
                          <m:t>h</m:t>
                        </m:r>
                        <m:r>
                          <a:rPr lang="en-US" sz="1600" i="1">
                            <a:latin typeface="Cambria Math"/>
                          </a:rPr>
                          <m:t>𝑠</m:t>
                        </m:r>
                        <m:r>
                          <a:rPr lang="ru-RU" sz="1600" i="1"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ru-RU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ru-RU" sz="16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(согласно [</a:t>
                </a:r>
                <a:r>
                  <a:rPr lang="en-US" sz="1600" dirty="0">
                    <a:latin typeface="Cambria" pitchFamily="18" charset="0"/>
                    <a:ea typeface="Cambria" pitchFamily="18" charset="0"/>
                  </a:rPr>
                  <a:t>Watson et al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., 1997; </a:t>
                </a:r>
                <a:r>
                  <a:rPr lang="en-US" sz="1600" dirty="0" err="1">
                    <a:latin typeface="Cambria" pitchFamily="18" charset="0"/>
                    <a:ea typeface="Cambria" pitchFamily="18" charset="0"/>
                  </a:rPr>
                  <a:t>Lidstrom</a:t>
                </a:r>
                <a:r>
                  <a:rPr lang="en-US" sz="1600" dirty="0">
                    <a:latin typeface="Cambria" pitchFamily="18" charset="0"/>
                    <a:ea typeface="Cambria" pitchFamily="18" charset="0"/>
                  </a:rPr>
                  <a:t> and Somers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, 1984]), </a:t>
                </a:r>
                <a:r>
                  <a:rPr lang="ru-RU" sz="1600" dirty="0" smtClean="0">
                    <a:latin typeface="Cambria" pitchFamily="18" charset="0"/>
                    <a:ea typeface="Cambria" pitchFamily="18" charset="0"/>
                  </a:rPr>
                  <a:t>их значения и максимальная скорость реакции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ru-RU" sz="1600" dirty="0" smtClean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задаются в соответствие с измерениями [</a:t>
                </a:r>
                <a:r>
                  <a:rPr lang="en-US" sz="1600" dirty="0" err="1">
                    <a:latin typeface="Cambria" pitchFamily="18" charset="0"/>
                    <a:ea typeface="Cambria" pitchFamily="18" charset="0"/>
                  </a:rPr>
                  <a:t>Lidstrom</a:t>
                </a:r>
                <a:r>
                  <a:rPr lang="en-US" sz="1600" dirty="0">
                    <a:latin typeface="Cambria" pitchFamily="18" charset="0"/>
                    <a:ea typeface="Cambria" pitchFamily="18" charset="0"/>
                  </a:rPr>
                  <a:t> and Somers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, 1984;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Liikanen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et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ru-RU" sz="1600" dirty="0" err="1">
                    <a:latin typeface="Cambria" pitchFamily="18" charset="0"/>
                    <a:ea typeface="Cambria" pitchFamily="18" charset="0"/>
                  </a:rPr>
                  <a:t>al</a:t>
                </a:r>
                <a:r>
                  <a:rPr lang="ru-RU" sz="1600" dirty="0">
                    <a:latin typeface="Cambria" pitchFamily="18" charset="0"/>
                    <a:ea typeface="Cambria" pitchFamily="18" charset="0"/>
                  </a:rPr>
                  <a:t>., 2002</a:t>
                </a:r>
                <a:r>
                  <a:rPr lang="ru-RU" sz="1600" dirty="0" smtClean="0">
                    <a:latin typeface="Cambria" pitchFamily="18" charset="0"/>
                    <a:ea typeface="Cambria" pitchFamily="18" charset="0"/>
                  </a:rPr>
                  <a:t>].</a:t>
                </a:r>
              </a:p>
              <a:p>
                <a:pPr algn="just"/>
                <a:endParaRPr lang="ru-RU" dirty="0">
                  <a:latin typeface="Cambria" pitchFamily="18" charset="0"/>
                  <a:ea typeface="Cambria" pitchFamily="18" charset="0"/>
                </a:endParaRPr>
              </a:p>
              <a:p>
                <a:pPr algn="just"/>
                <a:endParaRPr lang="en-US" dirty="0"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11" y="332656"/>
                <a:ext cx="8640960" cy="6208110"/>
              </a:xfrm>
              <a:prstGeom prst="rect">
                <a:avLst/>
              </a:prstGeom>
              <a:blipFill rotWithShape="1">
                <a:blip r:embed="rId2"/>
                <a:stretch>
                  <a:fillRect l="-635" t="-589" r="-3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3924304" y="0"/>
            <a:ext cx="5219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mbria" pitchFamily="18" charset="0"/>
                <a:ea typeface="Cambria" pitchFamily="18" charset="0"/>
              </a:rPr>
              <a:t>Скорости биохимических реакций рассчитываются на основе кинетики </a:t>
            </a:r>
            <a:r>
              <a:rPr lang="ru-RU" sz="1600" dirty="0" err="1" smtClean="0">
                <a:latin typeface="Cambria" pitchFamily="18" charset="0"/>
                <a:ea typeface="Cambria" pitchFamily="18" charset="0"/>
              </a:rPr>
              <a:t>Михаэлиса-Ментен</a:t>
            </a:r>
            <a:r>
              <a:rPr lang="ru-RU" sz="1600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[</a:t>
            </a:r>
            <a:r>
              <a:rPr lang="de-DE" sz="1600" dirty="0" smtClean="0">
                <a:latin typeface="Cambria" pitchFamily="18" charset="0"/>
                <a:ea typeface="Cambria" pitchFamily="18" charset="0"/>
              </a:rPr>
              <a:t>Michaelis, </a:t>
            </a:r>
            <a:r>
              <a:rPr lang="de-DE" sz="1600" dirty="0" err="1" smtClean="0">
                <a:latin typeface="Cambria" pitchFamily="18" charset="0"/>
                <a:ea typeface="Cambria" pitchFamily="18" charset="0"/>
              </a:rPr>
              <a:t>Menten</a:t>
            </a:r>
            <a:r>
              <a:rPr lang="de-DE" sz="1600" dirty="0" smtClean="0">
                <a:latin typeface="Cambria" pitchFamily="18" charset="0"/>
                <a:ea typeface="Cambria" pitchFamily="18" charset="0"/>
              </a:rPr>
              <a:t>, 1913]</a:t>
            </a:r>
            <a:r>
              <a:rPr lang="ru-RU" sz="1600" dirty="0" smtClean="0">
                <a:latin typeface="Cambria" pitchFamily="18" charset="0"/>
                <a:ea typeface="Cambria" pitchFamily="18" charset="0"/>
              </a:rPr>
              <a:t>)</a:t>
            </a:r>
            <a:endParaRPr lang="ru-RU" sz="1600" dirty="0">
              <a:latin typeface="Cambria" pitchFamily="18" charset="0"/>
              <a:ea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936564" y="874325"/>
                <a:ext cx="2353913" cy="659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</m:sub>
                      </m:sSub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h𝑠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64" y="874325"/>
                <a:ext cx="2353913" cy="6598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 descr="Теоретический график зависимости скорости ферментативной реакции от концентрации субстрата при постоянной концентрации фермент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35" y="1628800"/>
            <a:ext cx="3432834" cy="3254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17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Евгений Мортиков\Desktop\ОТЧЕТ-МК-2021\O2-in-some-lake-eg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9" y="176020"/>
            <a:ext cx="3853495" cy="2333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982915" y="165275"/>
            <a:ext cx="180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ambria" pitchFamily="18" charset="0"/>
                <a:ea typeface="Cambria" pitchFamily="18" charset="0"/>
              </a:rPr>
              <a:t>Распределение концентрации кислорода </a:t>
            </a:r>
            <a:r>
              <a:rPr lang="ru-RU" sz="1600" dirty="0" smtClean="0">
                <a:latin typeface="Cambria" pitchFamily="18" charset="0"/>
                <a:ea typeface="Cambria" pitchFamily="18" charset="0"/>
              </a:rPr>
              <a:t>(слева) и метана (справа) вблизи 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поверхности водоема и на вертикальном сечении.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069" r="1804" b="18596"/>
          <a:stretch/>
        </p:blipFill>
        <p:spPr>
          <a:xfrm>
            <a:off x="5927130" y="116632"/>
            <a:ext cx="3256559" cy="253727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t="3009" r="2676" b="6801"/>
          <a:stretch/>
        </p:blipFill>
        <p:spPr bwMode="auto">
          <a:xfrm>
            <a:off x="134675" y="2518887"/>
            <a:ext cx="2242845" cy="2101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26758" r="16473" b="27883"/>
          <a:stretch/>
        </p:blipFill>
        <p:spPr bwMode="auto">
          <a:xfrm>
            <a:off x="2603822" y="2653907"/>
            <a:ext cx="1913136" cy="1808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3034" y="2562992"/>
            <a:ext cx="1990180" cy="1899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23159" r="15686" b="24459"/>
          <a:stretch/>
        </p:blipFill>
        <p:spPr bwMode="auto">
          <a:xfrm>
            <a:off x="7295282" y="2653907"/>
            <a:ext cx="1584176" cy="1898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74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36667</TotalTime>
  <Words>1728</Words>
  <Application>Microsoft Office PowerPoint</Application>
  <PresentationFormat>Экран (4:3)</PresentationFormat>
  <Paragraphs>130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Daria</dc:creator>
  <cp:lastModifiedBy>Daria</cp:lastModifiedBy>
  <cp:revision>125</cp:revision>
  <dcterms:created xsi:type="dcterms:W3CDTF">2022-04-06T12:56:50Z</dcterms:created>
  <dcterms:modified xsi:type="dcterms:W3CDTF">2023-03-23T08:10:36Z</dcterms:modified>
</cp:coreProperties>
</file>