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306" r:id="rId3"/>
    <p:sldId id="322" r:id="rId4"/>
    <p:sldId id="318" r:id="rId5"/>
    <p:sldId id="319" r:id="rId6"/>
    <p:sldId id="314" r:id="rId7"/>
    <p:sldId id="316" r:id="rId8"/>
    <p:sldId id="315" r:id="rId9"/>
    <p:sldId id="317" r:id="rId10"/>
    <p:sldId id="32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A237211-59C9-46A2-9794-63440649DDDF}">
          <p14:sldIdLst>
            <p14:sldId id="256"/>
            <p14:sldId id="306"/>
            <p14:sldId id="322"/>
            <p14:sldId id="318"/>
            <p14:sldId id="319"/>
            <p14:sldId id="314"/>
            <p14:sldId id="316"/>
            <p14:sldId id="315"/>
            <p14:sldId id="317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83" d="100"/>
          <a:sy n="83" d="100"/>
        </p:scale>
        <p:origin x="1445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f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fi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941FBC-1920-4F8C-B80F-A2D966F94F15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E47C7D54-092B-4A17-90AC-4362000CDD59}">
      <dgm:prSet phldrT="[Текст]" custT="1"/>
      <dgm:spPr/>
      <dgm:t>
        <a:bodyPr/>
        <a:lstStyle/>
        <a:p>
          <a:pPr algn="ctr"/>
          <a:r>
            <a:rPr lang="ru-RU" sz="1800" dirty="0" smtClean="0"/>
            <a:t>Изучение карста геолого-геофизическими методами необходимо для прогнозирования направления и интенсивности развития данного процесса</a:t>
          </a:r>
          <a:endParaRPr lang="ru-RU" sz="1800" dirty="0"/>
        </a:p>
      </dgm:t>
    </dgm:pt>
    <dgm:pt modelId="{9696D1B8-D902-4D28-91E0-6ECD8E8BF580}" type="parTrans" cxnId="{9DDBC0B8-5E2F-46D5-B7BD-273DADAA687D}">
      <dgm:prSet/>
      <dgm:spPr/>
      <dgm:t>
        <a:bodyPr/>
        <a:lstStyle/>
        <a:p>
          <a:endParaRPr lang="ru-RU"/>
        </a:p>
      </dgm:t>
    </dgm:pt>
    <dgm:pt modelId="{3AD168FB-B7E7-4616-8C3F-6942C60A4F5B}" type="sibTrans" cxnId="{9DDBC0B8-5E2F-46D5-B7BD-273DADAA687D}">
      <dgm:prSet/>
      <dgm:spPr/>
      <dgm:t>
        <a:bodyPr/>
        <a:lstStyle/>
        <a:p>
          <a:endParaRPr lang="ru-RU"/>
        </a:p>
      </dgm:t>
    </dgm:pt>
    <dgm:pt modelId="{7B83C8C9-1B6C-4BDF-BEAA-BEACB8FD4137}">
      <dgm:prSet phldrT="[Текст]" custT="1"/>
      <dgm:spPr/>
      <dgm:t>
        <a:bodyPr/>
        <a:lstStyle/>
        <a:p>
          <a:pPr algn="ctr"/>
          <a:r>
            <a:rPr lang="ru-RU" sz="1800" dirty="0" smtClean="0"/>
            <a:t>Для мониторинга карстовых процессов используется комплекс мероприятий, направленных на изучение литологического, минералогического составов и пр.</a:t>
          </a:r>
          <a:endParaRPr lang="ru-RU" sz="1800" dirty="0"/>
        </a:p>
      </dgm:t>
    </dgm:pt>
    <dgm:pt modelId="{524D53C3-97E4-4AB8-B8E3-BD363CD4C912}" type="parTrans" cxnId="{4CA9496D-554C-4538-B7F5-97BCCF2A29D3}">
      <dgm:prSet/>
      <dgm:spPr/>
      <dgm:t>
        <a:bodyPr/>
        <a:lstStyle/>
        <a:p>
          <a:endParaRPr lang="ru-RU"/>
        </a:p>
      </dgm:t>
    </dgm:pt>
    <dgm:pt modelId="{8B893DEC-7366-4B65-AA30-73801C35DBB7}" type="sibTrans" cxnId="{4CA9496D-554C-4538-B7F5-97BCCF2A29D3}">
      <dgm:prSet/>
      <dgm:spPr/>
      <dgm:t>
        <a:bodyPr/>
        <a:lstStyle/>
        <a:p>
          <a:endParaRPr lang="ru-RU"/>
        </a:p>
      </dgm:t>
    </dgm:pt>
    <dgm:pt modelId="{96B9767A-B79A-456E-BDF4-768A42CBBFD6}">
      <dgm:prSet phldrT="[Текст]" custT="1"/>
      <dgm:spPr/>
      <dgm:t>
        <a:bodyPr/>
        <a:lstStyle/>
        <a:p>
          <a:pPr algn="ctr"/>
          <a:r>
            <a:rPr lang="ru-RU" sz="1800" dirty="0" smtClean="0"/>
            <a:t>К таким мероприятиям относят геофизические исследования, в частности методы электроразведки постоянного тока, направленные на изучение пространственного распределения электрических свойств исследуемого участка</a:t>
          </a:r>
          <a:endParaRPr lang="ru-RU" sz="1800" dirty="0"/>
        </a:p>
      </dgm:t>
    </dgm:pt>
    <dgm:pt modelId="{C55AB951-77FD-401A-AF21-F59E92E76EFB}" type="parTrans" cxnId="{B29D3429-5623-452F-BE08-E29D1D6D2EFE}">
      <dgm:prSet/>
      <dgm:spPr/>
      <dgm:t>
        <a:bodyPr/>
        <a:lstStyle/>
        <a:p>
          <a:endParaRPr lang="ru-RU"/>
        </a:p>
      </dgm:t>
    </dgm:pt>
    <dgm:pt modelId="{6595ECF4-5059-4557-9535-00A943F83DC0}" type="sibTrans" cxnId="{B29D3429-5623-452F-BE08-E29D1D6D2EFE}">
      <dgm:prSet/>
      <dgm:spPr/>
      <dgm:t>
        <a:bodyPr/>
        <a:lstStyle/>
        <a:p>
          <a:endParaRPr lang="ru-RU"/>
        </a:p>
      </dgm:t>
    </dgm:pt>
    <dgm:pt modelId="{41DB41DA-EBD1-4CDA-A57B-EED9A8DA2883}" type="pres">
      <dgm:prSet presAssocID="{C3941FBC-1920-4F8C-B80F-A2D966F94F1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BA8118-BFDA-42C8-AE10-CDCBC8EB960E}" type="pres">
      <dgm:prSet presAssocID="{E47C7D54-092B-4A17-90AC-4362000CDD59}" presName="parentLin" presStyleCnt="0"/>
      <dgm:spPr/>
    </dgm:pt>
    <dgm:pt modelId="{C76196B0-E568-4F42-8F36-58C4B1B2F60C}" type="pres">
      <dgm:prSet presAssocID="{E47C7D54-092B-4A17-90AC-4362000CDD5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E8F5DC5-4141-415A-B7BA-9373EA732054}" type="pres">
      <dgm:prSet presAssocID="{E47C7D54-092B-4A17-90AC-4362000CDD59}" presName="parentText" presStyleLbl="node1" presStyleIdx="0" presStyleCnt="3" custScaleX="1243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698E-D905-461A-A427-39796683B0BB}" type="pres">
      <dgm:prSet presAssocID="{E47C7D54-092B-4A17-90AC-4362000CDD59}" presName="negativeSpace" presStyleCnt="0"/>
      <dgm:spPr/>
    </dgm:pt>
    <dgm:pt modelId="{37A80B37-FE61-4D27-ADF0-69B58AA67023}" type="pres">
      <dgm:prSet presAssocID="{E47C7D54-092B-4A17-90AC-4362000CDD59}" presName="childText" presStyleLbl="conFgAcc1" presStyleIdx="0" presStyleCnt="3" custLinFactNeighborX="6489" custLinFactNeighborY="34278">
        <dgm:presLayoutVars>
          <dgm:bulletEnabled val="1"/>
        </dgm:presLayoutVars>
      </dgm:prSet>
      <dgm:spPr/>
    </dgm:pt>
    <dgm:pt modelId="{A94DBB5C-48BC-4926-8744-D7EEEB94BEDA}" type="pres">
      <dgm:prSet presAssocID="{3AD168FB-B7E7-4616-8C3F-6942C60A4F5B}" presName="spaceBetweenRectangles" presStyleCnt="0"/>
      <dgm:spPr/>
    </dgm:pt>
    <dgm:pt modelId="{9BB66706-4870-4C40-9857-D28937116569}" type="pres">
      <dgm:prSet presAssocID="{7B83C8C9-1B6C-4BDF-BEAA-BEACB8FD4137}" presName="parentLin" presStyleCnt="0"/>
      <dgm:spPr/>
    </dgm:pt>
    <dgm:pt modelId="{3D8250EA-54C3-430F-85A2-4E28716B5687}" type="pres">
      <dgm:prSet presAssocID="{7B83C8C9-1B6C-4BDF-BEAA-BEACB8FD413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8743243-175F-43DC-929D-DC75104EBBEB}" type="pres">
      <dgm:prSet presAssocID="{7B83C8C9-1B6C-4BDF-BEAA-BEACB8FD4137}" presName="parentText" presStyleLbl="node1" presStyleIdx="1" presStyleCnt="3" custScaleX="1237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B5C329-1F60-45F5-B987-46E0ACC74634}" type="pres">
      <dgm:prSet presAssocID="{7B83C8C9-1B6C-4BDF-BEAA-BEACB8FD4137}" presName="negativeSpace" presStyleCnt="0"/>
      <dgm:spPr/>
    </dgm:pt>
    <dgm:pt modelId="{2944CFE8-D519-4C95-BF8E-18B1D51A7048}" type="pres">
      <dgm:prSet presAssocID="{7B83C8C9-1B6C-4BDF-BEAA-BEACB8FD4137}" presName="childText" presStyleLbl="conFgAcc1" presStyleIdx="1" presStyleCnt="3" custLinFactNeighborX="6489" custLinFactNeighborY="34278">
        <dgm:presLayoutVars>
          <dgm:bulletEnabled val="1"/>
        </dgm:presLayoutVars>
      </dgm:prSet>
      <dgm:spPr/>
    </dgm:pt>
    <dgm:pt modelId="{5F635B9B-2F7B-469A-9A33-975986798B0C}" type="pres">
      <dgm:prSet presAssocID="{8B893DEC-7366-4B65-AA30-73801C35DBB7}" presName="spaceBetweenRectangles" presStyleCnt="0"/>
      <dgm:spPr/>
    </dgm:pt>
    <dgm:pt modelId="{6EA28879-F1CA-4AC5-832F-6E4ACDDE28E2}" type="pres">
      <dgm:prSet presAssocID="{96B9767A-B79A-456E-BDF4-768A42CBBFD6}" presName="parentLin" presStyleCnt="0"/>
      <dgm:spPr/>
    </dgm:pt>
    <dgm:pt modelId="{867BA6E7-DE0E-429C-ACF7-08146197D90D}" type="pres">
      <dgm:prSet presAssocID="{96B9767A-B79A-456E-BDF4-768A42CBBFD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A160EE1-1920-4FD7-A221-BEFD7D6E7E6A}" type="pres">
      <dgm:prSet presAssocID="{96B9767A-B79A-456E-BDF4-768A42CBBFD6}" presName="parentText" presStyleLbl="node1" presStyleIdx="2" presStyleCnt="3" custScaleX="1222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57E29-C8DC-4D28-ABD1-376244191886}" type="pres">
      <dgm:prSet presAssocID="{96B9767A-B79A-456E-BDF4-768A42CBBFD6}" presName="negativeSpace" presStyleCnt="0"/>
      <dgm:spPr/>
    </dgm:pt>
    <dgm:pt modelId="{251BF31D-C1CA-4F3B-B19B-797D657A150E}" type="pres">
      <dgm:prSet presAssocID="{96B9767A-B79A-456E-BDF4-768A42CBBFD6}" presName="childText" presStyleLbl="conFgAcc1" presStyleIdx="2" presStyleCnt="3" custLinFactNeighborX="6489" custLinFactNeighborY="10989">
        <dgm:presLayoutVars>
          <dgm:bulletEnabled val="1"/>
        </dgm:presLayoutVars>
      </dgm:prSet>
      <dgm:spPr/>
    </dgm:pt>
  </dgm:ptLst>
  <dgm:cxnLst>
    <dgm:cxn modelId="{2BD9B58B-9ABA-4858-8FA9-DA8232DD6F70}" type="presOf" srcId="{C3941FBC-1920-4F8C-B80F-A2D966F94F15}" destId="{41DB41DA-EBD1-4CDA-A57B-EED9A8DA2883}" srcOrd="0" destOrd="0" presId="urn:microsoft.com/office/officeart/2005/8/layout/list1"/>
    <dgm:cxn modelId="{B29D3429-5623-452F-BE08-E29D1D6D2EFE}" srcId="{C3941FBC-1920-4F8C-B80F-A2D966F94F15}" destId="{96B9767A-B79A-456E-BDF4-768A42CBBFD6}" srcOrd="2" destOrd="0" parTransId="{C55AB951-77FD-401A-AF21-F59E92E76EFB}" sibTransId="{6595ECF4-5059-4557-9535-00A943F83DC0}"/>
    <dgm:cxn modelId="{DDA455A9-0BCC-47BE-B9F3-AD4A6A872706}" type="presOf" srcId="{7B83C8C9-1B6C-4BDF-BEAA-BEACB8FD4137}" destId="{3D8250EA-54C3-430F-85A2-4E28716B5687}" srcOrd="0" destOrd="0" presId="urn:microsoft.com/office/officeart/2005/8/layout/list1"/>
    <dgm:cxn modelId="{F3006587-DFC4-4BA5-97DA-C6507F82E846}" type="presOf" srcId="{E47C7D54-092B-4A17-90AC-4362000CDD59}" destId="{1E8F5DC5-4141-415A-B7BA-9373EA732054}" srcOrd="1" destOrd="0" presId="urn:microsoft.com/office/officeart/2005/8/layout/list1"/>
    <dgm:cxn modelId="{34E0ACE0-E3CA-4B2C-837E-51F2AB850B16}" type="presOf" srcId="{E47C7D54-092B-4A17-90AC-4362000CDD59}" destId="{C76196B0-E568-4F42-8F36-58C4B1B2F60C}" srcOrd="0" destOrd="0" presId="urn:microsoft.com/office/officeart/2005/8/layout/list1"/>
    <dgm:cxn modelId="{24895A6E-CD83-4844-8A47-527296666701}" type="presOf" srcId="{96B9767A-B79A-456E-BDF4-768A42CBBFD6}" destId="{867BA6E7-DE0E-429C-ACF7-08146197D90D}" srcOrd="0" destOrd="0" presId="urn:microsoft.com/office/officeart/2005/8/layout/list1"/>
    <dgm:cxn modelId="{9DDBC0B8-5E2F-46D5-B7BD-273DADAA687D}" srcId="{C3941FBC-1920-4F8C-B80F-A2D966F94F15}" destId="{E47C7D54-092B-4A17-90AC-4362000CDD59}" srcOrd="0" destOrd="0" parTransId="{9696D1B8-D902-4D28-91E0-6ECD8E8BF580}" sibTransId="{3AD168FB-B7E7-4616-8C3F-6942C60A4F5B}"/>
    <dgm:cxn modelId="{4CA9496D-554C-4538-B7F5-97BCCF2A29D3}" srcId="{C3941FBC-1920-4F8C-B80F-A2D966F94F15}" destId="{7B83C8C9-1B6C-4BDF-BEAA-BEACB8FD4137}" srcOrd="1" destOrd="0" parTransId="{524D53C3-97E4-4AB8-B8E3-BD363CD4C912}" sibTransId="{8B893DEC-7366-4B65-AA30-73801C35DBB7}"/>
    <dgm:cxn modelId="{1C6D62BE-9CFC-4A4F-AB29-D72E74EF98E5}" type="presOf" srcId="{96B9767A-B79A-456E-BDF4-768A42CBBFD6}" destId="{CA160EE1-1920-4FD7-A221-BEFD7D6E7E6A}" srcOrd="1" destOrd="0" presId="urn:microsoft.com/office/officeart/2005/8/layout/list1"/>
    <dgm:cxn modelId="{EE06B47F-BBE6-4529-8FBE-B21A4CAC7F12}" type="presOf" srcId="{7B83C8C9-1B6C-4BDF-BEAA-BEACB8FD4137}" destId="{78743243-175F-43DC-929D-DC75104EBBEB}" srcOrd="1" destOrd="0" presId="urn:microsoft.com/office/officeart/2005/8/layout/list1"/>
    <dgm:cxn modelId="{62077E1E-C09E-4CCE-B2A6-09DA60EC8FBD}" type="presParOf" srcId="{41DB41DA-EBD1-4CDA-A57B-EED9A8DA2883}" destId="{6DBA8118-BFDA-42C8-AE10-CDCBC8EB960E}" srcOrd="0" destOrd="0" presId="urn:microsoft.com/office/officeart/2005/8/layout/list1"/>
    <dgm:cxn modelId="{ADDE30AE-C925-4F17-8F8C-C2D7F5049C7F}" type="presParOf" srcId="{6DBA8118-BFDA-42C8-AE10-CDCBC8EB960E}" destId="{C76196B0-E568-4F42-8F36-58C4B1B2F60C}" srcOrd="0" destOrd="0" presId="urn:microsoft.com/office/officeart/2005/8/layout/list1"/>
    <dgm:cxn modelId="{3F474631-7E82-420A-B53F-DD604E00B9DD}" type="presParOf" srcId="{6DBA8118-BFDA-42C8-AE10-CDCBC8EB960E}" destId="{1E8F5DC5-4141-415A-B7BA-9373EA732054}" srcOrd="1" destOrd="0" presId="urn:microsoft.com/office/officeart/2005/8/layout/list1"/>
    <dgm:cxn modelId="{1CAC915B-B432-4FDA-B458-A4EDA3243681}" type="presParOf" srcId="{41DB41DA-EBD1-4CDA-A57B-EED9A8DA2883}" destId="{8AC8698E-D905-461A-A427-39796683B0BB}" srcOrd="1" destOrd="0" presId="urn:microsoft.com/office/officeart/2005/8/layout/list1"/>
    <dgm:cxn modelId="{48ADE82E-25FD-452B-8E79-D5EC0D7E8A0E}" type="presParOf" srcId="{41DB41DA-EBD1-4CDA-A57B-EED9A8DA2883}" destId="{37A80B37-FE61-4D27-ADF0-69B58AA67023}" srcOrd="2" destOrd="0" presId="urn:microsoft.com/office/officeart/2005/8/layout/list1"/>
    <dgm:cxn modelId="{316C9BA4-320A-4D06-8774-BB2A577942D2}" type="presParOf" srcId="{41DB41DA-EBD1-4CDA-A57B-EED9A8DA2883}" destId="{A94DBB5C-48BC-4926-8744-D7EEEB94BEDA}" srcOrd="3" destOrd="0" presId="urn:microsoft.com/office/officeart/2005/8/layout/list1"/>
    <dgm:cxn modelId="{A9B5654B-06E5-4A04-8209-0453BAA05C14}" type="presParOf" srcId="{41DB41DA-EBD1-4CDA-A57B-EED9A8DA2883}" destId="{9BB66706-4870-4C40-9857-D28937116569}" srcOrd="4" destOrd="0" presId="urn:microsoft.com/office/officeart/2005/8/layout/list1"/>
    <dgm:cxn modelId="{0C03DE3E-CAE2-4595-8695-0F75EBC96BE8}" type="presParOf" srcId="{9BB66706-4870-4C40-9857-D28937116569}" destId="{3D8250EA-54C3-430F-85A2-4E28716B5687}" srcOrd="0" destOrd="0" presId="urn:microsoft.com/office/officeart/2005/8/layout/list1"/>
    <dgm:cxn modelId="{17D4AF4A-014C-4A5C-ABB1-F826C359A4B9}" type="presParOf" srcId="{9BB66706-4870-4C40-9857-D28937116569}" destId="{78743243-175F-43DC-929D-DC75104EBBEB}" srcOrd="1" destOrd="0" presId="urn:microsoft.com/office/officeart/2005/8/layout/list1"/>
    <dgm:cxn modelId="{737FA46E-B92B-4C8B-BFEE-1F2A0B7DC4DA}" type="presParOf" srcId="{41DB41DA-EBD1-4CDA-A57B-EED9A8DA2883}" destId="{73B5C329-1F60-45F5-B987-46E0ACC74634}" srcOrd="5" destOrd="0" presId="urn:microsoft.com/office/officeart/2005/8/layout/list1"/>
    <dgm:cxn modelId="{3C0D31C0-34B1-4B9D-9D68-216443AF13FB}" type="presParOf" srcId="{41DB41DA-EBD1-4CDA-A57B-EED9A8DA2883}" destId="{2944CFE8-D519-4C95-BF8E-18B1D51A7048}" srcOrd="6" destOrd="0" presId="urn:microsoft.com/office/officeart/2005/8/layout/list1"/>
    <dgm:cxn modelId="{8C68FEC8-820C-4462-90C6-639571BA5471}" type="presParOf" srcId="{41DB41DA-EBD1-4CDA-A57B-EED9A8DA2883}" destId="{5F635B9B-2F7B-469A-9A33-975986798B0C}" srcOrd="7" destOrd="0" presId="urn:microsoft.com/office/officeart/2005/8/layout/list1"/>
    <dgm:cxn modelId="{A15DBBE1-A127-42C4-A715-045D4AF62A42}" type="presParOf" srcId="{41DB41DA-EBD1-4CDA-A57B-EED9A8DA2883}" destId="{6EA28879-F1CA-4AC5-832F-6E4ACDDE28E2}" srcOrd="8" destOrd="0" presId="urn:microsoft.com/office/officeart/2005/8/layout/list1"/>
    <dgm:cxn modelId="{729631BF-9FD7-4A64-B893-80C36A3C72E3}" type="presParOf" srcId="{6EA28879-F1CA-4AC5-832F-6E4ACDDE28E2}" destId="{867BA6E7-DE0E-429C-ACF7-08146197D90D}" srcOrd="0" destOrd="0" presId="urn:microsoft.com/office/officeart/2005/8/layout/list1"/>
    <dgm:cxn modelId="{DF5E4F04-4239-4964-B259-930B092A84AC}" type="presParOf" srcId="{6EA28879-F1CA-4AC5-832F-6E4ACDDE28E2}" destId="{CA160EE1-1920-4FD7-A221-BEFD7D6E7E6A}" srcOrd="1" destOrd="0" presId="urn:microsoft.com/office/officeart/2005/8/layout/list1"/>
    <dgm:cxn modelId="{178618CF-B3BB-4272-AD46-7E40FFA1C1FE}" type="presParOf" srcId="{41DB41DA-EBD1-4CDA-A57B-EED9A8DA2883}" destId="{FCA57E29-C8DC-4D28-ABD1-376244191886}" srcOrd="9" destOrd="0" presId="urn:microsoft.com/office/officeart/2005/8/layout/list1"/>
    <dgm:cxn modelId="{EC4C3FA0-0128-4AEE-AEBC-573915E40F55}" type="presParOf" srcId="{41DB41DA-EBD1-4CDA-A57B-EED9A8DA2883}" destId="{251BF31D-C1CA-4F3B-B19B-797D657A150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F82147-28C7-4824-95AE-4F0F62AAD0BF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917788-C73F-4DDA-85CC-D8B5A4ECFF9A}">
      <dgm:prSet phldrT="[Текст]" custT="1"/>
      <dgm:spPr/>
      <dgm:t>
        <a:bodyPr/>
        <a:lstStyle/>
        <a:p>
          <a:pPr algn="ctr"/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Профильные электроразведочные работы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74709FE3-384C-47C8-B225-DD28BE8FEAE2}" type="parTrans" cxnId="{199649FA-9C8B-46B3-8D41-68457B24A642}">
      <dgm:prSet/>
      <dgm:spPr/>
      <dgm:t>
        <a:bodyPr/>
        <a:lstStyle/>
        <a:p>
          <a:endParaRPr lang="ru-RU"/>
        </a:p>
      </dgm:t>
    </dgm:pt>
    <dgm:pt modelId="{9C237D75-7165-45F2-8EF6-70EFA55439E4}" type="sibTrans" cxnId="{199649FA-9C8B-46B3-8D41-68457B24A642}">
      <dgm:prSet/>
      <dgm:spPr/>
      <dgm:t>
        <a:bodyPr/>
        <a:lstStyle/>
        <a:p>
          <a:endParaRPr lang="ru-RU"/>
        </a:p>
      </dgm:t>
    </dgm:pt>
    <dgm:pt modelId="{6C5C1BCD-8876-4262-8218-0D65FDBBCDD5}">
      <dgm:prSet phldrT="[Текст]" custT="1"/>
      <dgm:spPr/>
      <dgm:t>
        <a:bodyPr/>
        <a:lstStyle/>
        <a:p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ВЭЗ, </a:t>
          </a:r>
          <a:r>
            <a:rPr lang="ru-RU" sz="1800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АВ</a:t>
          </a:r>
          <a:r>
            <a:rPr lang="ru-RU" sz="1000" b="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макс</a:t>
          </a:r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 до 500,0 м 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+mn-lt"/>
          </a:endParaRPr>
        </a:p>
      </dgm:t>
    </dgm:pt>
    <dgm:pt modelId="{1C8F595B-4449-4A2D-9069-BC045D8281FA}" type="parTrans" cxnId="{7917FAA6-FD3A-4EB0-9CD1-24DA8A285480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4667FDD0-EC20-4E48-807D-F0E64F92DFBB}" type="sibTrans" cxnId="{7917FAA6-FD3A-4EB0-9CD1-24DA8A285480}">
      <dgm:prSet/>
      <dgm:spPr/>
      <dgm:t>
        <a:bodyPr/>
        <a:lstStyle/>
        <a:p>
          <a:endParaRPr lang="ru-RU"/>
        </a:p>
      </dgm:t>
    </dgm:pt>
    <dgm:pt modelId="{294F7008-77A8-478F-8E10-D3FA3327D85F}">
      <dgm:prSet phldrT="[Текст]" custT="1"/>
      <dgm:spPr/>
      <dgm:t>
        <a:bodyPr/>
        <a:lstStyle/>
        <a:p>
          <a:pPr algn="ctr"/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Разрезы удельных сопротивлений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BFBF5AF-CD31-4BB3-AD71-F8E7F62A7F1B}" type="parTrans" cxnId="{DD31E1B4-E10F-4AB2-8823-501A6241B618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0EE06821-22FB-41B5-A82B-CA957A336931}" type="sibTrans" cxnId="{DD31E1B4-E10F-4AB2-8823-501A6241B618}">
      <dgm:prSet/>
      <dgm:spPr/>
      <dgm:t>
        <a:bodyPr/>
        <a:lstStyle/>
        <a:p>
          <a:endParaRPr lang="ru-RU"/>
        </a:p>
      </dgm:t>
    </dgm:pt>
    <dgm:pt modelId="{06ADEF45-0BA5-4F1C-AACE-12E7369EFF59}">
      <dgm:prSet phldrT="[Текст]" custT="1"/>
      <dgm:spPr/>
      <dgm:t>
        <a:bodyPr/>
        <a:lstStyle/>
        <a:p>
          <a:pPr algn="ctr"/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Статистический анализ данных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94965F6-7957-41A2-ACF3-D51115017E4E}" type="parTrans" cxnId="{D72FB17E-89A9-45A2-A7DB-3CA0ADDA4EDE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746A96E9-3260-4E57-9658-E85D7AA188BF}" type="sibTrans" cxnId="{D72FB17E-89A9-45A2-A7DB-3CA0ADDA4EDE}">
      <dgm:prSet/>
      <dgm:spPr/>
      <dgm:t>
        <a:bodyPr/>
        <a:lstStyle/>
        <a:p>
          <a:endParaRPr lang="ru-RU"/>
        </a:p>
      </dgm:t>
    </dgm:pt>
    <dgm:pt modelId="{899B35A0-73A9-4D72-8F3F-9CCFABE5E073}">
      <dgm:prSet phldrT="[Текст]" custT="1"/>
      <dgm:spPr/>
      <dgm:t>
        <a:bodyPr/>
        <a:lstStyle/>
        <a:p>
          <a:pPr algn="ctr"/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Карты распределения УЭС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E5E233D-077B-4523-AEE8-7CE3AFDF94D5}" type="parTrans" cxnId="{DF4FFE0C-9A79-4FF4-8C82-68D1D922C0FC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42FB6B6-469F-4E3D-9DD8-C3D2D375ECA0}" type="sibTrans" cxnId="{DF4FFE0C-9A79-4FF4-8C82-68D1D922C0FC}">
      <dgm:prSet/>
      <dgm:spPr/>
      <dgm:t>
        <a:bodyPr/>
        <a:lstStyle/>
        <a:p>
          <a:endParaRPr lang="ru-RU"/>
        </a:p>
      </dgm:t>
    </dgm:pt>
    <dgm:pt modelId="{F050BD0E-1571-47C6-9D0C-30A3DF9D36AB}">
      <dgm:prSet phldrT="[Текст]" custT="1"/>
      <dgm:spPr/>
      <dgm:t>
        <a:bodyPr/>
        <a:lstStyle/>
        <a:p>
          <a:pPr algn="ctr"/>
          <a:r>
            <a:rPr lang="ru-RU" sz="18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Гистограмма распределения</a:t>
          </a:r>
          <a:endParaRPr lang="ru-RU" sz="18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77B5A24-8480-4A6C-B6C4-2C141FC562C1}" type="parTrans" cxnId="{140BCECB-698E-4A2A-B0FE-840666C2240F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25A37EA7-E783-4A7B-BF1F-64D94B95F52E}" type="sibTrans" cxnId="{140BCECB-698E-4A2A-B0FE-840666C2240F}">
      <dgm:prSet/>
      <dgm:spPr/>
      <dgm:t>
        <a:bodyPr/>
        <a:lstStyle/>
        <a:p>
          <a:endParaRPr lang="ru-RU"/>
        </a:p>
      </dgm:t>
    </dgm:pt>
    <dgm:pt modelId="{E9D20309-1CB2-425F-9E72-135F0F645F0A}" type="pres">
      <dgm:prSet presAssocID="{36F82147-28C7-4824-95AE-4F0F62AAD0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993467-D8C5-4B1A-8C80-B1C5477C6507}" type="pres">
      <dgm:prSet presAssocID="{E3917788-C73F-4DDA-85CC-D8B5A4ECFF9A}" presName="hierRoot1" presStyleCnt="0"/>
      <dgm:spPr/>
    </dgm:pt>
    <dgm:pt modelId="{57249BC1-4679-4002-865B-9440E8397147}" type="pres">
      <dgm:prSet presAssocID="{E3917788-C73F-4DDA-85CC-D8B5A4ECFF9A}" presName="composite" presStyleCnt="0"/>
      <dgm:spPr/>
    </dgm:pt>
    <dgm:pt modelId="{653C02D7-F798-488C-A46A-D2839718357D}" type="pres">
      <dgm:prSet presAssocID="{E3917788-C73F-4DDA-85CC-D8B5A4ECFF9A}" presName="image" presStyleLbl="node0" presStyleIdx="0" presStyleCnt="1" custScaleX="182120" custScaleY="179510" custLinFactX="81863" custLinFactNeighborX="100000" custLinFactNeighborY="2385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solidFill>
            <a:schemeClr val="accent1"/>
          </a:solidFill>
        </a:ln>
      </dgm:spPr>
    </dgm:pt>
    <dgm:pt modelId="{587E03CF-2954-4D85-8C12-E6EC5FBCC776}" type="pres">
      <dgm:prSet presAssocID="{E3917788-C73F-4DDA-85CC-D8B5A4ECFF9A}" presName="text" presStyleLbl="revTx" presStyleIdx="0" presStyleCnt="6" custScaleX="177996" custLinFactX="20776" custLinFactNeighborX="100000" custLinFactNeighborY="-698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E8113D-9E1E-4711-8C1F-7E7DB31A4F7A}" type="pres">
      <dgm:prSet presAssocID="{E3917788-C73F-4DDA-85CC-D8B5A4ECFF9A}" presName="hierChild2" presStyleCnt="0"/>
      <dgm:spPr/>
    </dgm:pt>
    <dgm:pt modelId="{8F81F0FC-E4F2-468F-8F49-0E3A64E4744B}" type="pres">
      <dgm:prSet presAssocID="{1C8F595B-4449-4A2D-9069-BC045D8281FA}" presName="Name10" presStyleLbl="parChTrans1D2" presStyleIdx="0" presStyleCnt="2"/>
      <dgm:spPr/>
      <dgm:t>
        <a:bodyPr/>
        <a:lstStyle/>
        <a:p>
          <a:endParaRPr lang="ru-RU"/>
        </a:p>
      </dgm:t>
    </dgm:pt>
    <dgm:pt modelId="{232BFC0B-1D4A-4D9B-AA1F-063100B338AE}" type="pres">
      <dgm:prSet presAssocID="{6C5C1BCD-8876-4262-8218-0D65FDBBCDD5}" presName="hierRoot2" presStyleCnt="0"/>
      <dgm:spPr/>
    </dgm:pt>
    <dgm:pt modelId="{7534C794-4CD3-42E6-B538-05752B7F9311}" type="pres">
      <dgm:prSet presAssocID="{6C5C1BCD-8876-4262-8218-0D65FDBBCDD5}" presName="composite2" presStyleCnt="0"/>
      <dgm:spPr/>
    </dgm:pt>
    <dgm:pt modelId="{1621E988-A96B-4B72-B0E4-1142E36FEFFC}" type="pres">
      <dgm:prSet presAssocID="{6C5C1BCD-8876-4262-8218-0D65FDBBCDD5}" presName="image2" presStyleLbl="node2" presStyleIdx="0" presStyleCnt="2" custScaleX="168979" custScaleY="172638" custLinFactX="100000" custLinFactNeighborX="119028" custLinFactNeighborY="-5544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>
          <a:solidFill>
            <a:schemeClr val="accent1"/>
          </a:solidFill>
        </a:ln>
      </dgm:spPr>
    </dgm:pt>
    <dgm:pt modelId="{F0D17B03-12F1-469F-A2EF-F7D437587E5F}" type="pres">
      <dgm:prSet presAssocID="{6C5C1BCD-8876-4262-8218-0D65FDBBCDD5}" presName="text2" presStyleLbl="revTx" presStyleIdx="1" presStyleCnt="6" custScaleX="158800" custScaleY="42749" custLinFactNeighborX="59266" custLinFactNeighborY="419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D4BB76-5F9A-4E2D-B7E8-510B53F5ACE8}" type="pres">
      <dgm:prSet presAssocID="{6C5C1BCD-8876-4262-8218-0D65FDBBCDD5}" presName="hierChild3" presStyleCnt="0"/>
      <dgm:spPr/>
    </dgm:pt>
    <dgm:pt modelId="{16E4979C-71FD-4C9B-B086-C89D2B4D8E53}" type="pres">
      <dgm:prSet presAssocID="{FBFBF5AF-CD31-4BB3-AD71-F8E7F62A7F1B}" presName="Name17" presStyleLbl="parChTrans1D3" presStyleIdx="0" presStyleCnt="3"/>
      <dgm:spPr/>
      <dgm:t>
        <a:bodyPr/>
        <a:lstStyle/>
        <a:p>
          <a:endParaRPr lang="ru-RU"/>
        </a:p>
      </dgm:t>
    </dgm:pt>
    <dgm:pt modelId="{4F16C649-A21D-42CC-B3BE-3945BC1E4EA5}" type="pres">
      <dgm:prSet presAssocID="{294F7008-77A8-478F-8E10-D3FA3327D85F}" presName="hierRoot3" presStyleCnt="0"/>
      <dgm:spPr/>
    </dgm:pt>
    <dgm:pt modelId="{F337A44D-93B0-4D61-95C4-93481D40BF76}" type="pres">
      <dgm:prSet presAssocID="{294F7008-77A8-478F-8E10-D3FA3327D85F}" presName="composite3" presStyleCnt="0"/>
      <dgm:spPr/>
    </dgm:pt>
    <dgm:pt modelId="{84C5B694-9AFD-45DE-8346-5091955F280D}" type="pres">
      <dgm:prSet presAssocID="{294F7008-77A8-478F-8E10-D3FA3327D85F}" presName="image3" presStyleLbl="node3" presStyleIdx="0" presStyleCnt="3" custScaleX="126800" custScaleY="122365" custLinFactY="-48717" custLinFactNeighborX="38852" custLinFactNeighborY="-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  <a:ln>
          <a:solidFill>
            <a:schemeClr val="accent1"/>
          </a:solidFill>
        </a:ln>
      </dgm:spPr>
    </dgm:pt>
    <dgm:pt modelId="{137D9452-C7B0-469A-AC60-5A752AF230F1}" type="pres">
      <dgm:prSet presAssocID="{294F7008-77A8-478F-8E10-D3FA3327D85F}" presName="text3" presStyleLbl="revTx" presStyleIdx="2" presStyleCnt="6" custScaleX="142964" custLinFactY="-100000" custLinFactNeighborX="10720" custLinFactNeighborY="-1290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FD8D48-04F4-4894-B478-1FDB893B32E5}" type="pres">
      <dgm:prSet presAssocID="{294F7008-77A8-478F-8E10-D3FA3327D85F}" presName="hierChild4" presStyleCnt="0"/>
      <dgm:spPr/>
    </dgm:pt>
    <dgm:pt modelId="{0EF8FB00-8E82-46D1-B892-692FA09886F4}" type="pres">
      <dgm:prSet presAssocID="{A94965F6-7957-41A2-ACF3-D51115017E4E}" presName="Name17" presStyleLbl="parChTrans1D3" presStyleIdx="1" presStyleCnt="3"/>
      <dgm:spPr/>
      <dgm:t>
        <a:bodyPr/>
        <a:lstStyle/>
        <a:p>
          <a:endParaRPr lang="ru-RU"/>
        </a:p>
      </dgm:t>
    </dgm:pt>
    <dgm:pt modelId="{249AD6C6-ACDD-4F8E-83ED-8F62EE6402A3}" type="pres">
      <dgm:prSet presAssocID="{06ADEF45-0BA5-4F1C-AACE-12E7369EFF59}" presName="hierRoot3" presStyleCnt="0"/>
      <dgm:spPr/>
    </dgm:pt>
    <dgm:pt modelId="{1DA7E6D1-BF0E-4400-A2C9-D6F699ED96F4}" type="pres">
      <dgm:prSet presAssocID="{06ADEF45-0BA5-4F1C-AACE-12E7369EFF59}" presName="composite3" presStyleCnt="0"/>
      <dgm:spPr/>
    </dgm:pt>
    <dgm:pt modelId="{96E17284-1042-4AFF-98BB-EC74BAE44C87}" type="pres">
      <dgm:prSet presAssocID="{06ADEF45-0BA5-4F1C-AACE-12E7369EFF59}" presName="image3" presStyleLbl="node3" presStyleIdx="1" presStyleCnt="3" custScaleX="126800" custScaleY="122365" custLinFactX="-86773" custLinFactNeighborX="-100000" custLinFactNeighborY="-2296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1"/>
          </a:solidFill>
        </a:ln>
      </dgm:spPr>
    </dgm:pt>
    <dgm:pt modelId="{67C70212-3FDC-4A19-B2AB-4144AE21795A}" type="pres">
      <dgm:prSet presAssocID="{06ADEF45-0BA5-4F1C-AACE-12E7369EFF59}" presName="text3" presStyleLbl="revTx" presStyleIdx="3" presStyleCnt="6" custScaleX="132227" custLinFactNeighborX="18080" custLinFactNeighborY="-58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93BB9E-B478-4F94-931F-5CB0DC5EF7B9}" type="pres">
      <dgm:prSet presAssocID="{06ADEF45-0BA5-4F1C-AACE-12E7369EFF59}" presName="hierChild4" presStyleCnt="0"/>
      <dgm:spPr/>
    </dgm:pt>
    <dgm:pt modelId="{ACF49A9B-3DDB-4001-A1B5-6FBE60A63BBA}" type="pres">
      <dgm:prSet presAssocID="{FE5E233D-077B-4523-AEE8-7CE3AFDF94D5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62802F6-94D9-4259-B692-9C37957A67D8}" type="pres">
      <dgm:prSet presAssocID="{899B35A0-73A9-4D72-8F3F-9CCFABE5E073}" presName="hierRoot2" presStyleCnt="0"/>
      <dgm:spPr/>
    </dgm:pt>
    <dgm:pt modelId="{6CC41BD6-8055-45A5-8D71-9FB2208DDBDA}" type="pres">
      <dgm:prSet presAssocID="{899B35A0-73A9-4D72-8F3F-9CCFABE5E073}" presName="composite2" presStyleCnt="0"/>
      <dgm:spPr/>
    </dgm:pt>
    <dgm:pt modelId="{97BD4714-B349-42D0-AC46-D9F19B37043E}" type="pres">
      <dgm:prSet presAssocID="{899B35A0-73A9-4D72-8F3F-9CCFABE5E073}" presName="image2" presStyleLbl="node2" presStyleIdx="1" presStyleCnt="2" custScaleX="126800" custScaleY="122365" custLinFactNeighborX="74481" custLinFactNeighborY="7214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solidFill>
            <a:schemeClr val="accent1"/>
          </a:solidFill>
        </a:ln>
      </dgm:spPr>
    </dgm:pt>
    <dgm:pt modelId="{A362BACF-84DB-420F-BDB6-64A4993E3BE2}" type="pres">
      <dgm:prSet presAssocID="{899B35A0-73A9-4D72-8F3F-9CCFABE5E073}" presName="text2" presStyleLbl="revTx" presStyleIdx="4" presStyleCnt="6" custScaleX="119087" custLinFactNeighborX="-72588" custLinFactNeighborY="-125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892EDA-8CC7-4C9B-ACF3-34CB1985DA67}" type="pres">
      <dgm:prSet presAssocID="{899B35A0-73A9-4D72-8F3F-9CCFABE5E073}" presName="hierChild3" presStyleCnt="0"/>
      <dgm:spPr/>
    </dgm:pt>
    <dgm:pt modelId="{85B0535C-641E-4882-8F76-2D5BB0A1D986}" type="pres">
      <dgm:prSet presAssocID="{377B5A24-8480-4A6C-B6C4-2C141FC562C1}" presName="Name17" presStyleLbl="parChTrans1D3" presStyleIdx="2" presStyleCnt="3"/>
      <dgm:spPr/>
      <dgm:t>
        <a:bodyPr/>
        <a:lstStyle/>
        <a:p>
          <a:endParaRPr lang="ru-RU"/>
        </a:p>
      </dgm:t>
    </dgm:pt>
    <dgm:pt modelId="{2DF92311-8439-48E6-8D51-C20346814386}" type="pres">
      <dgm:prSet presAssocID="{F050BD0E-1571-47C6-9D0C-30A3DF9D36AB}" presName="hierRoot3" presStyleCnt="0"/>
      <dgm:spPr/>
    </dgm:pt>
    <dgm:pt modelId="{C5B5C1E9-8D8D-4CAE-B302-B8AB3C228CFD}" type="pres">
      <dgm:prSet presAssocID="{F050BD0E-1571-47C6-9D0C-30A3DF9D36AB}" presName="composite3" presStyleCnt="0"/>
      <dgm:spPr/>
    </dgm:pt>
    <dgm:pt modelId="{D8527651-79B3-4CDA-942E-2EA773473C7D}" type="pres">
      <dgm:prSet presAssocID="{F050BD0E-1571-47C6-9D0C-30A3DF9D36AB}" presName="image3" presStyleLbl="node3" presStyleIdx="2" presStyleCnt="3" custScaleX="126800" custScaleY="122365" custLinFactNeighborX="-10343" custLinFactNeighborY="4797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>
          <a:solidFill>
            <a:schemeClr val="accent1"/>
          </a:solidFill>
        </a:ln>
      </dgm:spPr>
    </dgm:pt>
    <dgm:pt modelId="{9515B47D-C593-42EA-8ABE-5E3360F0DCE7}" type="pres">
      <dgm:prSet presAssocID="{F050BD0E-1571-47C6-9D0C-30A3DF9D36AB}" presName="text3" presStyleLbl="revTx" presStyleIdx="5" presStyleCnt="6" custScaleX="123286" custLinFactX="-125249" custLinFactNeighborX="-200000" custLinFactNeighborY="805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0E012D-3569-4383-A992-504D517D47AF}" type="pres">
      <dgm:prSet presAssocID="{F050BD0E-1571-47C6-9D0C-30A3DF9D36AB}" presName="hierChild4" presStyleCnt="0"/>
      <dgm:spPr/>
    </dgm:pt>
  </dgm:ptLst>
  <dgm:cxnLst>
    <dgm:cxn modelId="{65B4FB00-D576-4A74-B972-25907F52954F}" type="presOf" srcId="{899B35A0-73A9-4D72-8F3F-9CCFABE5E073}" destId="{A362BACF-84DB-420F-BDB6-64A4993E3BE2}" srcOrd="0" destOrd="0" presId="urn:microsoft.com/office/officeart/2009/layout/CirclePictureHierarchy"/>
    <dgm:cxn modelId="{6C8AF224-89F3-4938-9549-6857D8EEB537}" type="presOf" srcId="{377B5A24-8480-4A6C-B6C4-2C141FC562C1}" destId="{85B0535C-641E-4882-8F76-2D5BB0A1D986}" srcOrd="0" destOrd="0" presId="urn:microsoft.com/office/officeart/2009/layout/CirclePictureHierarchy"/>
    <dgm:cxn modelId="{CCE5801B-1E28-4340-B0CC-A5697D404814}" type="presOf" srcId="{294F7008-77A8-478F-8E10-D3FA3327D85F}" destId="{137D9452-C7B0-469A-AC60-5A752AF230F1}" srcOrd="0" destOrd="0" presId="urn:microsoft.com/office/officeart/2009/layout/CirclePictureHierarchy"/>
    <dgm:cxn modelId="{2968C240-C67F-4E7E-875E-C27E8BBEEF70}" type="presOf" srcId="{1C8F595B-4449-4A2D-9069-BC045D8281FA}" destId="{8F81F0FC-E4F2-468F-8F49-0E3A64E4744B}" srcOrd="0" destOrd="0" presId="urn:microsoft.com/office/officeart/2009/layout/CirclePictureHierarchy"/>
    <dgm:cxn modelId="{B5072E18-70D5-42D1-858E-7DDB01091A06}" type="presOf" srcId="{F050BD0E-1571-47C6-9D0C-30A3DF9D36AB}" destId="{9515B47D-C593-42EA-8ABE-5E3360F0DCE7}" srcOrd="0" destOrd="0" presId="urn:microsoft.com/office/officeart/2009/layout/CirclePictureHierarchy"/>
    <dgm:cxn modelId="{64B1F34A-63A7-41D0-A2CF-06E58EEFFDF0}" type="presOf" srcId="{A94965F6-7957-41A2-ACF3-D51115017E4E}" destId="{0EF8FB00-8E82-46D1-B892-692FA09886F4}" srcOrd="0" destOrd="0" presId="urn:microsoft.com/office/officeart/2009/layout/CirclePictureHierarchy"/>
    <dgm:cxn modelId="{DD31E1B4-E10F-4AB2-8823-501A6241B618}" srcId="{6C5C1BCD-8876-4262-8218-0D65FDBBCDD5}" destId="{294F7008-77A8-478F-8E10-D3FA3327D85F}" srcOrd="0" destOrd="0" parTransId="{FBFBF5AF-CD31-4BB3-AD71-F8E7F62A7F1B}" sibTransId="{0EE06821-22FB-41B5-A82B-CA957A336931}"/>
    <dgm:cxn modelId="{140BCECB-698E-4A2A-B0FE-840666C2240F}" srcId="{899B35A0-73A9-4D72-8F3F-9CCFABE5E073}" destId="{F050BD0E-1571-47C6-9D0C-30A3DF9D36AB}" srcOrd="0" destOrd="0" parTransId="{377B5A24-8480-4A6C-B6C4-2C141FC562C1}" sibTransId="{25A37EA7-E783-4A7B-BF1F-64D94B95F52E}"/>
    <dgm:cxn modelId="{199649FA-9C8B-46B3-8D41-68457B24A642}" srcId="{36F82147-28C7-4824-95AE-4F0F62AAD0BF}" destId="{E3917788-C73F-4DDA-85CC-D8B5A4ECFF9A}" srcOrd="0" destOrd="0" parTransId="{74709FE3-384C-47C8-B225-DD28BE8FEAE2}" sibTransId="{9C237D75-7165-45F2-8EF6-70EFA55439E4}"/>
    <dgm:cxn modelId="{DF4FFE0C-9A79-4FF4-8C82-68D1D922C0FC}" srcId="{E3917788-C73F-4DDA-85CC-D8B5A4ECFF9A}" destId="{899B35A0-73A9-4D72-8F3F-9CCFABE5E073}" srcOrd="1" destOrd="0" parTransId="{FE5E233D-077B-4523-AEE8-7CE3AFDF94D5}" sibTransId="{842FB6B6-469F-4E3D-9DD8-C3D2D375ECA0}"/>
    <dgm:cxn modelId="{82FFB163-6419-45C7-A117-3835C3C05939}" type="presOf" srcId="{6C5C1BCD-8876-4262-8218-0D65FDBBCDD5}" destId="{F0D17B03-12F1-469F-A2EF-F7D437587E5F}" srcOrd="0" destOrd="0" presId="urn:microsoft.com/office/officeart/2009/layout/CirclePictureHierarchy"/>
    <dgm:cxn modelId="{7917FAA6-FD3A-4EB0-9CD1-24DA8A285480}" srcId="{E3917788-C73F-4DDA-85CC-D8B5A4ECFF9A}" destId="{6C5C1BCD-8876-4262-8218-0D65FDBBCDD5}" srcOrd="0" destOrd="0" parTransId="{1C8F595B-4449-4A2D-9069-BC045D8281FA}" sibTransId="{4667FDD0-EC20-4E48-807D-F0E64F92DFBB}"/>
    <dgm:cxn modelId="{CB763B8F-B4E3-4884-BA45-9919B8FB7BF0}" type="presOf" srcId="{E3917788-C73F-4DDA-85CC-D8B5A4ECFF9A}" destId="{587E03CF-2954-4D85-8C12-E6EC5FBCC776}" srcOrd="0" destOrd="0" presId="urn:microsoft.com/office/officeart/2009/layout/CirclePictureHierarchy"/>
    <dgm:cxn modelId="{D72FB17E-89A9-45A2-A7DB-3CA0ADDA4EDE}" srcId="{6C5C1BCD-8876-4262-8218-0D65FDBBCDD5}" destId="{06ADEF45-0BA5-4F1C-AACE-12E7369EFF59}" srcOrd="1" destOrd="0" parTransId="{A94965F6-7957-41A2-ACF3-D51115017E4E}" sibTransId="{746A96E9-3260-4E57-9658-E85D7AA188BF}"/>
    <dgm:cxn modelId="{B57A3D75-BE8E-4601-B34E-F84C168346D8}" type="presOf" srcId="{36F82147-28C7-4824-95AE-4F0F62AAD0BF}" destId="{E9D20309-1CB2-425F-9E72-135F0F645F0A}" srcOrd="0" destOrd="0" presId="urn:microsoft.com/office/officeart/2009/layout/CirclePictureHierarchy"/>
    <dgm:cxn modelId="{0C1C8938-6A31-4B9A-A9D6-C5EBD265C3E9}" type="presOf" srcId="{06ADEF45-0BA5-4F1C-AACE-12E7369EFF59}" destId="{67C70212-3FDC-4A19-B2AB-4144AE21795A}" srcOrd="0" destOrd="0" presId="urn:microsoft.com/office/officeart/2009/layout/CirclePictureHierarchy"/>
    <dgm:cxn modelId="{D692A1A7-AC1C-4569-A012-959391C36202}" type="presOf" srcId="{FE5E233D-077B-4523-AEE8-7CE3AFDF94D5}" destId="{ACF49A9B-3DDB-4001-A1B5-6FBE60A63BBA}" srcOrd="0" destOrd="0" presId="urn:microsoft.com/office/officeart/2009/layout/CirclePictureHierarchy"/>
    <dgm:cxn modelId="{C63A4CBE-4A66-4468-8C51-BB2FDD298057}" type="presOf" srcId="{FBFBF5AF-CD31-4BB3-AD71-F8E7F62A7F1B}" destId="{16E4979C-71FD-4C9B-B086-C89D2B4D8E53}" srcOrd="0" destOrd="0" presId="urn:microsoft.com/office/officeart/2009/layout/CirclePictureHierarchy"/>
    <dgm:cxn modelId="{1B1F633E-FD54-4B0D-9C40-1C05D78D337F}" type="presParOf" srcId="{E9D20309-1CB2-425F-9E72-135F0F645F0A}" destId="{5F993467-D8C5-4B1A-8C80-B1C5477C6507}" srcOrd="0" destOrd="0" presId="urn:microsoft.com/office/officeart/2009/layout/CirclePictureHierarchy"/>
    <dgm:cxn modelId="{0F8DF4EF-D5B1-42E9-8984-CD96BF9F2405}" type="presParOf" srcId="{5F993467-D8C5-4B1A-8C80-B1C5477C6507}" destId="{57249BC1-4679-4002-865B-9440E8397147}" srcOrd="0" destOrd="0" presId="urn:microsoft.com/office/officeart/2009/layout/CirclePictureHierarchy"/>
    <dgm:cxn modelId="{7637C088-C7C9-4633-80B6-6049702BB177}" type="presParOf" srcId="{57249BC1-4679-4002-865B-9440E8397147}" destId="{653C02D7-F798-488C-A46A-D2839718357D}" srcOrd="0" destOrd="0" presId="urn:microsoft.com/office/officeart/2009/layout/CirclePictureHierarchy"/>
    <dgm:cxn modelId="{5166A693-147D-4FE1-99D0-D91AF71CFFB5}" type="presParOf" srcId="{57249BC1-4679-4002-865B-9440E8397147}" destId="{587E03CF-2954-4D85-8C12-E6EC5FBCC776}" srcOrd="1" destOrd="0" presId="urn:microsoft.com/office/officeart/2009/layout/CirclePictureHierarchy"/>
    <dgm:cxn modelId="{DCB3D581-B116-40C9-B081-53DAA7A4A874}" type="presParOf" srcId="{5F993467-D8C5-4B1A-8C80-B1C5477C6507}" destId="{06E8113D-9E1E-4711-8C1F-7E7DB31A4F7A}" srcOrd="1" destOrd="0" presId="urn:microsoft.com/office/officeart/2009/layout/CirclePictureHierarchy"/>
    <dgm:cxn modelId="{DDA7C770-F109-495D-8BAE-CBFEB538286C}" type="presParOf" srcId="{06E8113D-9E1E-4711-8C1F-7E7DB31A4F7A}" destId="{8F81F0FC-E4F2-468F-8F49-0E3A64E4744B}" srcOrd="0" destOrd="0" presId="urn:microsoft.com/office/officeart/2009/layout/CirclePictureHierarchy"/>
    <dgm:cxn modelId="{C1B7A6CF-C822-4A82-8E08-07EA14D9035D}" type="presParOf" srcId="{06E8113D-9E1E-4711-8C1F-7E7DB31A4F7A}" destId="{232BFC0B-1D4A-4D9B-AA1F-063100B338AE}" srcOrd="1" destOrd="0" presId="urn:microsoft.com/office/officeart/2009/layout/CirclePictureHierarchy"/>
    <dgm:cxn modelId="{46C03A3E-E912-4FC4-88CE-D0445C41D202}" type="presParOf" srcId="{232BFC0B-1D4A-4D9B-AA1F-063100B338AE}" destId="{7534C794-4CD3-42E6-B538-05752B7F9311}" srcOrd="0" destOrd="0" presId="urn:microsoft.com/office/officeart/2009/layout/CirclePictureHierarchy"/>
    <dgm:cxn modelId="{39349DF3-7300-4DA9-ABBA-4EF10564AD11}" type="presParOf" srcId="{7534C794-4CD3-42E6-B538-05752B7F9311}" destId="{1621E988-A96B-4B72-B0E4-1142E36FEFFC}" srcOrd="0" destOrd="0" presId="urn:microsoft.com/office/officeart/2009/layout/CirclePictureHierarchy"/>
    <dgm:cxn modelId="{A2B9783C-3B6A-40DE-9852-DE653F84FA0C}" type="presParOf" srcId="{7534C794-4CD3-42E6-B538-05752B7F9311}" destId="{F0D17B03-12F1-469F-A2EF-F7D437587E5F}" srcOrd="1" destOrd="0" presId="urn:microsoft.com/office/officeart/2009/layout/CirclePictureHierarchy"/>
    <dgm:cxn modelId="{49F3BB3C-F11D-4788-83B8-F7D608486F2E}" type="presParOf" srcId="{232BFC0B-1D4A-4D9B-AA1F-063100B338AE}" destId="{ADD4BB76-5F9A-4E2D-B7E8-510B53F5ACE8}" srcOrd="1" destOrd="0" presId="urn:microsoft.com/office/officeart/2009/layout/CirclePictureHierarchy"/>
    <dgm:cxn modelId="{0DC3379F-7895-48FA-975E-80373ED2B45A}" type="presParOf" srcId="{ADD4BB76-5F9A-4E2D-B7E8-510B53F5ACE8}" destId="{16E4979C-71FD-4C9B-B086-C89D2B4D8E53}" srcOrd="0" destOrd="0" presId="urn:microsoft.com/office/officeart/2009/layout/CirclePictureHierarchy"/>
    <dgm:cxn modelId="{10115CE5-C8EA-4D0D-9315-CC04BD97145E}" type="presParOf" srcId="{ADD4BB76-5F9A-4E2D-B7E8-510B53F5ACE8}" destId="{4F16C649-A21D-42CC-B3BE-3945BC1E4EA5}" srcOrd="1" destOrd="0" presId="urn:microsoft.com/office/officeart/2009/layout/CirclePictureHierarchy"/>
    <dgm:cxn modelId="{82B5948B-C4D6-45C9-9F8F-E8EF9284B4BF}" type="presParOf" srcId="{4F16C649-A21D-42CC-B3BE-3945BC1E4EA5}" destId="{F337A44D-93B0-4D61-95C4-93481D40BF76}" srcOrd="0" destOrd="0" presId="urn:microsoft.com/office/officeart/2009/layout/CirclePictureHierarchy"/>
    <dgm:cxn modelId="{E3B967DF-BEAF-4860-81AC-F642B691480C}" type="presParOf" srcId="{F337A44D-93B0-4D61-95C4-93481D40BF76}" destId="{84C5B694-9AFD-45DE-8346-5091955F280D}" srcOrd="0" destOrd="0" presId="urn:microsoft.com/office/officeart/2009/layout/CirclePictureHierarchy"/>
    <dgm:cxn modelId="{07A3230C-F356-4205-8C4B-027BD90038F6}" type="presParOf" srcId="{F337A44D-93B0-4D61-95C4-93481D40BF76}" destId="{137D9452-C7B0-469A-AC60-5A752AF230F1}" srcOrd="1" destOrd="0" presId="urn:microsoft.com/office/officeart/2009/layout/CirclePictureHierarchy"/>
    <dgm:cxn modelId="{A9E072A2-D34F-4399-8CE4-21B6C587B576}" type="presParOf" srcId="{4F16C649-A21D-42CC-B3BE-3945BC1E4EA5}" destId="{E5FD8D48-04F4-4894-B478-1FDB893B32E5}" srcOrd="1" destOrd="0" presId="urn:microsoft.com/office/officeart/2009/layout/CirclePictureHierarchy"/>
    <dgm:cxn modelId="{5DE13066-5502-4DF5-A6FB-B57DAD012042}" type="presParOf" srcId="{ADD4BB76-5F9A-4E2D-B7E8-510B53F5ACE8}" destId="{0EF8FB00-8E82-46D1-B892-692FA09886F4}" srcOrd="2" destOrd="0" presId="urn:microsoft.com/office/officeart/2009/layout/CirclePictureHierarchy"/>
    <dgm:cxn modelId="{8D188705-1827-460A-817F-799C0C0E74FE}" type="presParOf" srcId="{ADD4BB76-5F9A-4E2D-B7E8-510B53F5ACE8}" destId="{249AD6C6-ACDD-4F8E-83ED-8F62EE6402A3}" srcOrd="3" destOrd="0" presId="urn:microsoft.com/office/officeart/2009/layout/CirclePictureHierarchy"/>
    <dgm:cxn modelId="{10BBEE62-634E-486A-B074-D0FCF7855C86}" type="presParOf" srcId="{249AD6C6-ACDD-4F8E-83ED-8F62EE6402A3}" destId="{1DA7E6D1-BF0E-4400-A2C9-D6F699ED96F4}" srcOrd="0" destOrd="0" presId="urn:microsoft.com/office/officeart/2009/layout/CirclePictureHierarchy"/>
    <dgm:cxn modelId="{36C5C835-324F-4E0A-AFB0-0E81351E2206}" type="presParOf" srcId="{1DA7E6D1-BF0E-4400-A2C9-D6F699ED96F4}" destId="{96E17284-1042-4AFF-98BB-EC74BAE44C87}" srcOrd="0" destOrd="0" presId="urn:microsoft.com/office/officeart/2009/layout/CirclePictureHierarchy"/>
    <dgm:cxn modelId="{12A7F3DD-0CC3-4AB5-841F-D14BA6002D92}" type="presParOf" srcId="{1DA7E6D1-BF0E-4400-A2C9-D6F699ED96F4}" destId="{67C70212-3FDC-4A19-B2AB-4144AE21795A}" srcOrd="1" destOrd="0" presId="urn:microsoft.com/office/officeart/2009/layout/CirclePictureHierarchy"/>
    <dgm:cxn modelId="{85A19B40-0E86-4EA0-B3B7-107C489A1B56}" type="presParOf" srcId="{249AD6C6-ACDD-4F8E-83ED-8F62EE6402A3}" destId="{2E93BB9E-B478-4F94-931F-5CB0DC5EF7B9}" srcOrd="1" destOrd="0" presId="urn:microsoft.com/office/officeart/2009/layout/CirclePictureHierarchy"/>
    <dgm:cxn modelId="{550054B1-59AF-41DC-969B-DB66A7C6DC0F}" type="presParOf" srcId="{06E8113D-9E1E-4711-8C1F-7E7DB31A4F7A}" destId="{ACF49A9B-3DDB-4001-A1B5-6FBE60A63BBA}" srcOrd="2" destOrd="0" presId="urn:microsoft.com/office/officeart/2009/layout/CirclePictureHierarchy"/>
    <dgm:cxn modelId="{ADB772C9-4E15-402B-B6A6-34B867E76D79}" type="presParOf" srcId="{06E8113D-9E1E-4711-8C1F-7E7DB31A4F7A}" destId="{562802F6-94D9-4259-B692-9C37957A67D8}" srcOrd="3" destOrd="0" presId="urn:microsoft.com/office/officeart/2009/layout/CirclePictureHierarchy"/>
    <dgm:cxn modelId="{861A8F68-7B7F-461F-9137-CB78542E35BB}" type="presParOf" srcId="{562802F6-94D9-4259-B692-9C37957A67D8}" destId="{6CC41BD6-8055-45A5-8D71-9FB2208DDBDA}" srcOrd="0" destOrd="0" presId="urn:microsoft.com/office/officeart/2009/layout/CirclePictureHierarchy"/>
    <dgm:cxn modelId="{9E0EEA6E-55F5-4B82-B555-73F894E2CE62}" type="presParOf" srcId="{6CC41BD6-8055-45A5-8D71-9FB2208DDBDA}" destId="{97BD4714-B349-42D0-AC46-D9F19B37043E}" srcOrd="0" destOrd="0" presId="urn:microsoft.com/office/officeart/2009/layout/CirclePictureHierarchy"/>
    <dgm:cxn modelId="{0B12569F-CDA0-4757-89F6-4F79FB6A0BBC}" type="presParOf" srcId="{6CC41BD6-8055-45A5-8D71-9FB2208DDBDA}" destId="{A362BACF-84DB-420F-BDB6-64A4993E3BE2}" srcOrd="1" destOrd="0" presId="urn:microsoft.com/office/officeart/2009/layout/CirclePictureHierarchy"/>
    <dgm:cxn modelId="{671C81A4-60A0-4CA5-BD3C-D4B8C36915BF}" type="presParOf" srcId="{562802F6-94D9-4259-B692-9C37957A67D8}" destId="{31892EDA-8CC7-4C9B-ACF3-34CB1985DA67}" srcOrd="1" destOrd="0" presId="urn:microsoft.com/office/officeart/2009/layout/CirclePictureHierarchy"/>
    <dgm:cxn modelId="{077852FC-6C6A-4751-ADCB-FC947587CAE9}" type="presParOf" srcId="{31892EDA-8CC7-4C9B-ACF3-34CB1985DA67}" destId="{85B0535C-641E-4882-8F76-2D5BB0A1D986}" srcOrd="0" destOrd="0" presId="urn:microsoft.com/office/officeart/2009/layout/CirclePictureHierarchy"/>
    <dgm:cxn modelId="{178FAE1A-5BB9-4EE7-8C3B-83E056A85E2A}" type="presParOf" srcId="{31892EDA-8CC7-4C9B-ACF3-34CB1985DA67}" destId="{2DF92311-8439-48E6-8D51-C20346814386}" srcOrd="1" destOrd="0" presId="urn:microsoft.com/office/officeart/2009/layout/CirclePictureHierarchy"/>
    <dgm:cxn modelId="{FCD62776-153E-436B-88EB-10BABAE1ADDE}" type="presParOf" srcId="{2DF92311-8439-48E6-8D51-C20346814386}" destId="{C5B5C1E9-8D8D-4CAE-B302-B8AB3C228CFD}" srcOrd="0" destOrd="0" presId="urn:microsoft.com/office/officeart/2009/layout/CirclePictureHierarchy"/>
    <dgm:cxn modelId="{1EBBB1D1-DB2D-4D19-81D1-26E63361446F}" type="presParOf" srcId="{C5B5C1E9-8D8D-4CAE-B302-B8AB3C228CFD}" destId="{D8527651-79B3-4CDA-942E-2EA773473C7D}" srcOrd="0" destOrd="0" presId="urn:microsoft.com/office/officeart/2009/layout/CirclePictureHierarchy"/>
    <dgm:cxn modelId="{B7856446-6A47-413C-947B-264F18C5E3F6}" type="presParOf" srcId="{C5B5C1E9-8D8D-4CAE-B302-B8AB3C228CFD}" destId="{9515B47D-C593-42EA-8ABE-5E3360F0DCE7}" srcOrd="1" destOrd="0" presId="urn:microsoft.com/office/officeart/2009/layout/CirclePictureHierarchy"/>
    <dgm:cxn modelId="{D19C1CE2-05C6-48F5-B9CF-BD1D7ECBB0D1}" type="presParOf" srcId="{2DF92311-8439-48E6-8D51-C20346814386}" destId="{6B0E012D-3569-4383-A992-504D517D47AF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80B37-FE61-4D27-ADF0-69B58AA67023}">
      <dsp:nvSpPr>
        <dsp:cNvPr id="0" name=""/>
        <dsp:cNvSpPr/>
      </dsp:nvSpPr>
      <dsp:spPr>
        <a:xfrm>
          <a:off x="0" y="732611"/>
          <a:ext cx="7962052" cy="103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F5DC5-4141-415A-B7BA-9373EA732054}">
      <dsp:nvSpPr>
        <dsp:cNvPr id="0" name=""/>
        <dsp:cNvSpPr/>
      </dsp:nvSpPr>
      <dsp:spPr>
        <a:xfrm>
          <a:off x="398102" y="51560"/>
          <a:ext cx="6928338" cy="121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63" tIns="0" rIns="21066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Изучение карста геолого-геофизическими методами необходимо для прогнозирования направления и интенсивности развития данного процесса</a:t>
          </a:r>
          <a:endParaRPr lang="ru-RU" sz="1800" kern="1200" dirty="0"/>
        </a:p>
      </dsp:txBody>
      <dsp:txXfrm>
        <a:off x="457185" y="110643"/>
        <a:ext cx="6810172" cy="1092154"/>
      </dsp:txXfrm>
    </dsp:sp>
    <dsp:sp modelId="{2944CFE8-D519-4C95-BF8E-18B1D51A7048}">
      <dsp:nvSpPr>
        <dsp:cNvPr id="0" name=""/>
        <dsp:cNvSpPr/>
      </dsp:nvSpPr>
      <dsp:spPr>
        <a:xfrm>
          <a:off x="0" y="2592371"/>
          <a:ext cx="7962052" cy="103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43243-175F-43DC-929D-DC75104EBBEB}">
      <dsp:nvSpPr>
        <dsp:cNvPr id="0" name=""/>
        <dsp:cNvSpPr/>
      </dsp:nvSpPr>
      <dsp:spPr>
        <a:xfrm>
          <a:off x="398102" y="1911320"/>
          <a:ext cx="6899078" cy="121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63" tIns="0" rIns="21066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Для мониторинга карстовых процессов используется комплекс мероприятий, направленных на изучение литологического, минералогического составов и пр.</a:t>
          </a:r>
          <a:endParaRPr lang="ru-RU" sz="1800" kern="1200" dirty="0"/>
        </a:p>
      </dsp:txBody>
      <dsp:txXfrm>
        <a:off x="457185" y="1970403"/>
        <a:ext cx="6780912" cy="1092154"/>
      </dsp:txXfrm>
    </dsp:sp>
    <dsp:sp modelId="{251BF31D-C1CA-4F3B-B19B-797D657A150E}">
      <dsp:nvSpPr>
        <dsp:cNvPr id="0" name=""/>
        <dsp:cNvSpPr/>
      </dsp:nvSpPr>
      <dsp:spPr>
        <a:xfrm>
          <a:off x="0" y="4427800"/>
          <a:ext cx="7962052" cy="103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160EE1-1920-4FD7-A221-BEFD7D6E7E6A}">
      <dsp:nvSpPr>
        <dsp:cNvPr id="0" name=""/>
        <dsp:cNvSpPr/>
      </dsp:nvSpPr>
      <dsp:spPr>
        <a:xfrm>
          <a:off x="398102" y="3771080"/>
          <a:ext cx="6813303" cy="121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663" tIns="0" rIns="21066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 таким мероприятиям относят геофизические исследования, в частности методы электроразведки постоянного тока, направленные на изучение пространственного распределения электрических свойств исследуемого участка</a:t>
          </a:r>
          <a:endParaRPr lang="ru-RU" sz="1800" kern="1200" dirty="0"/>
        </a:p>
      </dsp:txBody>
      <dsp:txXfrm>
        <a:off x="457185" y="3830163"/>
        <a:ext cx="6695137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0535C-641E-4882-8F76-2D5BB0A1D986}">
      <dsp:nvSpPr>
        <dsp:cNvPr id="0" name=""/>
        <dsp:cNvSpPr/>
      </dsp:nvSpPr>
      <dsp:spPr>
        <a:xfrm>
          <a:off x="6864500" y="4368743"/>
          <a:ext cx="864094" cy="91440"/>
        </a:xfrm>
        <a:custGeom>
          <a:avLst/>
          <a:gdLst/>
          <a:ahLst/>
          <a:cxnLst/>
          <a:rect l="0" t="0" r="0" b="0"/>
          <a:pathLst>
            <a:path>
              <a:moveTo>
                <a:pt x="864094" y="45720"/>
              </a:moveTo>
              <a:lnTo>
                <a:pt x="0" y="45720"/>
              </a:lnTo>
              <a:lnTo>
                <a:pt x="0" y="11653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49A9B-3DDB-4001-A1B5-6FBE60A63BBA}">
      <dsp:nvSpPr>
        <dsp:cNvPr id="0" name=""/>
        <dsp:cNvSpPr/>
      </dsp:nvSpPr>
      <dsp:spPr>
        <a:xfrm>
          <a:off x="6244790" y="2395181"/>
          <a:ext cx="1483804" cy="795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209"/>
              </a:lnTo>
              <a:lnTo>
                <a:pt x="1483804" y="639209"/>
              </a:lnTo>
              <a:lnTo>
                <a:pt x="1483804" y="795479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8FB00-8E82-46D1-B892-692FA09886F4}">
      <dsp:nvSpPr>
        <dsp:cNvPr id="0" name=""/>
        <dsp:cNvSpPr/>
      </dsp:nvSpPr>
      <dsp:spPr>
        <a:xfrm>
          <a:off x="1973886" y="3641157"/>
          <a:ext cx="2461001" cy="844125"/>
        </a:xfrm>
        <a:custGeom>
          <a:avLst/>
          <a:gdLst/>
          <a:ahLst/>
          <a:cxnLst/>
          <a:rect l="0" t="0" r="0" b="0"/>
          <a:pathLst>
            <a:path>
              <a:moveTo>
                <a:pt x="2461001" y="0"/>
              </a:moveTo>
              <a:lnTo>
                <a:pt x="2461001" y="687855"/>
              </a:lnTo>
              <a:lnTo>
                <a:pt x="0" y="687855"/>
              </a:lnTo>
              <a:lnTo>
                <a:pt x="0" y="84412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E4979C-71FD-4C9B-B086-C89D2B4D8E53}">
      <dsp:nvSpPr>
        <dsp:cNvPr id="0" name=""/>
        <dsp:cNvSpPr/>
      </dsp:nvSpPr>
      <dsp:spPr>
        <a:xfrm>
          <a:off x="1023787" y="3020889"/>
          <a:ext cx="3411100" cy="620267"/>
        </a:xfrm>
        <a:custGeom>
          <a:avLst/>
          <a:gdLst/>
          <a:ahLst/>
          <a:cxnLst/>
          <a:rect l="0" t="0" r="0" b="0"/>
          <a:pathLst>
            <a:path>
              <a:moveTo>
                <a:pt x="3411100" y="620267"/>
              </a:move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81F0FC-E4F2-468F-8F49-0E3A64E4744B}">
      <dsp:nvSpPr>
        <dsp:cNvPr id="0" name=""/>
        <dsp:cNvSpPr/>
      </dsp:nvSpPr>
      <dsp:spPr>
        <a:xfrm>
          <a:off x="4434887" y="1914561"/>
          <a:ext cx="1809902" cy="480620"/>
        </a:xfrm>
        <a:custGeom>
          <a:avLst/>
          <a:gdLst/>
          <a:ahLst/>
          <a:cxnLst/>
          <a:rect l="0" t="0" r="0" b="0"/>
          <a:pathLst>
            <a:path>
              <a:moveTo>
                <a:pt x="1809902" y="480620"/>
              </a:move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C02D7-F798-488C-A46A-D2839718357D}">
      <dsp:nvSpPr>
        <dsp:cNvPr id="0" name=""/>
        <dsp:cNvSpPr/>
      </dsp:nvSpPr>
      <dsp:spPr>
        <a:xfrm>
          <a:off x="5334076" y="599857"/>
          <a:ext cx="1821427" cy="179532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E03CF-2954-4D85-8C12-E6EC5FBCC776}">
      <dsp:nvSpPr>
        <dsp:cNvPr id="0" name=""/>
        <dsp:cNvSpPr/>
      </dsp:nvSpPr>
      <dsp:spPr>
        <a:xfrm>
          <a:off x="6152818" y="57369"/>
          <a:ext cx="2670273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Профильные электроразведочные работы</a:t>
          </a:r>
          <a:endParaRPr lang="ru-RU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6152818" y="57369"/>
        <a:ext cx="2670273" cy="1000125"/>
      </dsp:txXfrm>
    </dsp:sp>
    <dsp:sp modelId="{1621E988-A96B-4B72-B0E4-1142E36FEFFC}">
      <dsp:nvSpPr>
        <dsp:cNvPr id="0" name=""/>
        <dsp:cNvSpPr/>
      </dsp:nvSpPr>
      <dsp:spPr>
        <a:xfrm>
          <a:off x="3589887" y="1914561"/>
          <a:ext cx="1690001" cy="17265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17B03-12F1-469F-A2EF-F7D437587E5F}">
      <dsp:nvSpPr>
        <dsp:cNvPr id="0" name=""/>
        <dsp:cNvSpPr/>
      </dsp:nvSpPr>
      <dsp:spPr>
        <a:xfrm>
          <a:off x="3192442" y="3535959"/>
          <a:ext cx="2382297" cy="42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ВЭЗ, </a:t>
          </a:r>
          <a:r>
            <a:rPr lang="ru-RU" sz="18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АВ</a:t>
          </a:r>
          <a:r>
            <a:rPr lang="ru-RU" sz="1000" b="0" kern="1200" cap="none" spc="0" dirty="0" err="1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макс</a:t>
          </a:r>
          <a:r>
            <a:rPr lang="ru-RU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 до 500,0 м </a:t>
          </a:r>
          <a:endParaRPr lang="ru-RU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+mn-lt"/>
          </a:endParaRPr>
        </a:p>
      </dsp:txBody>
      <dsp:txXfrm>
        <a:off x="3192442" y="3535959"/>
        <a:ext cx="2382297" cy="427543"/>
      </dsp:txXfrm>
    </dsp:sp>
    <dsp:sp modelId="{84C5B694-9AFD-45DE-8346-5091955F280D}">
      <dsp:nvSpPr>
        <dsp:cNvPr id="0" name=""/>
        <dsp:cNvSpPr/>
      </dsp:nvSpPr>
      <dsp:spPr>
        <a:xfrm>
          <a:off x="389708" y="3020889"/>
          <a:ext cx="1268158" cy="122380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6000" r="-76000"/>
          </a:stretch>
        </a:blip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D9452-C7B0-469A-AC60-5A752AF230F1}">
      <dsp:nvSpPr>
        <dsp:cNvPr id="0" name=""/>
        <dsp:cNvSpPr/>
      </dsp:nvSpPr>
      <dsp:spPr>
        <a:xfrm>
          <a:off x="973831" y="2326568"/>
          <a:ext cx="2144728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Разрезы удельных сопротивлений</a:t>
          </a:r>
          <a:endParaRPr lang="ru-RU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973831" y="2326568"/>
        <a:ext cx="2144728" cy="1000125"/>
      </dsp:txXfrm>
    </dsp:sp>
    <dsp:sp modelId="{96E17284-1042-4AFF-98BB-EC74BAE44C87}">
      <dsp:nvSpPr>
        <dsp:cNvPr id="0" name=""/>
        <dsp:cNvSpPr/>
      </dsp:nvSpPr>
      <dsp:spPr>
        <a:xfrm>
          <a:off x="1339807" y="4485282"/>
          <a:ext cx="1268158" cy="122380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70212-3FDC-4A19-B2AB-4144AE21795A}">
      <dsp:nvSpPr>
        <dsp:cNvPr id="0" name=""/>
        <dsp:cNvSpPr/>
      </dsp:nvSpPr>
      <dsp:spPr>
        <a:xfrm>
          <a:off x="4371413" y="4558816"/>
          <a:ext cx="1983652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Статистический анализ данных</a:t>
          </a:r>
          <a:endParaRPr lang="ru-RU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4371413" y="4558816"/>
        <a:ext cx="1983652" cy="1000125"/>
      </dsp:txXfrm>
    </dsp:sp>
    <dsp:sp modelId="{97BD4714-B349-42D0-AC46-D9F19B37043E}">
      <dsp:nvSpPr>
        <dsp:cNvPr id="0" name=""/>
        <dsp:cNvSpPr/>
      </dsp:nvSpPr>
      <dsp:spPr>
        <a:xfrm>
          <a:off x="7094515" y="3190660"/>
          <a:ext cx="1268158" cy="122380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62BACF-84DB-420F-BDB6-64A4993E3BE2}">
      <dsp:nvSpPr>
        <dsp:cNvPr id="0" name=""/>
        <dsp:cNvSpPr/>
      </dsp:nvSpPr>
      <dsp:spPr>
        <a:xfrm>
          <a:off x="6251627" y="2452703"/>
          <a:ext cx="1786528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Карты распределения УЭС</a:t>
          </a:r>
          <a:endParaRPr lang="ru-RU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6251627" y="2452703"/>
        <a:ext cx="1786528" cy="1000125"/>
      </dsp:txXfrm>
    </dsp:sp>
    <dsp:sp modelId="{D8527651-79B3-4CDA-942E-2EA773473C7D}">
      <dsp:nvSpPr>
        <dsp:cNvPr id="0" name=""/>
        <dsp:cNvSpPr/>
      </dsp:nvSpPr>
      <dsp:spPr>
        <a:xfrm>
          <a:off x="6230421" y="4485282"/>
          <a:ext cx="1268158" cy="1223802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5B47D-C593-42EA-8ABE-5E3360F0DCE7}">
      <dsp:nvSpPr>
        <dsp:cNvPr id="0" name=""/>
        <dsp:cNvSpPr/>
      </dsp:nvSpPr>
      <dsp:spPr>
        <a:xfrm>
          <a:off x="2413994" y="4920872"/>
          <a:ext cx="184952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Гистограмма распределения</a:t>
          </a:r>
          <a:endParaRPr lang="ru-RU" sz="18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413994" y="4920872"/>
        <a:ext cx="1849521" cy="1000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2D239-731E-4242-B008-D9A0668873A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43EE1-DA27-4458-8454-3B6377B01E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961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A1CA4-FF1D-40AD-80D8-76975F35B371}" type="datetime1">
              <a:rPr lang="ru-RU" smtClean="0"/>
              <a:t>23.03.2023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08CFE-2F51-4E76-AB14-242EEF38D2AC}" type="datetime1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9252-84BE-4BE8-994C-F8901E547621}" type="datetime1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AF6A-882F-4E01-BEBB-1D828938D16F}" type="datetime1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AE5EE-E648-4257-8E48-BC4D58D11604}" type="datetime1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FC506-BEB3-4699-96D1-C377161C1C6C}" type="datetime1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5C31-4E98-4C4D-B2AF-2F2E4942C319}" type="datetime1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189-BA10-42DE-8DCD-68F509166D20}" type="datetime1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143A5-9483-4C3A-90DC-96A95B2F2462}" type="datetime1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73C6-7795-4F3B-A539-77ADC8754BB7}" type="datetime1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9E47-D3F9-4366-8BF1-FECB00861D12}" type="datetime1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550ED11-45CA-4CD5-8DB6-276AEB235708}" type="datetime1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418ED8D-A3D7-43F7-9EFD-4BA3D47542D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370244"/>
            <a:ext cx="8568952" cy="1146988"/>
          </a:xfrm>
        </p:spPr>
        <p:txBody>
          <a:bodyPr>
            <a:noAutofit/>
          </a:bodyPr>
          <a:lstStyle/>
          <a:p>
            <a:pPr algn="l">
              <a:spcAft>
                <a:spcPts val="1200"/>
              </a:spcAft>
            </a:pP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Научный руководитель:		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д.ф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.-м.н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профессор, Долгаль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А.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C.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spcAft>
                <a:spcPts val="1200"/>
              </a:spcAft>
            </a:pP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 доклада:</a:t>
            </a:r>
          </a:p>
          <a:p>
            <a:pPr algn="l">
              <a:spcAft>
                <a:spcPts val="1200"/>
              </a:spcAft>
            </a:pP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Авторы статьи:</a:t>
            </a:r>
          </a:p>
          <a:p>
            <a:pPr algn="l">
              <a:spcAft>
                <a:spcPts val="1200"/>
              </a:spcAft>
            </a:pP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Презентацию подготовил: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86435"/>
            <a:ext cx="8568952" cy="1470025"/>
          </a:xfrm>
        </p:spPr>
        <p:txBody>
          <a:bodyPr>
            <a:noAutofit/>
          </a:bodyPr>
          <a:lstStyle/>
          <a:p>
            <a:r>
              <a:rPr lang="ru-RU" sz="2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ОПРЕДЕЛЕНИЕ УДЕЛЬНОГО ЭЛЕКТРИЧЕСКОГО СОПРОТИВЛЕНИЯ ПРИ РЕШЕНИИ КАРСТОЛОГИЧЕСКИХ ЗАДАЧ В УСЛОВИЯХ УРБАНИЗИРОВАННЫХ ТЕРРИТОРИЙ ПЕРМСКОГО КРАЯ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9932" y="6309320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Пермь, 2023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929828" y="65540"/>
            <a:ext cx="7572375" cy="128587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Министерство науки и высшего образования Российской Федерации </a:t>
            </a:r>
          </a:p>
          <a:p>
            <a:pPr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Федеральное государственное автономное образовательное учреждение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высшего образования </a:t>
            </a:r>
          </a:p>
          <a:p>
            <a:pPr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ПЕРМСКИЙ ГОСУДАРСТВЕННЫЙ НАЦИОНАЛЬНЫЙ ИССЛЕДОВАТЕЛЬСКИЙ УНИВЕРСИТЕТ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7765" y="494373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Петросян Р.Н.</a:t>
            </a:r>
          </a:p>
          <a:p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Петросян Р.Н., Гинзбург Е.А., Зотин Н.А. 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7765" y="5915332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Гинзбург Е.А. 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86435"/>
            <a:ext cx="8568952" cy="1470025"/>
          </a:xfrm>
        </p:spPr>
        <p:txBody>
          <a:bodyPr>
            <a:noAutofit/>
          </a:bodyPr>
          <a:lstStyle/>
          <a:p>
            <a:r>
              <a:rPr lang="ru-RU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9932" y="6309320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Пермь, 2023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929828" y="65540"/>
            <a:ext cx="7572375" cy="1285875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Министерство науки и высшего образования Российской Федерации </a:t>
            </a:r>
          </a:p>
          <a:p>
            <a:pPr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Федеральное государственное автономное образовательное учреждение 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высшего образования </a:t>
            </a:r>
          </a:p>
          <a:p>
            <a:pPr>
              <a:defRPr/>
            </a:pP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ПЕРМСКИЙ ГОСУДАРСТВЕННЫЙ НАЦИОНАЛЬНЫЙ ИССЛЕДОВАТЕЛЬСКИЙ УНИВЕРСИТЕТ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95536" y="4370244"/>
            <a:ext cx="8568952" cy="11469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70"/>
              </a:spcBef>
              <a:buClr>
                <a:schemeClr val="accent3"/>
              </a:buClr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70"/>
              </a:spcBef>
              <a:buClr>
                <a:schemeClr val="accent2"/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Научный руководитель:		 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д.ф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.-м.н.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профессор, Долгаль А.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C.</a:t>
            </a:r>
            <a:endParaRPr lang="ru-RU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spcAft>
                <a:spcPts val="1200"/>
              </a:spcAft>
            </a:pP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 доклада:</a:t>
            </a:r>
          </a:p>
          <a:p>
            <a:pPr algn="l">
              <a:spcAft>
                <a:spcPts val="1200"/>
              </a:spcAft>
            </a:pP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Авторы </a:t>
            </a: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статьи:</a:t>
            </a:r>
          </a:p>
          <a:p>
            <a:pPr algn="l">
              <a:spcAft>
                <a:spcPts val="1200"/>
              </a:spcAft>
            </a:pPr>
            <a:r>
              <a:rPr lang="ru-RU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Презентацию подготовил: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16060" y="4861681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Петросян Р.Н.</a:t>
            </a:r>
          </a:p>
          <a:p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Петросян Р.Н., Гинзбург Е.А., Зотин Н.А. 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3821" y="5950675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Гинзбург Е.А. 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3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838" y="-63219"/>
            <a:ext cx="865936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Карст как опасный геологический процесс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2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74904" y="931284"/>
            <a:ext cx="3311050" cy="509857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Карст – это процесс химического и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механи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ческого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воздействия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земных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вод,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выража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ющийся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выщелачивании горных пород и последующем вымывании накопленных частиц.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Только на Урале, по данным геологического картирования раствор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имые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воде, или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карстующиеся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породы, занимают около 45 процентов территории 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https://tourweek.ru/storage/web/source/uploads/ckeditor/4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873898"/>
            <a:ext cx="5060279" cy="287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79912" y="3997513"/>
            <a:ext cx="52437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случае развития карста в горных породах могут образоваться воронки, полости, провалы и иные опасные формы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карстопроявления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Таким образом, карст можно отнести к наиболее опасным геологическим процессам, которые могут представлять угрозу для жизни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человека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его хозяйственной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деятельности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66927" y="3449820"/>
            <a:ext cx="34375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https://tourweek.ru/blogs/3549991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79912" y="3703891"/>
            <a:ext cx="5132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1" indent="0" algn="ctr">
              <a:buNone/>
            </a:pPr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Провал в г. Березники </a:t>
            </a:r>
            <a:endParaRPr lang="ru-RU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оловина рамки 8"/>
          <p:cNvSpPr/>
          <p:nvPr/>
        </p:nvSpPr>
        <p:spPr>
          <a:xfrm rot="10800000">
            <a:off x="3120865" y="5188491"/>
            <a:ext cx="648072" cy="62106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оловина рамки 10"/>
          <p:cNvSpPr/>
          <p:nvPr/>
        </p:nvSpPr>
        <p:spPr>
          <a:xfrm>
            <a:off x="205152" y="797320"/>
            <a:ext cx="648072" cy="62106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оловина рамки 11"/>
          <p:cNvSpPr/>
          <p:nvPr/>
        </p:nvSpPr>
        <p:spPr>
          <a:xfrm rot="10800000">
            <a:off x="8441959" y="6011648"/>
            <a:ext cx="559591" cy="57155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>
            <a:off x="3628376" y="3823543"/>
            <a:ext cx="648072" cy="62106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3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60646453"/>
              </p:ext>
            </p:extLst>
          </p:nvPr>
        </p:nvGraphicFramePr>
        <p:xfrm>
          <a:off x="642396" y="1219425"/>
          <a:ext cx="7962052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792088"/>
          </a:xfrm>
        </p:spPr>
        <p:txBody>
          <a:bodyPr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Изучение карстовых процессов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198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131" y="246587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Местоположение и характеристика районов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331" y="3574478"/>
            <a:ext cx="4390052" cy="31855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6" y="3935792"/>
            <a:ext cx="4675533" cy="292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316" y="2276872"/>
            <a:ext cx="4402515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4599689" y="802636"/>
            <a:ext cx="4500586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03504" y="1509649"/>
            <a:ext cx="27734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результатам бурения выявлены горные породы, которые могут быть подвержены распространению карста.</a:t>
            </a:r>
          </a:p>
        </p:txBody>
      </p:sp>
      <p:sp>
        <p:nvSpPr>
          <p:cNvPr id="9" name="Половина рамки 8"/>
          <p:cNvSpPr/>
          <p:nvPr/>
        </p:nvSpPr>
        <p:spPr>
          <a:xfrm rot="10800000">
            <a:off x="2817366" y="2692425"/>
            <a:ext cx="559591" cy="57155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оловина рамки 9"/>
          <p:cNvSpPr/>
          <p:nvPr/>
        </p:nvSpPr>
        <p:spPr>
          <a:xfrm>
            <a:off x="437380" y="1339435"/>
            <a:ext cx="648072" cy="62106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Google Earth P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040" y="5248252"/>
            <a:ext cx="1419248" cy="141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34618" y="5786547"/>
            <a:ext cx="226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Кочебахтино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84536" y="6298168"/>
            <a:ext cx="226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 Шляпники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7161" y="4396449"/>
            <a:ext cx="226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Заспалово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19880" y="2835814"/>
            <a:ext cx="226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 Зарубино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6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Прямая со стрелкой 47"/>
          <p:cNvCxnSpPr/>
          <p:nvPr/>
        </p:nvCxnSpPr>
        <p:spPr>
          <a:xfrm>
            <a:off x="5299978" y="4401585"/>
            <a:ext cx="1268874" cy="1268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2771800" y="4437112"/>
            <a:ext cx="1268874" cy="1268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5</a:t>
            </a:fld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74651537"/>
              </p:ext>
            </p:extLst>
          </p:nvPr>
        </p:nvGraphicFramePr>
        <p:xfrm>
          <a:off x="213792" y="958416"/>
          <a:ext cx="9144000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8" name="Заголовок 1"/>
          <p:cNvSpPr txBox="1">
            <a:spLocks/>
          </p:cNvSpPr>
          <p:nvPr/>
        </p:nvSpPr>
        <p:spPr>
          <a:xfrm>
            <a:off x="899592" y="-35706"/>
            <a:ext cx="7772400" cy="994122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Геофизические работы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Picture 2" descr="Сопротивления методы | это... Что такое Сопротивления методы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9" y="1015781"/>
            <a:ext cx="3885175" cy="1712385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Прямая со стрелкой 40"/>
          <p:cNvCxnSpPr/>
          <p:nvPr/>
        </p:nvCxnSpPr>
        <p:spPr>
          <a:xfrm flipH="1">
            <a:off x="5364088" y="2924944"/>
            <a:ext cx="288032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1907704" y="3861048"/>
            <a:ext cx="1872208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5529322" y="3805235"/>
            <a:ext cx="1872208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84645" y="2472509"/>
            <a:ext cx="3826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https://dic.academic.ru/dic.nsf/enc_geolog/4764</a:t>
            </a:r>
            <a:endParaRPr lang="ru-RU" sz="1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55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7" t="10302" r="15230" b="10713"/>
          <a:stretch/>
        </p:blipFill>
        <p:spPr>
          <a:xfrm>
            <a:off x="5508104" y="3054592"/>
            <a:ext cx="3491083" cy="3581859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3" t="14803" r="30371" b="13715"/>
          <a:stretch/>
        </p:blipFill>
        <p:spPr>
          <a:xfrm>
            <a:off x="3158037" y="1066111"/>
            <a:ext cx="3534729" cy="3581859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8" t="16370" r="24215" b="15811"/>
          <a:stretch/>
        </p:blipFill>
        <p:spPr>
          <a:xfrm>
            <a:off x="1711431" y="3140968"/>
            <a:ext cx="3561928" cy="3581858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9721080" cy="82809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Карты распределения УЭС для кровли ангидритов</a:t>
            </a:r>
            <a:endParaRPr lang="ru-RU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11123" r="10163" b="11507"/>
          <a:stretch/>
        </p:blipFill>
        <p:spPr>
          <a:xfrm>
            <a:off x="177533" y="765706"/>
            <a:ext cx="3552056" cy="3581859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488527" y="803761"/>
            <a:ext cx="226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Заспалово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31" y="3861048"/>
            <a:ext cx="226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 Шляпники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6293759"/>
            <a:ext cx="226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Кочебахтино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96385" y="6320368"/>
            <a:ext cx="226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 Зарубино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1247887"/>
            <a:ext cx="1699481" cy="17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904" y="72008"/>
            <a:ext cx="8769096" cy="7647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Статистический анализ данных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7</a:t>
            </a:fld>
            <a:endParaRPr lang="ru-RU"/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374904" y="503684"/>
            <a:ext cx="8386164" cy="53735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lvl="1" indent="0">
              <a:buFont typeface="Wingdings 2"/>
              <a:buNone/>
            </a:pPr>
            <a:endParaRPr lang="ru-RU" sz="1800" dirty="0" smtClean="0"/>
          </a:p>
          <a:p>
            <a:pPr marL="320040" lvl="1" indent="0" algn="just">
              <a:buNone/>
            </a:pP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 целях выявления общих закономерностей распределения УЭС в слое ангидритов проведен статистический анализ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данных,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как для каждого участка работ по отдельности, так и по всем вместе взятым участкам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работ,</a:t>
            </a:r>
            <a:r>
              <a:rPr lang="ru-RU" sz="2000" baseline="30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путем вычисления статистических параметров для всего массива значений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УЭС </a:t>
            </a:r>
          </a:p>
          <a:p>
            <a:pPr lvl="1"/>
            <a:endParaRPr lang="ru-RU" sz="1800" dirty="0" smtClean="0"/>
          </a:p>
          <a:p>
            <a:pPr lvl="1"/>
            <a:endParaRPr lang="ru-RU" sz="18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022667"/>
              </p:ext>
            </p:extLst>
          </p:nvPr>
        </p:nvGraphicFramePr>
        <p:xfrm>
          <a:off x="757836" y="3230887"/>
          <a:ext cx="8003232" cy="29794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996">
                  <a:extLst>
                    <a:ext uri="{9D8B030D-6E8A-4147-A177-3AD203B41FA5}">
                      <a16:colId xmlns:a16="http://schemas.microsoft.com/office/drawing/2014/main" val="370110803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833417888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798813209"/>
                    </a:ext>
                  </a:extLst>
                </a:gridCol>
                <a:gridCol w="1271511">
                  <a:extLst>
                    <a:ext uri="{9D8B030D-6E8A-4147-A177-3AD203B41FA5}">
                      <a16:colId xmlns:a16="http://schemas.microsoft.com/office/drawing/2014/main" val="963779186"/>
                    </a:ext>
                  </a:extLst>
                </a:gridCol>
                <a:gridCol w="1104753">
                  <a:extLst>
                    <a:ext uri="{9D8B030D-6E8A-4147-A177-3AD203B41FA5}">
                      <a16:colId xmlns:a16="http://schemas.microsoft.com/office/drawing/2014/main" val="1699541405"/>
                    </a:ext>
                  </a:extLst>
                </a:gridCol>
                <a:gridCol w="1164732">
                  <a:extLst>
                    <a:ext uri="{9D8B030D-6E8A-4147-A177-3AD203B41FA5}">
                      <a16:colId xmlns:a16="http://schemas.microsoft.com/office/drawing/2014/main" val="2007531664"/>
                    </a:ext>
                  </a:extLst>
                </a:gridCol>
              </a:tblGrid>
              <a:tr h="61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Заспалово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Зарубино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Кочебахтино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Шляпники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Обобщенные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8183980"/>
                  </a:ext>
                </a:extLst>
              </a:tr>
              <a:tr h="398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Минимальные значения УЭС, Омм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85,00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31,90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94,00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10,50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10,50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7066492"/>
                  </a:ext>
                </a:extLst>
              </a:tr>
              <a:tr h="344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Максимальные значения УЭС, </a:t>
                      </a:r>
                      <a:r>
                        <a:rPr lang="ru-RU" sz="1400" dirty="0" err="1">
                          <a:effectLst/>
                        </a:rPr>
                        <a:t>Омм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880,00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460,00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327,00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271,00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880,00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971841"/>
                  </a:ext>
                </a:extLst>
              </a:tr>
              <a:tr h="4085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Средние значения УЭС, Омм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253,20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100,58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200,13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116,95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142,68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9121002"/>
                  </a:ext>
                </a:extLst>
              </a:tr>
              <a:tr h="355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Стандартное отклонение σ, </a:t>
                      </a:r>
                      <a:r>
                        <a:rPr lang="ru-RU" sz="1400" dirty="0" err="1">
                          <a:effectLst/>
                        </a:rPr>
                        <a:t>Омм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199,81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69,08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61,52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61,54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112,02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1168600"/>
                  </a:ext>
                </a:extLst>
              </a:tr>
              <a:tr h="403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Медиана, </a:t>
                      </a:r>
                      <a:r>
                        <a:rPr lang="ru-RU" sz="1400" dirty="0" err="1">
                          <a:effectLst/>
                        </a:rPr>
                        <a:t>Омм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185,00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81,00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204,50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113,00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111,00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9686233"/>
                  </a:ext>
                </a:extLst>
              </a:tr>
            </a:tbl>
          </a:graphicData>
        </a:graphic>
      </p:graphicFrame>
      <p:sp>
        <p:nvSpPr>
          <p:cNvPr id="7" name="Половина рамки 6"/>
          <p:cNvSpPr/>
          <p:nvPr/>
        </p:nvSpPr>
        <p:spPr>
          <a:xfrm rot="10800000">
            <a:off x="8392943" y="1986361"/>
            <a:ext cx="559591" cy="57155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оловина рамки 7"/>
          <p:cNvSpPr/>
          <p:nvPr/>
        </p:nvSpPr>
        <p:spPr>
          <a:xfrm>
            <a:off x="551226" y="692324"/>
            <a:ext cx="648072" cy="62106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3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Гистограмма распределения УЭС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8</a:t>
            </a:fld>
            <a:endParaRPr lang="ru-RU"/>
          </a:p>
        </p:txBody>
      </p:sp>
      <p:pic>
        <p:nvPicPr>
          <p:cNvPr id="2051" name="Picture 3" descr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70" y="908720"/>
            <a:ext cx="6080868" cy="569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18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3" y="-99392"/>
            <a:ext cx="8064896" cy="9269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Статистически значимые значения УЭС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8ED8D-A3D7-43F7-9EFD-4BA3D47542D0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904811"/>
              </p:ext>
            </p:extLst>
          </p:nvPr>
        </p:nvGraphicFramePr>
        <p:xfrm>
          <a:off x="658453" y="4509120"/>
          <a:ext cx="7776862" cy="1851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0396">
                  <a:extLst>
                    <a:ext uri="{9D8B030D-6E8A-4147-A177-3AD203B41FA5}">
                      <a16:colId xmlns:a16="http://schemas.microsoft.com/office/drawing/2014/main" val="3996790265"/>
                    </a:ext>
                  </a:extLst>
                </a:gridCol>
                <a:gridCol w="929411">
                  <a:extLst>
                    <a:ext uri="{9D8B030D-6E8A-4147-A177-3AD203B41FA5}">
                      <a16:colId xmlns:a16="http://schemas.microsoft.com/office/drawing/2014/main" val="3050108392"/>
                    </a:ext>
                  </a:extLst>
                </a:gridCol>
                <a:gridCol w="929411">
                  <a:extLst>
                    <a:ext uri="{9D8B030D-6E8A-4147-A177-3AD203B41FA5}">
                      <a16:colId xmlns:a16="http://schemas.microsoft.com/office/drawing/2014/main" val="2695368118"/>
                    </a:ext>
                  </a:extLst>
                </a:gridCol>
                <a:gridCol w="929411">
                  <a:extLst>
                    <a:ext uri="{9D8B030D-6E8A-4147-A177-3AD203B41FA5}">
                      <a16:colId xmlns:a16="http://schemas.microsoft.com/office/drawing/2014/main" val="1144632197"/>
                    </a:ext>
                  </a:extLst>
                </a:gridCol>
                <a:gridCol w="929411">
                  <a:extLst>
                    <a:ext uri="{9D8B030D-6E8A-4147-A177-3AD203B41FA5}">
                      <a16:colId xmlns:a16="http://schemas.microsoft.com/office/drawing/2014/main" val="1999237715"/>
                    </a:ext>
                  </a:extLst>
                </a:gridCol>
                <a:gridCol w="929411">
                  <a:extLst>
                    <a:ext uri="{9D8B030D-6E8A-4147-A177-3AD203B41FA5}">
                      <a16:colId xmlns:a16="http://schemas.microsoft.com/office/drawing/2014/main" val="2214307135"/>
                    </a:ext>
                  </a:extLst>
                </a:gridCol>
                <a:gridCol w="929411">
                  <a:extLst>
                    <a:ext uri="{9D8B030D-6E8A-4147-A177-3AD203B41FA5}">
                      <a16:colId xmlns:a16="http://schemas.microsoft.com/office/drawing/2014/main" val="2116169616"/>
                    </a:ext>
                  </a:extLst>
                </a:gridCol>
              </a:tblGrid>
              <a:tr h="4339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Логарифмы УЭС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УЭС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490111"/>
                  </a:ext>
                </a:extLst>
              </a:tr>
              <a:tr h="511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Доверительный интервал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400" dirty="0">
                          <a:effectLst/>
                        </a:rPr>
                        <a:t>1 σ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400" dirty="0">
                          <a:effectLst/>
                        </a:rPr>
                        <a:t>2 σ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400" dirty="0">
                          <a:effectLst/>
                        </a:rPr>
                        <a:t>3 σ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400" dirty="0">
                          <a:effectLst/>
                        </a:rPr>
                        <a:t>1 σ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400" dirty="0">
                          <a:effectLst/>
                        </a:rPr>
                        <a:t>2 σ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ru-RU" sz="1400" dirty="0">
                          <a:effectLst/>
                        </a:rPr>
                        <a:t>3 σ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6465943"/>
                  </a:ext>
                </a:extLst>
              </a:tr>
              <a:tr h="278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Среднее УЭС, Омм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2,06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886925"/>
                  </a:ext>
                </a:extLst>
              </a:tr>
              <a:tr h="325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Нижняя граница, Омм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1,78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1,49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1,21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31,9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28,6,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0758979"/>
                  </a:ext>
                </a:extLst>
              </a:tr>
              <a:tr h="301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Верхняя граница, Омм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2,63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2,91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221,0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380,0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800,0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924258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03503" y="1008126"/>
            <a:ext cx="78318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Оценки диапазонов значений, полученные путем логарифмирования значений УЭС, составили от 60,0 до 221,0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Омм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от 31,9 до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380,0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Омм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и от 28,6 до 800,0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Омм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для доверительных интервалов шириной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1σ,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2σ и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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3σ, соответственно.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эти диапазоны попали 71,9%, 94,6% и 98,5% всех исходных данных по слою ангидритов,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соответственно</a:t>
            </a:r>
          </a:p>
          <a:p>
            <a:pPr algn="just"/>
            <a:endParaRPr lang="ru-RU" sz="2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Этим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подтверждается близость эмпирического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распределения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 нормальному закону. Представленная методика позволяет исключить выбросы в значениях УЭС и определять диапазоны статистически значимых значений этого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параметра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оловина рамки 7"/>
          <p:cNvSpPr/>
          <p:nvPr/>
        </p:nvSpPr>
        <p:spPr>
          <a:xfrm rot="10800000">
            <a:off x="8007137" y="2204864"/>
            <a:ext cx="559591" cy="57155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оловина рамки 8"/>
          <p:cNvSpPr/>
          <p:nvPr/>
        </p:nvSpPr>
        <p:spPr>
          <a:xfrm>
            <a:off x="467544" y="863724"/>
            <a:ext cx="648072" cy="62106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оловина рамки 9"/>
          <p:cNvSpPr/>
          <p:nvPr/>
        </p:nvSpPr>
        <p:spPr>
          <a:xfrm rot="10800000">
            <a:off x="7999528" y="3606675"/>
            <a:ext cx="559591" cy="57155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оловина рамки 10"/>
          <p:cNvSpPr/>
          <p:nvPr/>
        </p:nvSpPr>
        <p:spPr>
          <a:xfrm>
            <a:off x="467544" y="2708920"/>
            <a:ext cx="648072" cy="62106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7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3119</TotalTime>
  <Words>631</Words>
  <Application>Microsoft Office PowerPoint</Application>
  <PresentationFormat>Экран (4:3)</PresentationFormat>
  <Paragraphs>134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Calibri</vt:lpstr>
      <vt:lpstr>Cambria</vt:lpstr>
      <vt:lpstr>Franklin Gothic Book</vt:lpstr>
      <vt:lpstr>Perpetua</vt:lpstr>
      <vt:lpstr>Symbol</vt:lpstr>
      <vt:lpstr>Times New Roman</vt:lpstr>
      <vt:lpstr>Wingdings 2</vt:lpstr>
      <vt:lpstr>Справедливость</vt:lpstr>
      <vt:lpstr>ОПРЕДЕЛЕНИЕ УДЕЛЬНОГО ЭЛЕКТРИЧЕСКОГО СОПРОТИВЛЕНИЯ ПРИ РЕШЕНИИ КАРСТОЛОГИЧЕСКИХ ЗАДАЧ В УСЛОВИЯХ УРБАНИЗИРОВАННЫХ ТЕРРИТОРИЙ ПЕРМСКОГО КРАЯ</vt:lpstr>
      <vt:lpstr>Карст как опасный геологический процесс</vt:lpstr>
      <vt:lpstr>Изучение карстовых процессов</vt:lpstr>
      <vt:lpstr>Местоположение и характеристика районов</vt:lpstr>
      <vt:lpstr>Презентация PowerPoint</vt:lpstr>
      <vt:lpstr>Карты распределения УЭС для кровли ангидритов</vt:lpstr>
      <vt:lpstr>Статистический анализ данных</vt:lpstr>
      <vt:lpstr>Гистограмма распределения УЭС</vt:lpstr>
      <vt:lpstr>Статистически значимые значения УЭС</vt:lpstr>
      <vt:lpstr>СПАСИБО ЗА ВНИМАНИЕ!</vt:lpstr>
    </vt:vector>
  </TitlesOfParts>
  <Company>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структурно-тектонического фактора на характер распространения карстовых процессов</dc:title>
  <dc:creator>--</dc:creator>
  <cp:lastModifiedBy>Рубен Петросян</cp:lastModifiedBy>
  <cp:revision>246</cp:revision>
  <dcterms:created xsi:type="dcterms:W3CDTF">2019-03-31T16:34:09Z</dcterms:created>
  <dcterms:modified xsi:type="dcterms:W3CDTF">2023-03-23T06:28:24Z</dcterms:modified>
</cp:coreProperties>
</file>