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4" r:id="rId4"/>
    <p:sldId id="265" r:id="rId5"/>
    <p:sldId id="271" r:id="rId6"/>
    <p:sldId id="268" r:id="rId7"/>
    <p:sldId id="269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0" autoAdjust="0"/>
    <p:restoredTop sz="99285" autoAdjust="0"/>
  </p:normalViewPr>
  <p:slideViewPr>
    <p:cSldViewPr>
      <p:cViewPr varScale="1">
        <p:scale>
          <a:sx n="63" d="100"/>
          <a:sy n="63" d="100"/>
        </p:scale>
        <p:origin x="72" y="10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632D8F3A-B853-446C-ABB2-3068CDD3E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191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3959F-6C4D-40CF-9758-449CA3E5C817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99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3D6885-6D53-4262-A955-E5C550A60B0C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1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77CA88-1F3C-41F1-AFB8-05CD7E746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7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33CDEA-BA8A-4A10-AE48-DCFFC5D789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5813" cy="52149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214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C22231-8FB2-438A-B962-49DAC0EACE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95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357E55-C19C-4807-A245-C4F97F68F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49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33948A-D626-4258-8821-615B2B0D3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47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CC482E-F9A4-40EF-9330-EA7D075D61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50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4B342B-EF75-4865-9191-4124053FA8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88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3F4157-B4E4-4C58-8C6D-FF42DAAC10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27DBAF-6E0B-472C-8CA1-3BA3D2B3FD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6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D39DA7-64C4-4426-9D54-F86EA1A112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32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E5F7BF-BA4D-4A49-B8FC-132D66053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52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900">
                <a:solidFill>
                  <a:srgbClr val="D68F92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r>
              <a:rPr lang="ru-RU" altLang="ru-RU"/>
              <a:t>17.6.16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900">
                <a:solidFill>
                  <a:srgbClr val="898989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436DC2D1-9FBB-4DD0-825F-4A86FA91A6C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200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C62E3E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62E3E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62E3E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62E3E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62E3E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62E3E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62E3E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62E3E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62E3E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>
        <a:lnSpc>
          <a:spcPct val="8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C62E3E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C62E3E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C62E3E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C62E3E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62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7144" y="-2746"/>
            <a:ext cx="9144000" cy="6858000"/>
          </a:xfrm>
          <a:prstGeom prst="rect">
            <a:avLst/>
          </a:prstGeom>
          <a:solidFill>
            <a:srgbClr val="C62E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914400">
              <a:lnSpc>
                <a:spcPct val="100000"/>
              </a:lnSpc>
            </a:pPr>
            <a:endParaRPr lang="ru-RU" altLang="ru-RU" sz="36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endParaRPr lang="ru-RU" altLang="ru-RU" sz="36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  <a:p>
            <a:pPr marL="914400" algn="ctr">
              <a:lnSpc>
                <a:spcPct val="100000"/>
              </a:lnSpc>
            </a:pPr>
            <a:r>
              <a:rPr lang="ru-RU" altLang="ru-RU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ЭЛЕКТРОМЕТРИИ МЕТОДОМ ВЭЗ НА ОТДЕЛЬНОМ УЧАСТКЕ ТЕРРИТОРИИ КАМПУСА ПГНИУ</a:t>
            </a:r>
          </a:p>
          <a:p>
            <a:pPr marL="914400" algn="r">
              <a:lnSpc>
                <a:spcPct val="100000"/>
              </a:lnSpc>
            </a:pPr>
            <a:endParaRPr lang="ru-RU" alt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>
              <a:lnSpc>
                <a:spcPct val="100000"/>
              </a:lnSpc>
            </a:pPr>
            <a: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Выполнил: студент 2-го курса магистратуры </a:t>
            </a:r>
          </a:p>
          <a:p>
            <a:pPr marL="914400">
              <a:lnSpc>
                <a:spcPct val="100000"/>
              </a:lnSpc>
            </a:pPr>
            <a: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Группы ГЛ/О ГЛГ-1-2021 НМ </a:t>
            </a:r>
          </a:p>
          <a:p>
            <a:pPr marL="914400">
              <a:lnSpc>
                <a:spcPct val="100000"/>
              </a:lnSpc>
            </a:pPr>
            <a:r>
              <a:rPr lang="ru-RU" alt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Юлдоп</a:t>
            </a:r>
            <a: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Максим </a:t>
            </a:r>
            <a:r>
              <a:rPr lang="ru-RU" altLang="ru-RU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Яанусович</a:t>
            </a:r>
            <a:endParaRPr lang="ru-RU" alt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41463" y="2827338"/>
            <a:ext cx="6673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47675"/>
            <a:ext cx="51339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965200" y="1976438"/>
            <a:ext cx="7199313" cy="1587"/>
          </a:xfrm>
          <a:prstGeom prst="line">
            <a:avLst/>
          </a:prstGeom>
          <a:noFill/>
          <a:ln w="2556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8112"/>
            <a:ext cx="7885113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667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1)Повышенные значения КС верхнего слоя можно связать с техногенными проявлениями (наличием отходов строительных материалов) и с тем, что исследования выполнялись в сухую теплую погоду.</a:t>
            </a:r>
          </a:p>
          <a:p>
            <a:pPr marL="0" indent="2667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2)В программе «Зонд 2» на первом профиле выделяются 4 слоя, на втором профиле 3 слоя, а в программе 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обоих профилях по 3 слоя выделено.</a:t>
            </a:r>
          </a:p>
          <a:p>
            <a:pPr marL="0" indent="2667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3)По данным гидрогеологической скважины была определена литологическая принадлежность отложений. </a:t>
            </a:r>
          </a:p>
          <a:p>
            <a:pPr marL="0" indent="2667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A3F4157-B4E4-4C58-8C6D-FF42DAAC1034}" type="slidenum">
              <a:rPr lang="ru-RU" altLang="ru-RU" sz="1600" smtClean="0"/>
              <a:pPr/>
              <a:t>10</a:t>
            </a:fld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04993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48" y="248646"/>
            <a:ext cx="9144000" cy="1323975"/>
          </a:xfrm>
        </p:spPr>
        <p:txBody>
          <a:bodyPr/>
          <a:lstStyle/>
          <a:p>
            <a:pPr indent="2667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пользовательский характеристик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«Зонд 2» и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IPI2Win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639066"/>
              </p:ext>
            </p:extLst>
          </p:nvPr>
        </p:nvGraphicFramePr>
        <p:xfrm>
          <a:off x="323528" y="1916832"/>
          <a:ext cx="871296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Зонд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IPI2Win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lang="ru-RU" sz="2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полевых данных в программу возможен:</a:t>
                      </a:r>
                    </a:p>
                    <a:p>
                      <a:pPr marL="0" indent="266700" algn="just"/>
                      <a:r>
                        <a:rPr lang="ru-RU" sz="2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1)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импортом файла, сохраненного в памяти измерителя «АМС-1»;</a:t>
                      </a:r>
                    </a:p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2) ручным способом (набивка данных из журнала наблюдений).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266700"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66700" algn="just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начала в программе нужен файл данных определенного формата с информацией о системе наблюдений и значения КС для кривых без «ворот» (*.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или с «воротами» (*.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dtg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 Файл типа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dtg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может содержать значения разности потенциалов и тока для симметричной и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трехэлектродной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установок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Шлюмберже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Ввод данных вручную также доступен.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88224" y="6494462"/>
            <a:ext cx="2055813" cy="363538"/>
          </a:xfrm>
        </p:spPr>
        <p:txBody>
          <a:bodyPr/>
          <a:lstStyle/>
          <a:p>
            <a:fld id="{94357E55-C19C-4807-A245-C4F97F68F854}" type="slidenum">
              <a:rPr lang="ru-RU" altLang="ru-RU" sz="1600" smtClean="0"/>
              <a:pPr/>
              <a:t>11</a:t>
            </a:fld>
            <a:endParaRPr lang="ru-RU" alt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68998" y="1472331"/>
            <a:ext cx="1991507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</a:t>
            </a:r>
          </a:p>
        </p:txBody>
      </p:sp>
    </p:spTree>
    <p:extLst>
      <p:ext uri="{BB962C8B-B14F-4D97-AF65-F5344CB8AC3E}">
        <p14:creationId xmlns:p14="http://schemas.microsoft.com/office/powerpoint/2010/main" val="168464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пользовательский характеристик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«Зонд 2» и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IPI2Win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55471"/>
              </p:ext>
            </p:extLst>
          </p:nvPr>
        </p:nvGraphicFramePr>
        <p:xfrm>
          <a:off x="179512" y="1548188"/>
          <a:ext cx="8784976" cy="5177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2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Зонд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IPI2Win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0114">
                <a:tc>
                  <a:txBody>
                    <a:bodyPr/>
                    <a:lstStyle/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Прямая задача – алгоритм линейной фильтрации; Обратная задача – метод Ньютона. </a:t>
                      </a:r>
                    </a:p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Применяется набор элементов регуляризации, для повышения однозначности решения обратной задачи, с использованием различной априорной информации (качеств. и количеств.) об искомом решении.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Прямая задача решается с использованием алгоритма линейной фильтрации. В основу положена концепция профильной интерпретации.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решения обратной задачи используется принцип минимального числа слоев или вариант метода Ньютона минимизации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Тихоновского</a:t>
                      </a:r>
                      <a:r>
                        <a:rPr lang="ru-RU" sz="2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подхода к регуляризации решения некорректных задач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4357E55-C19C-4807-A245-C4F97F68F854}" type="slidenum">
              <a:rPr lang="ru-RU" altLang="ru-RU" sz="1600" smtClean="0"/>
              <a:pPr/>
              <a:t>12</a:t>
            </a:fld>
            <a:endParaRPr lang="ru-RU" alt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32175" y="1104235"/>
            <a:ext cx="5279650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интерпретация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158840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112"/>
            <a:ext cx="9143999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пользовательский характеристик программ «Зонд 2» и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IPI2Win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892637"/>
              </p:ext>
            </p:extLst>
          </p:nvPr>
        </p:nvGraphicFramePr>
        <p:xfrm>
          <a:off x="457993" y="1904256"/>
          <a:ext cx="822801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Зонд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IPI2Win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92">
                <a:tc>
                  <a:txBody>
                    <a:bodyPr/>
                    <a:lstStyle/>
                    <a:p>
                      <a:pPr marL="0" indent="274638" algn="just"/>
                      <a:r>
                        <a:rPr lang="ru-RU" sz="2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программы написано подробное руководство пользователя, в котором сказано, об общих сведениях программы «Зонд 2», так же дана краткая инструкция по работе с данной программой.</a:t>
                      </a:r>
                    </a:p>
                    <a:p>
                      <a:pPr marL="0" indent="274638" algn="just"/>
                      <a:r>
                        <a:rPr lang="ru-RU" sz="2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программы осуществляется через сайт http://uralgeopole.ru/, электронную почту </a:t>
                      </a:r>
                      <a:r>
                        <a:rPr lang="ru-RU" sz="240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info@uralgeopole.ru</a:t>
                      </a:r>
                      <a:endParaRPr lang="ru-RU" sz="24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74638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данной программы так же существует подробное руководство пользователя.</a:t>
                      </a:r>
                    </a:p>
                    <a:p>
                      <a:pPr marL="0" indent="274638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Так же имеется свой сайт http://www.geoelectric.ru и почта bobachev@rambler.ru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4357E55-C19C-4807-A245-C4F97F68F854}" type="slidenum">
              <a:rPr lang="ru-RU" altLang="ru-RU" sz="1600" smtClean="0"/>
              <a:pPr/>
              <a:t>13</a:t>
            </a:fld>
            <a:endParaRPr lang="ru-RU" alt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21777" y="1372176"/>
            <a:ext cx="6300443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пользователя и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142830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1" y="138112"/>
            <a:ext cx="9144000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пользовательский характеристик программ «Зонд 2» и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IPI2Win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407854"/>
              </p:ext>
            </p:extLst>
          </p:nvPr>
        </p:nvGraphicFramePr>
        <p:xfrm>
          <a:off x="215516" y="1752518"/>
          <a:ext cx="871296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5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Зонд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IPI2Win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769">
                <a:tc>
                  <a:txBody>
                    <a:bodyPr/>
                    <a:lstStyle/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Карты можно сохранить в графическом файле, а полученные результаты можно экспортировать в формате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ewp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данной программе мы можем сделать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псевдоразрез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геоэлектрический разрез, карту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полуразносов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3D модель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сохраняются в файле с тем же именем, что у открытого в данный момент файла данных(.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 </a:t>
                      </a:r>
                    </a:p>
                    <a:p>
                      <a:pPr marL="0" indent="266700" algn="just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результатов происходит одновременно с сохранением файла данных. При выполнении операции сохранения, или при выходе из программы, или перед открытием нового файла данных. В этой программе мы можем построить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псевдоразрез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геоэлектрический разрез.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4357E55-C19C-4807-A245-C4F97F68F854}" type="slidenum">
              <a:rPr lang="ru-RU" altLang="ru-RU" sz="1600" smtClean="0"/>
              <a:pPr/>
              <a:t>14</a:t>
            </a:fld>
            <a:endParaRPr lang="ru-RU" alt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167478" y="1313039"/>
            <a:ext cx="2828147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71044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518"/>
            <a:ext cx="7885113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41450"/>
            <a:ext cx="8228013" cy="3975100"/>
          </a:xfrm>
        </p:spPr>
        <p:txBody>
          <a:bodyPr/>
          <a:lstStyle/>
          <a:p>
            <a:pPr marL="0" indent="2667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 сравнения, необходимо указать, что были использованы демоверсии программных обеспечений. Это значит, что не все возможности программ были доступны автору.</a:t>
            </a:r>
          </a:p>
          <a:p>
            <a:pPr marL="0" indent="2667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Отметим, что программные комплексы «Зонд 2» и 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активно поддерживаются разработчиками и имеют большую популярность среди организаций.</a:t>
            </a:r>
          </a:p>
          <a:p>
            <a:pPr marL="0" indent="266700"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программ отчасти схож, но отличается своими индивидуальными особенностями. Нельзя утверждать, что у какой-либо одной программы он лучше, так как на практике предпочтения каждого интерпретатора индивидуальны.</a:t>
            </a:r>
          </a:p>
          <a:p>
            <a:pPr marL="0" indent="36195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4357E55-C19C-4807-A245-C4F97F68F854}" type="slidenum">
              <a:rPr lang="ru-RU" altLang="ru-RU" sz="1600" smtClean="0"/>
              <a:pPr/>
              <a:t>15</a:t>
            </a:fld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95224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endParaRPr lang="ru-RU" alt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62E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914400">
              <a:lnSpc>
                <a:spcPct val="100000"/>
              </a:lnSpc>
            </a:pPr>
            <a:endParaRPr lang="ru-RU" altLang="ru-RU" sz="36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endParaRPr lang="ru-RU" altLang="ru-RU" sz="36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endParaRPr lang="ru-RU" altLang="ru-RU" sz="36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endParaRPr lang="ru-RU" altLang="ru-RU" sz="36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  <a:p>
            <a:pPr marL="914400" algn="ctr">
              <a:lnSpc>
                <a:spcPct val="100000"/>
              </a:lnSpc>
            </a:pPr>
            <a:r>
              <a:rPr lang="ru-RU" alt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914400">
              <a:lnSpc>
                <a:spcPct val="100000"/>
              </a:lnSpc>
            </a:pPr>
            <a:endParaRPr lang="ru-RU" altLang="ru-RU" sz="36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endParaRPr lang="ru-RU" altLang="ru-RU" sz="36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endParaRPr lang="ru-RU" altLang="ru-RU" sz="2000" dirty="0">
              <a:solidFill>
                <a:srgbClr val="FFFFFF"/>
              </a:solidFill>
              <a:latin typeface="PermianSansTypeface" panose="02000000000000000000" pitchFamily="50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41338"/>
            <a:ext cx="143986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5113" cy="1323975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ВЕРТИКАЛЬНОЕ ЭЛЕКТРИЧЕСКОЕ ЗОНДИРОВАНИЕ</a:t>
            </a:r>
          </a:p>
        </p:txBody>
      </p:sp>
      <p:pic>
        <p:nvPicPr>
          <p:cNvPr id="8194" name="Picture 2" descr="https://pandia.ru/text/80/446/images/img2_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312368" cy="18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rdr19\Downloads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160390" cy="25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7057" y="1412776"/>
            <a:ext cx="7843405" cy="15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Вертикальное электрическое зондирование (ВЭЗ) – это метод разведочной геофизики (электроразведка), входит в группу методов сопротивления и, как правило, реализуется  с применением симметричной четырехэлектродной установкой Шлюмберже.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A3F4157-B4E4-4C58-8C6D-FF42DAAC1034}" type="slidenum">
              <a:rPr lang="ru-RU" altLang="ru-RU" sz="1600" smtClean="0"/>
              <a:pPr/>
              <a:t>2</a:t>
            </a:fld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87973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85113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Обзорная карта района исследования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A3F4157-B4E4-4C58-8C6D-FF42DAAC1034}" type="slidenum">
              <a:rPr lang="ru-RU" altLang="ru-RU" b="1" smtClean="0"/>
              <a:pPr/>
              <a:t>3</a:t>
            </a:fld>
            <a:endParaRPr lang="ru-RU" altLang="ru-RU" b="1" dirty="0"/>
          </a:p>
        </p:txBody>
      </p:sp>
      <p:pic>
        <p:nvPicPr>
          <p:cNvPr id="1026" name="Picture 2" descr="Обзорна 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0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6" y="116632"/>
            <a:ext cx="8964488" cy="1323975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Литолого-стратиграфический разрез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(центральная скважина гидрогеологического полигона ПГНИУ)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840760" cy="56886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A3F4157-B4E4-4C58-8C6D-FF42DAAC1034}" type="slidenum">
              <a:rPr lang="ru-RU" altLang="ru-RU" sz="1600" smtClean="0"/>
              <a:pPr/>
              <a:t>4</a:t>
            </a:fld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0634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447" y="16793"/>
            <a:ext cx="7885113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и интерпретация данных ВЭЗ в программе «Зонд 2»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885947"/>
            <a:ext cx="6408712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7045945" y="6494462"/>
            <a:ext cx="2055813" cy="363538"/>
          </a:xfrm>
        </p:spPr>
        <p:txBody>
          <a:bodyPr/>
          <a:lstStyle/>
          <a:p>
            <a:fld id="{0A3F4157-B4E4-4C58-8C6D-FF42DAAC1034}" type="slidenum">
              <a:rPr lang="ru-RU" altLang="ru-RU" sz="1600" smtClean="0"/>
              <a:pPr/>
              <a:t>5</a:t>
            </a:fld>
            <a:endParaRPr lang="ru-RU" altLang="ru-RU" sz="16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4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83188"/>
            <a:ext cx="9144000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Визуализация кажущегося сопротивления </a:t>
            </a:r>
          </a:p>
        </p:txBody>
      </p:sp>
    </p:spTree>
    <p:extLst>
      <p:ext uri="{BB962C8B-B14F-4D97-AF65-F5344CB8AC3E}">
        <p14:creationId xmlns:p14="http://schemas.microsoft.com/office/powerpoint/2010/main" val="23793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131" y="-243408"/>
            <a:ext cx="7885113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и интерпретация данных ВЭЗ в программе «Зонд 2»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378" y="4451187"/>
            <a:ext cx="8352928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литологическим данным в скважине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 геоэлектрическому разрезу можно сделать вывод, что по данным  ВЭЗ  выделяются следующие толщи пород: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слой: Насыпным грунтом, УЭС от 140 до 380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Ом·м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слой: Песком, УЭС от 50 до 135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Ом·м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слой: Суглинком, УЭС от 36 до 50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Ом·м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слой: Аргиллитами, УЭС от 9 до 28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Ом·м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A3F4157-B4E4-4C58-8C6D-FF42DAAC1034}" type="slidenum">
              <a:rPr lang="ru-RU" altLang="ru-RU" sz="1600" smtClean="0"/>
              <a:pPr/>
              <a:t>6</a:t>
            </a:fld>
            <a:endParaRPr lang="ru-RU" alt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8" y="1080566"/>
            <a:ext cx="8359774" cy="27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906" y="3861048"/>
            <a:ext cx="7915565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2 - Геоэлектрический разрез по первому профилю</a:t>
            </a:r>
          </a:p>
        </p:txBody>
      </p:sp>
    </p:spTree>
    <p:extLst>
      <p:ext uri="{BB962C8B-B14F-4D97-AF65-F5344CB8AC3E}">
        <p14:creationId xmlns:p14="http://schemas.microsoft.com/office/powerpoint/2010/main" val="155403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86" y="-243408"/>
            <a:ext cx="7885113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и интерпретация данных ВЭЗ в программе «Зонд 2»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152" y="4437112"/>
            <a:ext cx="8352928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Используя данные литологии в наблюдательной скважине и построенный геоэлектрический разрез можно сделать вывод, что геологический разрез представлен, в основном, тремя слоями: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слой: Насыпной грунт, УЭС от 120 до 380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Ом·м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слой: Суглинок, УЭС от 25 до 45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Ом·м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слой: Аргиллит, УЭС от 4 до15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Ом·м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A3F4157-B4E4-4C58-8C6D-FF42DAAC1034}" type="slidenum">
              <a:rPr lang="ru-RU" altLang="ru-RU" sz="1600" smtClean="0"/>
              <a:pPr/>
              <a:t>7</a:t>
            </a:fld>
            <a:endParaRPr lang="ru-RU" alt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2" y="1080568"/>
            <a:ext cx="8352928" cy="2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762326"/>
            <a:ext cx="9144000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Геоэлектрический разрез по второму профилю</a:t>
            </a:r>
          </a:p>
        </p:txBody>
      </p:sp>
    </p:spTree>
    <p:extLst>
      <p:ext uri="{BB962C8B-B14F-4D97-AF65-F5344CB8AC3E}">
        <p14:creationId xmlns:p14="http://schemas.microsoft.com/office/powerpoint/2010/main" val="41515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099"/>
            <a:ext cx="7985198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и интерпретация данных ВЭЗ в  программе «IPI2Win»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22726"/>
            <a:ext cx="9144000" cy="78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Рисунок 4 – Разрез КС (А) и геоэлектрический разрез (Б) по профилю 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A3F4157-B4E4-4C58-8C6D-FF42DAAC1034}" type="slidenum">
              <a:rPr lang="ru-RU" altLang="ru-RU" sz="1600" smtClean="0"/>
              <a:pPr/>
              <a:t>8</a:t>
            </a:fld>
            <a:endParaRPr lang="ru-RU" alt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2" cy="51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07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73" y="-171400"/>
            <a:ext cx="7885113" cy="1323975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и интерпретация данных ВЭЗ в  программе «IPI2Win»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63037"/>
            <a:ext cx="9144000" cy="78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Рисунок 5 – Разрез КС (А) и геоэлектрический разрез (Б) по профилю 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A3F4157-B4E4-4C58-8C6D-FF42DAAC1034}" type="slidenum">
              <a:rPr lang="ru-RU" altLang="ru-RU" sz="1600" smtClean="0"/>
              <a:pPr/>
              <a:t>9</a:t>
            </a:fld>
            <a:endParaRPr lang="ru-RU" alt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495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707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psu_presentation pravl2</Template>
  <TotalTime>1216</TotalTime>
  <Words>932</Words>
  <Application>Microsoft Office PowerPoint</Application>
  <PresentationFormat>Экран (4:3)</PresentationFormat>
  <Paragraphs>92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PermianSansTypeface</vt:lpstr>
      <vt:lpstr>Times New Roman</vt:lpstr>
      <vt:lpstr>Тема Office</vt:lpstr>
      <vt:lpstr>Презентация PowerPoint</vt:lpstr>
      <vt:lpstr>ВЕРТИКАЛЬНОЕ ЭЛЕКТРИЧЕСКОЕ ЗОНДИРОВАНИЕ</vt:lpstr>
      <vt:lpstr>Обзорная карта района исследования </vt:lpstr>
      <vt:lpstr>Литолого-стратиграфический разрез (центральная скважина гидрогеологического полигона ПГНИУ) </vt:lpstr>
      <vt:lpstr>Обработка и интерпретация данных ВЭЗ в программе «Зонд 2» </vt:lpstr>
      <vt:lpstr>Обработка и интерпретация данных ВЭЗ в программе «Зонд 2»</vt:lpstr>
      <vt:lpstr>Обработка и интерпретация данных ВЭЗ в программе «Зонд 2»</vt:lpstr>
      <vt:lpstr>Обработка и интерпретация данных ВЭЗ в  программе «IPI2Win» </vt:lpstr>
      <vt:lpstr>Обработка и интерпретация данных ВЭЗ в  программе «IPI2Win»</vt:lpstr>
      <vt:lpstr>Выводы </vt:lpstr>
      <vt:lpstr>Сравнительный анализ пользовательский характеристик программ «Зонд 2» и «IPI2Win»</vt:lpstr>
      <vt:lpstr>Сравнительный анализ пользовательский характеристик программ «Зонд 2» и «IPI2Win»</vt:lpstr>
      <vt:lpstr>Сравнительный анализ пользовательский характеристик программ «Зонд 2» и «IPI2Win»</vt:lpstr>
      <vt:lpstr>Сравнительный анализ пользовательский характеристик программ «Зонд 2» и «IPI2Win»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возможности использования первых вступлений при создании скоростной модели верхней части разреза</dc:title>
  <dc:creator>Василий Трофимов</dc:creator>
  <cp:lastModifiedBy>Артур Морган</cp:lastModifiedBy>
  <cp:revision>114</cp:revision>
  <cp:lastPrinted>1601-01-01T00:00:00Z</cp:lastPrinted>
  <dcterms:created xsi:type="dcterms:W3CDTF">2016-06-17T03:18:15Z</dcterms:created>
  <dcterms:modified xsi:type="dcterms:W3CDTF">2023-03-18T16:36:46Z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