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9" d="100"/>
          <a:sy n="59" d="100"/>
        </p:scale>
        <p:origin x="8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91F698-4B08-43CE-86A0-3CE6F0CAD111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27AA1E6-B005-4AF2-BB5F-E4BDE9BE3400}">
      <dgm:prSet phldrT="[Текст]" custT="1"/>
      <dgm:spPr/>
      <dgm:t>
        <a:bodyPr/>
        <a:lstStyle/>
        <a:p>
          <a:pPr algn="l"/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Определение петрофизических параметров пород павловской ассоциации</a:t>
          </a:r>
        </a:p>
      </dgm:t>
    </dgm:pt>
    <dgm:pt modelId="{EF2A331A-8BAB-4B9A-8C5D-8F28DFD77FF8}" type="parTrans" cxnId="{1D8B3839-A9ED-4588-8277-CBA529EB12E6}">
      <dgm:prSet/>
      <dgm:spPr/>
      <dgm:t>
        <a:bodyPr/>
        <a:lstStyle/>
        <a:p>
          <a:endParaRPr lang="ru-RU"/>
        </a:p>
      </dgm:t>
    </dgm:pt>
    <dgm:pt modelId="{3D78DFE1-6DFF-4FAB-B10E-93D1DC12AA31}" type="sibTrans" cxnId="{1D8B3839-A9ED-4588-8277-CBA529EB12E6}">
      <dgm:prSet/>
      <dgm:spPr/>
      <dgm:t>
        <a:bodyPr/>
        <a:lstStyle/>
        <a:p>
          <a:endParaRPr lang="ru-RU"/>
        </a:p>
      </dgm:t>
    </dgm:pt>
    <dgm:pt modelId="{FDA97F02-0D25-4A43-B620-13E5960BC1CF}">
      <dgm:prSet phldrT="[Текст]" custT="1"/>
      <dgm:spPr/>
      <dgm:t>
        <a:bodyPr/>
        <a:lstStyle/>
        <a:p>
          <a:pPr algn="l"/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Изучение дифференциации </a:t>
          </a:r>
          <a:r>
            <a:rPr lang="ru-RU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гранитоидов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разных фаз генерации по физическим свойствам</a:t>
          </a:r>
        </a:p>
      </dgm:t>
    </dgm:pt>
    <dgm:pt modelId="{14A7593B-C57E-435B-A79E-DE751FA3C831}" type="parTrans" cxnId="{DA0C7D7D-83B7-4A36-966A-84CA0DDF5AB0}">
      <dgm:prSet/>
      <dgm:spPr/>
      <dgm:t>
        <a:bodyPr/>
        <a:lstStyle/>
        <a:p>
          <a:endParaRPr lang="ru-RU"/>
        </a:p>
      </dgm:t>
    </dgm:pt>
    <dgm:pt modelId="{806527A7-1308-4D97-B0C2-1A843661C183}" type="sibTrans" cxnId="{DA0C7D7D-83B7-4A36-966A-84CA0DDF5AB0}">
      <dgm:prSet/>
      <dgm:spPr/>
      <dgm:t>
        <a:bodyPr/>
        <a:lstStyle/>
        <a:p>
          <a:endParaRPr lang="ru-RU"/>
        </a:p>
      </dgm:t>
    </dgm:pt>
    <dgm:pt modelId="{0B307E95-E22B-42AA-B2E7-A69459CAA95A}">
      <dgm:prSet phldrT="[Текст]" custT="1"/>
      <dgm:spPr/>
      <dgm:t>
        <a:bodyPr/>
        <a:lstStyle/>
        <a:p>
          <a:pPr algn="l"/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Изучение взаимосвязи измеренных физических параметров </a:t>
          </a:r>
        </a:p>
      </dgm:t>
    </dgm:pt>
    <dgm:pt modelId="{587F6F19-43D8-4756-95EE-534930B14174}" type="parTrans" cxnId="{DB7CE4CF-0E1C-4465-A532-1C6F939CD914}">
      <dgm:prSet/>
      <dgm:spPr/>
      <dgm:t>
        <a:bodyPr/>
        <a:lstStyle/>
        <a:p>
          <a:endParaRPr lang="ru-RU"/>
        </a:p>
      </dgm:t>
    </dgm:pt>
    <dgm:pt modelId="{D0A95E6A-28D0-409E-A292-C565ED203228}" type="sibTrans" cxnId="{DB7CE4CF-0E1C-4465-A532-1C6F939CD914}">
      <dgm:prSet/>
      <dgm:spPr/>
      <dgm:t>
        <a:bodyPr/>
        <a:lstStyle/>
        <a:p>
          <a:endParaRPr lang="ru-RU"/>
        </a:p>
      </dgm:t>
    </dgm:pt>
    <dgm:pt modelId="{696CCA02-0BD0-425D-90B7-3174330C25B4}" type="pres">
      <dgm:prSet presAssocID="{0991F698-4B08-43CE-86A0-3CE6F0CAD111}" presName="linearFlow" presStyleCnt="0">
        <dgm:presLayoutVars>
          <dgm:dir/>
          <dgm:resizeHandles val="exact"/>
        </dgm:presLayoutVars>
      </dgm:prSet>
      <dgm:spPr/>
    </dgm:pt>
    <dgm:pt modelId="{5316A320-EADE-4524-9FCA-AD92E56002E3}" type="pres">
      <dgm:prSet presAssocID="{727AA1E6-B005-4AF2-BB5F-E4BDE9BE3400}" presName="composite" presStyleCnt="0"/>
      <dgm:spPr/>
    </dgm:pt>
    <dgm:pt modelId="{B8BDCC73-A29D-4804-A447-A877303743BC}" type="pres">
      <dgm:prSet presAssocID="{727AA1E6-B005-4AF2-BB5F-E4BDE9BE3400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</dgm:pt>
    <dgm:pt modelId="{7FDA5CAE-6465-41E6-869E-2466160AD783}" type="pres">
      <dgm:prSet presAssocID="{727AA1E6-B005-4AF2-BB5F-E4BDE9BE3400}" presName="txShp" presStyleLbl="node1" presStyleIdx="0" presStyleCnt="3">
        <dgm:presLayoutVars>
          <dgm:bulletEnabled val="1"/>
        </dgm:presLayoutVars>
      </dgm:prSet>
      <dgm:spPr/>
    </dgm:pt>
    <dgm:pt modelId="{F42F5051-8F5B-4492-9C6D-90937F9B1174}" type="pres">
      <dgm:prSet presAssocID="{3D78DFE1-6DFF-4FAB-B10E-93D1DC12AA31}" presName="spacing" presStyleCnt="0"/>
      <dgm:spPr/>
    </dgm:pt>
    <dgm:pt modelId="{FEF703EF-76E0-44E5-951A-C8753166E401}" type="pres">
      <dgm:prSet presAssocID="{FDA97F02-0D25-4A43-B620-13E5960BC1CF}" presName="composite" presStyleCnt="0"/>
      <dgm:spPr/>
    </dgm:pt>
    <dgm:pt modelId="{BEBF549F-23FD-41FA-9803-67EF8C9FC544}" type="pres">
      <dgm:prSet presAssocID="{FDA97F02-0D25-4A43-B620-13E5960BC1CF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</dgm:pt>
    <dgm:pt modelId="{1C95D133-D2C2-4B1C-8935-2F3129A12CDD}" type="pres">
      <dgm:prSet presAssocID="{FDA97F02-0D25-4A43-B620-13E5960BC1CF}" presName="txShp" presStyleLbl="node1" presStyleIdx="1" presStyleCnt="3">
        <dgm:presLayoutVars>
          <dgm:bulletEnabled val="1"/>
        </dgm:presLayoutVars>
      </dgm:prSet>
      <dgm:spPr/>
    </dgm:pt>
    <dgm:pt modelId="{BD6C9F90-B3B2-425C-B878-812AF04532C5}" type="pres">
      <dgm:prSet presAssocID="{806527A7-1308-4D97-B0C2-1A843661C183}" presName="spacing" presStyleCnt="0"/>
      <dgm:spPr/>
    </dgm:pt>
    <dgm:pt modelId="{207761D5-BB78-4A75-82DA-CE94F05E5047}" type="pres">
      <dgm:prSet presAssocID="{0B307E95-E22B-42AA-B2E7-A69459CAA95A}" presName="composite" presStyleCnt="0"/>
      <dgm:spPr/>
    </dgm:pt>
    <dgm:pt modelId="{C6B8DDA7-B788-4133-9887-9132C1325BAE}" type="pres">
      <dgm:prSet presAssocID="{0B307E95-E22B-42AA-B2E7-A69459CAA95A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</dgm:pt>
    <dgm:pt modelId="{6B996C55-D12A-4A46-A56B-15F57D53FC55}" type="pres">
      <dgm:prSet presAssocID="{0B307E95-E22B-42AA-B2E7-A69459CAA95A}" presName="txShp" presStyleLbl="node1" presStyleIdx="2" presStyleCnt="3">
        <dgm:presLayoutVars>
          <dgm:bulletEnabled val="1"/>
        </dgm:presLayoutVars>
      </dgm:prSet>
      <dgm:spPr/>
    </dgm:pt>
  </dgm:ptLst>
  <dgm:cxnLst>
    <dgm:cxn modelId="{C2F03401-295B-427E-B849-F22F9D38A91B}" type="presOf" srcId="{0991F698-4B08-43CE-86A0-3CE6F0CAD111}" destId="{696CCA02-0BD0-425D-90B7-3174330C25B4}" srcOrd="0" destOrd="0" presId="urn:microsoft.com/office/officeart/2005/8/layout/vList3"/>
    <dgm:cxn modelId="{B9AF7F03-0084-440A-8E2E-54389EC494A3}" type="presOf" srcId="{727AA1E6-B005-4AF2-BB5F-E4BDE9BE3400}" destId="{7FDA5CAE-6465-41E6-869E-2466160AD783}" srcOrd="0" destOrd="0" presId="urn:microsoft.com/office/officeart/2005/8/layout/vList3"/>
    <dgm:cxn modelId="{1D8B3839-A9ED-4588-8277-CBA529EB12E6}" srcId="{0991F698-4B08-43CE-86A0-3CE6F0CAD111}" destId="{727AA1E6-B005-4AF2-BB5F-E4BDE9BE3400}" srcOrd="0" destOrd="0" parTransId="{EF2A331A-8BAB-4B9A-8C5D-8F28DFD77FF8}" sibTransId="{3D78DFE1-6DFF-4FAB-B10E-93D1DC12AA31}"/>
    <dgm:cxn modelId="{DA0C7D7D-83B7-4A36-966A-84CA0DDF5AB0}" srcId="{0991F698-4B08-43CE-86A0-3CE6F0CAD111}" destId="{FDA97F02-0D25-4A43-B620-13E5960BC1CF}" srcOrd="1" destOrd="0" parTransId="{14A7593B-C57E-435B-A79E-DE751FA3C831}" sibTransId="{806527A7-1308-4D97-B0C2-1A843661C183}"/>
    <dgm:cxn modelId="{96A5D98F-2276-42BB-9F7B-DDF645EAA218}" type="presOf" srcId="{FDA97F02-0D25-4A43-B620-13E5960BC1CF}" destId="{1C95D133-D2C2-4B1C-8935-2F3129A12CDD}" srcOrd="0" destOrd="0" presId="urn:microsoft.com/office/officeart/2005/8/layout/vList3"/>
    <dgm:cxn modelId="{DB7CE4CF-0E1C-4465-A532-1C6F939CD914}" srcId="{0991F698-4B08-43CE-86A0-3CE6F0CAD111}" destId="{0B307E95-E22B-42AA-B2E7-A69459CAA95A}" srcOrd="2" destOrd="0" parTransId="{587F6F19-43D8-4756-95EE-534930B14174}" sibTransId="{D0A95E6A-28D0-409E-A292-C565ED203228}"/>
    <dgm:cxn modelId="{361A54FB-F186-4A33-8893-F8C4F606B29B}" type="presOf" srcId="{0B307E95-E22B-42AA-B2E7-A69459CAA95A}" destId="{6B996C55-D12A-4A46-A56B-15F57D53FC55}" srcOrd="0" destOrd="0" presId="urn:microsoft.com/office/officeart/2005/8/layout/vList3"/>
    <dgm:cxn modelId="{A1F10322-424F-405B-960E-A5E46059644B}" type="presParOf" srcId="{696CCA02-0BD0-425D-90B7-3174330C25B4}" destId="{5316A320-EADE-4524-9FCA-AD92E56002E3}" srcOrd="0" destOrd="0" presId="urn:microsoft.com/office/officeart/2005/8/layout/vList3"/>
    <dgm:cxn modelId="{3B0DD6A9-1FE7-415F-9AA5-F3D38F272F83}" type="presParOf" srcId="{5316A320-EADE-4524-9FCA-AD92E56002E3}" destId="{B8BDCC73-A29D-4804-A447-A877303743BC}" srcOrd="0" destOrd="0" presId="urn:microsoft.com/office/officeart/2005/8/layout/vList3"/>
    <dgm:cxn modelId="{E0EC6C78-91AE-44D7-B7F6-4C2845F6CC6F}" type="presParOf" srcId="{5316A320-EADE-4524-9FCA-AD92E56002E3}" destId="{7FDA5CAE-6465-41E6-869E-2466160AD783}" srcOrd="1" destOrd="0" presId="urn:microsoft.com/office/officeart/2005/8/layout/vList3"/>
    <dgm:cxn modelId="{1DB2E38F-8488-45A2-BFCE-E7CC13146909}" type="presParOf" srcId="{696CCA02-0BD0-425D-90B7-3174330C25B4}" destId="{F42F5051-8F5B-4492-9C6D-90937F9B1174}" srcOrd="1" destOrd="0" presId="urn:microsoft.com/office/officeart/2005/8/layout/vList3"/>
    <dgm:cxn modelId="{F5F80ADE-8291-4603-8B8E-54F32B5718AA}" type="presParOf" srcId="{696CCA02-0BD0-425D-90B7-3174330C25B4}" destId="{FEF703EF-76E0-44E5-951A-C8753166E401}" srcOrd="2" destOrd="0" presId="urn:microsoft.com/office/officeart/2005/8/layout/vList3"/>
    <dgm:cxn modelId="{6AF191B6-09E1-4D9C-B464-B9BD1E08B6F0}" type="presParOf" srcId="{FEF703EF-76E0-44E5-951A-C8753166E401}" destId="{BEBF549F-23FD-41FA-9803-67EF8C9FC544}" srcOrd="0" destOrd="0" presId="urn:microsoft.com/office/officeart/2005/8/layout/vList3"/>
    <dgm:cxn modelId="{E6FDA2D7-A133-4CF0-8234-9E3B02C0EA0B}" type="presParOf" srcId="{FEF703EF-76E0-44E5-951A-C8753166E401}" destId="{1C95D133-D2C2-4B1C-8935-2F3129A12CDD}" srcOrd="1" destOrd="0" presId="urn:microsoft.com/office/officeart/2005/8/layout/vList3"/>
    <dgm:cxn modelId="{217C57B5-07FE-46A1-B64C-83A5E510BB3F}" type="presParOf" srcId="{696CCA02-0BD0-425D-90B7-3174330C25B4}" destId="{BD6C9F90-B3B2-425C-B878-812AF04532C5}" srcOrd="3" destOrd="0" presId="urn:microsoft.com/office/officeart/2005/8/layout/vList3"/>
    <dgm:cxn modelId="{A22F03EB-38AC-4D2B-BDED-FCE17FC332B3}" type="presParOf" srcId="{696CCA02-0BD0-425D-90B7-3174330C25B4}" destId="{207761D5-BB78-4A75-82DA-CE94F05E5047}" srcOrd="4" destOrd="0" presId="urn:microsoft.com/office/officeart/2005/8/layout/vList3"/>
    <dgm:cxn modelId="{35354671-C17F-467D-86E7-2CDDA2C14EDF}" type="presParOf" srcId="{207761D5-BB78-4A75-82DA-CE94F05E5047}" destId="{C6B8DDA7-B788-4133-9887-9132C1325BAE}" srcOrd="0" destOrd="0" presId="urn:microsoft.com/office/officeart/2005/8/layout/vList3"/>
    <dgm:cxn modelId="{C3C6DC98-4B78-496F-B12F-DFF1EA1E6DC4}" type="presParOf" srcId="{207761D5-BB78-4A75-82DA-CE94F05E5047}" destId="{6B996C55-D12A-4A46-A56B-15F57D53FC55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A5CAE-6465-41E6-869E-2466160AD783}">
      <dsp:nvSpPr>
        <dsp:cNvPr id="0" name=""/>
        <dsp:cNvSpPr/>
      </dsp:nvSpPr>
      <dsp:spPr>
        <a:xfrm rot="10800000">
          <a:off x="2063667" y="883"/>
          <a:ext cx="6992874" cy="120921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Определение петрофизических параметров пород павловской ассоциации</a:t>
          </a:r>
        </a:p>
      </dsp:txBody>
      <dsp:txXfrm rot="10800000">
        <a:off x="2365971" y="883"/>
        <a:ext cx="6690570" cy="1209216"/>
      </dsp:txXfrm>
    </dsp:sp>
    <dsp:sp modelId="{B8BDCC73-A29D-4804-A447-A877303743BC}">
      <dsp:nvSpPr>
        <dsp:cNvPr id="0" name=""/>
        <dsp:cNvSpPr/>
      </dsp:nvSpPr>
      <dsp:spPr>
        <a:xfrm>
          <a:off x="1459058" y="883"/>
          <a:ext cx="1209216" cy="12092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95D133-D2C2-4B1C-8935-2F3129A12CDD}">
      <dsp:nvSpPr>
        <dsp:cNvPr id="0" name=""/>
        <dsp:cNvSpPr/>
      </dsp:nvSpPr>
      <dsp:spPr>
        <a:xfrm rot="10800000">
          <a:off x="2063667" y="1571060"/>
          <a:ext cx="6992874" cy="120921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Изучение дифференциации </a:t>
          </a:r>
          <a:r>
            <a:rPr lang="ru-RU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гранитоидов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разных фаз генерации по физическим свойствам</a:t>
          </a:r>
        </a:p>
      </dsp:txBody>
      <dsp:txXfrm rot="10800000">
        <a:off x="2365971" y="1571060"/>
        <a:ext cx="6690570" cy="1209216"/>
      </dsp:txXfrm>
    </dsp:sp>
    <dsp:sp modelId="{BEBF549F-23FD-41FA-9803-67EF8C9FC544}">
      <dsp:nvSpPr>
        <dsp:cNvPr id="0" name=""/>
        <dsp:cNvSpPr/>
      </dsp:nvSpPr>
      <dsp:spPr>
        <a:xfrm>
          <a:off x="1459058" y="1571060"/>
          <a:ext cx="1209216" cy="120921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96C55-D12A-4A46-A56B-15F57D53FC55}">
      <dsp:nvSpPr>
        <dsp:cNvPr id="0" name=""/>
        <dsp:cNvSpPr/>
      </dsp:nvSpPr>
      <dsp:spPr>
        <a:xfrm rot="10800000">
          <a:off x="2063667" y="3141237"/>
          <a:ext cx="6992874" cy="120921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Изучение взаимосвязи измеренных физических параметров </a:t>
          </a:r>
        </a:p>
      </dsp:txBody>
      <dsp:txXfrm rot="10800000">
        <a:off x="2365971" y="3141237"/>
        <a:ext cx="6690570" cy="1209216"/>
      </dsp:txXfrm>
    </dsp:sp>
    <dsp:sp modelId="{C6B8DDA7-B788-4133-9887-9132C1325BAE}">
      <dsp:nvSpPr>
        <dsp:cNvPr id="0" name=""/>
        <dsp:cNvSpPr/>
      </dsp:nvSpPr>
      <dsp:spPr>
        <a:xfrm>
          <a:off x="1459058" y="3141237"/>
          <a:ext cx="1209216" cy="120921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8D1C9-BF21-4797-B541-E3A98687E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AF5022-F953-411C-9A20-6148E9901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3C166-F0DE-47A8-8144-7B66DDA3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D78-E21F-4394-BF73-05EC81B116CE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F14C7A-07D9-47A7-A3A1-1596B73F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E7B779-1FE8-4266-8FA8-01861EDFD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2A47-812E-414B-94B6-806A550A7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32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1C1C0-0EF2-4C65-8BFE-A21C02445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224078-EC4D-4737-8395-F5DE694A70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6BCA59-0000-4CA2-87B0-0F5688E0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D78-E21F-4394-BF73-05EC81B116CE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2DC626-878F-4956-9198-026A02262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B19A0C-A848-4AF8-90D7-5DB5B1C7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2A47-812E-414B-94B6-806A550A7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332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FC561D-E6EA-48DB-8767-6022E082EF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60913E-7FB4-483C-BC3A-7E7E20DB1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F9EA22-363D-44FD-B70E-EDC8F072A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D78-E21F-4394-BF73-05EC81B116CE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DB2C5-8F22-4E63-87BF-B34962DF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374FD9-2B1C-455A-A079-18F2A5BA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2A47-812E-414B-94B6-806A550A7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35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41EA3-5772-473D-8AB1-8A73837B3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AD7A1C-11D6-4A2A-9587-24B82E0D5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6FA61-C0A8-46BA-8F2E-50501404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D78-E21F-4394-BF73-05EC81B116CE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EC853B-1CD7-49A5-927B-6AC64581D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BC0464-087B-4BB7-AF63-3D9DAFBDB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2A47-812E-414B-94B6-806A550A7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65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A0010-5B90-434B-8BF0-7E0256C6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D8EE54-9F8B-48C8-99D7-98D963F36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B661F-C938-4694-830A-14889666D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D78-E21F-4394-BF73-05EC81B116CE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2DFAFD-D543-4926-AF1F-797B2F1A8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303770-80F2-46EB-B721-435ED48B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2A47-812E-414B-94B6-806A550A7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638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7A6B56-5217-46A4-B36F-8543F0519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D8F4CD-C686-4CAB-9602-E1FEE7FA4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ACCBC0-2195-4955-A497-525B3C75D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7F1E93-762C-4D03-92FB-CDA1656BA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D78-E21F-4394-BF73-05EC81B116CE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8F9949-062B-40F4-AB3B-EEBDEA4A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B49AD2-69AC-41ED-9099-287C1D7D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2A47-812E-414B-94B6-806A550A7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36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952F5-2C69-457C-ADC6-55FC190A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72F39F-93AB-42E3-913D-3861C7C8F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BAAF66-A87D-4998-8C40-9898133AE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BE3C77-E78A-456A-A69E-8F33E632C0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4F1B1FD-A213-493A-8D97-BD9C23BEC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A14F675-4F27-4D96-88DE-9283C2B9D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D78-E21F-4394-BF73-05EC81B116CE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542D22-7F5C-4DF5-9A74-FB49897E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8CBCA85-4C88-4478-94F7-73410ED6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2A47-812E-414B-94B6-806A550A7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15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913FD-53CC-4D79-8993-823311B5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E5A61B-2853-4499-9667-DBFA7376C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D78-E21F-4394-BF73-05EC81B116CE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586E2F-420A-48C9-AA27-91BC7E2F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D80A39-9274-444C-8DE0-DF11CCFD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2A47-812E-414B-94B6-806A550A7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181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6E9A6B-96DF-4E15-94F4-E25DD93A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D78-E21F-4394-BF73-05EC81B116CE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AE369F-4D8F-4895-904B-F2CBD0B6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8AFA8D-357D-46FA-9F2A-743C2494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2A47-812E-414B-94B6-806A550A7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069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0F7A7-CF1A-49B5-89EE-78609F678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35DD0A-3DE2-49BB-BF4B-598AB9194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82150F-0CFC-4875-B5FA-5F80875AE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57A443-E02B-4DF9-A277-426C8D619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D78-E21F-4394-BF73-05EC81B116CE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9AAF75-7DA8-4B42-B23B-1C3787837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A30DFE-5FAC-4093-9344-B309298EC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2A47-812E-414B-94B6-806A550A7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915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96142-850E-4A82-926F-F795FB1E9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50B6DF-B041-4CD3-A96B-1ACC781F18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D50242-9B5B-4C5D-B3A7-A7F84ED35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69A37B-0E02-4F40-B0A0-3D27DB5D7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D78-E21F-4394-BF73-05EC81B116CE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744748-2A93-4C5F-871F-2B05092C3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BD77C-06BC-4262-857D-03A36847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C2A47-812E-414B-94B6-806A550A7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0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C4580-C8F9-422B-9BF7-BADF35D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AAC52E-F343-4F3C-B6B0-0FE7BF850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57EF-1EA2-43C6-BC18-CD28C4EFC6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B7D78-E21F-4394-BF73-05EC81B116CE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82627B-69D0-4EE1-89B1-23259D75A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0C570-6F98-45C8-B3F4-8C4BDBE61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C2A47-812E-414B-94B6-806A550A7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35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55EF4-989F-4B41-BBC7-CF60E38D7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029" y="4299857"/>
            <a:ext cx="10531928" cy="1741715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3600" b="1" spc="50" dirty="0">
                <a:ln w="9525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ПЕТРОФИЗИЧЕСКАЯ ХАРАКТЕРИСТИКА ГРАНИТОИДОВ ПАВЛОВСКОГО КОМПЛЕКСА И АССОЦИИРУЮЩИХ С НИМИ ПОРОД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3BD511-2DB4-4569-B06C-7B65C7A83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76114" y="6317910"/>
            <a:ext cx="1839686" cy="540090"/>
          </a:xfrm>
        </p:spPr>
        <p:txBody>
          <a:bodyPr/>
          <a:lstStyle/>
          <a:p>
            <a:r>
              <a:rPr lang="ru-RU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Ильин В.В.</a:t>
            </a:r>
          </a:p>
        </p:txBody>
      </p:sp>
      <p:pic>
        <p:nvPicPr>
          <p:cNvPr id="4" name="Picture 5" descr="Логотип кафедры">
            <a:extLst>
              <a:ext uri="{FF2B5EF4-FFF2-40B4-BE49-F238E27FC236}">
                <a16:creationId xmlns:a16="http://schemas.microsoft.com/office/drawing/2014/main" id="{44B0FA7B-A7A6-4FED-88BF-AF89A67B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044" y="141514"/>
            <a:ext cx="1509585" cy="98443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960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B14E6-6413-4814-A047-18A5430BE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44D82A-35AE-4A65-B059-05096483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141537"/>
            <a:ext cx="6012861" cy="4351338"/>
          </a:xfrm>
        </p:spPr>
        <p:txBody>
          <a:bodyPr/>
          <a:lstStyle/>
          <a:p>
            <a:r>
              <a:rPr lang="ru-RU" dirty="0"/>
              <a:t>Определены петрофизические характеристики пород павловской ассоциации</a:t>
            </a:r>
          </a:p>
          <a:p>
            <a:r>
              <a:rPr lang="ru-RU" dirty="0"/>
              <a:t>Изучена дифференциация </a:t>
            </a:r>
            <a:r>
              <a:rPr lang="ru-RU" dirty="0" err="1"/>
              <a:t>гранитоидов</a:t>
            </a:r>
            <a:r>
              <a:rPr lang="ru-RU" dirty="0"/>
              <a:t> разных фаз генерации по их петрофизическим параметрам</a:t>
            </a:r>
          </a:p>
          <a:p>
            <a:r>
              <a:rPr lang="ru-RU" dirty="0"/>
              <a:t>Исследована взаимосвязь петрофизических параметров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3FA59E-D7D0-4009-B8CA-E65B393A0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4" y="1690688"/>
            <a:ext cx="5490346" cy="46647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7828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7EEB5-F542-47FA-AB01-BF40C27B0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3439"/>
            <a:ext cx="778541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88048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C6FED-D71A-452D-8068-0299069A5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ИССЛЕДОВАНИЯ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E4A12BD-140D-43C5-8AC7-0AF79451BD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80264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7167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F59B9-96A4-4AA3-8D80-30DE5B13B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СХЕМАТИЧНОЕ ПОЛОЖЕНИЕ ПОРОД ПАВЛОВСКОЙ АССОЦИАЦИИ В ПРЕДЕЛАХ ВОСТОЧНО-ЕВРОПЕЙСКОГО КРАТОНА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04459F-32A0-415F-A1D2-04D114AAA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C2B577-8100-4C0A-984E-CA2D1B0FB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991" y="1825625"/>
            <a:ext cx="7650017" cy="4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3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F94D1C-56EB-4A17-A906-56607706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ПЕТРОТИПЫ ПАВЛОВСКОЙ АССОЦИАЦИИ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54D266D-696C-4C19-84C8-42B99F53B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60" y="1618701"/>
            <a:ext cx="4145793" cy="2213070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AEDBFF-0845-46B7-9650-656C6A531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86" y="1618701"/>
            <a:ext cx="4454993" cy="22308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9FA9B0-A34A-4907-9F08-FF0BAB219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40" y="4048537"/>
            <a:ext cx="4057634" cy="23016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C98967-7923-4CF9-B661-5454A83AFE52}"/>
              </a:ext>
            </a:extLst>
          </p:cNvPr>
          <p:cNvSpPr txBox="1"/>
          <p:nvPr/>
        </p:nvSpPr>
        <p:spPr>
          <a:xfrm>
            <a:off x="1027331" y="3873974"/>
            <a:ext cx="307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Гранитоид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2 фазы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BC8744-8CCC-4282-BDC4-1C46B0713B3D}"/>
              </a:ext>
            </a:extLst>
          </p:cNvPr>
          <p:cNvSpPr txBox="1"/>
          <p:nvPr/>
        </p:nvSpPr>
        <p:spPr>
          <a:xfrm>
            <a:off x="8005074" y="3863871"/>
            <a:ext cx="307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Гранитоид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фазы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C9681D-A4BF-4487-AAF4-D7E414192C41}"/>
              </a:ext>
            </a:extLst>
          </p:cNvPr>
          <p:cNvSpPr txBox="1"/>
          <p:nvPr/>
        </p:nvSpPr>
        <p:spPr>
          <a:xfrm>
            <a:off x="4437965" y="6382320"/>
            <a:ext cx="307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Метапесчаник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493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A2492002-8E31-4E68-8B47-2D9A62999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10800"/>
            <a:ext cx="5575413" cy="342900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3880EA-360C-445E-AEEC-7928A5532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7" y="1910800"/>
            <a:ext cx="5464144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532695-3A82-424F-8E4F-23E37636DC42}"/>
              </a:ext>
            </a:extLst>
          </p:cNvPr>
          <p:cNvSpPr txBox="1"/>
          <p:nvPr/>
        </p:nvSpPr>
        <p:spPr>
          <a:xfrm>
            <a:off x="1386560" y="5375246"/>
            <a:ext cx="307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Гранитизированный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амфиболит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7963A-3628-443E-9B43-80B69ADFFDF5}"/>
              </a:ext>
            </a:extLst>
          </p:cNvPr>
          <p:cNvSpPr txBox="1"/>
          <p:nvPr/>
        </p:nvSpPr>
        <p:spPr>
          <a:xfrm>
            <a:off x="7696443" y="5513745"/>
            <a:ext cx="307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Амфиболит</a:t>
            </a:r>
          </a:p>
        </p:txBody>
      </p:sp>
    </p:spTree>
    <p:extLst>
      <p:ext uri="{BB962C8B-B14F-4D97-AF65-F5344CB8AC3E}">
        <p14:creationId xmlns:p14="http://schemas.microsoft.com/office/powerpoint/2010/main" val="125567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67AE9-4469-4419-91E0-D7929B93C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22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ВАРИАЦИОННЫЕ КРИВЫЕ РАСПРЕДЕЛЕНИЯ ПЛОТНОСТИ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DBF7E2-D8A8-42DB-A756-F5A12BC95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72" y="1404256"/>
            <a:ext cx="10939728" cy="4430485"/>
          </a:xfrm>
        </p:spPr>
      </p:pic>
    </p:spTree>
    <p:extLst>
      <p:ext uri="{BB962C8B-B14F-4D97-AF65-F5344CB8AC3E}">
        <p14:creationId xmlns:p14="http://schemas.microsoft.com/office/powerpoint/2010/main" val="3675957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97146B-8F67-4E63-907F-97C0ACC6E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ВАРИАЦИОННЫЕ КРИВЫЕ РАСПРЕДЕЛЕНИЯ МАГНИТНОЙ ВОСПРИИМЧИВОСТИ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407E72-0D28-4C1D-A313-7E05FDB39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" y="1690688"/>
            <a:ext cx="9557657" cy="4910746"/>
          </a:xfrm>
        </p:spPr>
      </p:pic>
    </p:spTree>
    <p:extLst>
      <p:ext uri="{BB962C8B-B14F-4D97-AF65-F5344CB8AC3E}">
        <p14:creationId xmlns:p14="http://schemas.microsoft.com/office/powerpoint/2010/main" val="4116378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1D0527-21C8-470C-90EF-EC0965DB7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370" y="620486"/>
            <a:ext cx="10529259" cy="60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36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22B56-DCD5-4F3C-967A-4CE0CB54E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ФИЗИЧЕСКИХ ПАРАМЕТРОВ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308C3A3-0D74-454C-B73C-6A5EE9E79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29" y="1474094"/>
            <a:ext cx="7417526" cy="4876337"/>
          </a:xfrm>
        </p:spPr>
      </p:pic>
    </p:spTree>
    <p:extLst>
      <p:ext uri="{BB962C8B-B14F-4D97-AF65-F5344CB8AC3E}">
        <p14:creationId xmlns:p14="http://schemas.microsoft.com/office/powerpoint/2010/main" val="16090269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98</Words>
  <Application>Microsoft Office PowerPoint</Application>
  <PresentationFormat>Широкоэкранный</PresentationFormat>
  <Paragraphs>21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ПЕТРОФИЗИЧЕСКАЯ ХАРАКТЕРИСТИКА ГРАНИТОИДОВ ПАВЛОВСКОГО КОМПЛЕКСА И АССОЦИИРУЮЩИХ С НИМИ ПОРОД</vt:lpstr>
      <vt:lpstr>ЗАДАЧИ ИССЛЕДОВАНИЯ</vt:lpstr>
      <vt:lpstr>СХЕМАТИЧНОЕ ПОЛОЖЕНИЕ ПОРОД ПАВЛОВСКОЙ АССОЦИАЦИИ В ПРЕДЕЛАХ ВОСТОЧНО-ЕВРОПЕЙСКОГО КРАТОНА</vt:lpstr>
      <vt:lpstr>ОСНОВНЫЕ ПЕТРОТИПЫ ПАВЛОВСКОЙ АССОЦИАЦИИ</vt:lpstr>
      <vt:lpstr>Презентация PowerPoint</vt:lpstr>
      <vt:lpstr>ВАРИАЦИОННЫЕ КРИВЫЕ РАСПРЕДЕЛЕНИЯ ПЛОТНОСТИ</vt:lpstr>
      <vt:lpstr>ВАРИАЦИОННЫЕ КРИВЫЕ РАСПРЕДЕЛЕНИЯ МАГНИТНОЙ ВОСПРИИМЧИВОСТИ</vt:lpstr>
      <vt:lpstr>Презентация PowerPoint</vt:lpstr>
      <vt:lpstr>ВЗАИМОСВЯЗЬ ФИЗИЧЕСКИХ ПАРАМЕТРОВ</vt:lpstr>
      <vt:lpstr>РЕЗУЛЬТАТЫ ИССЛЕДОВАНИЯ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ПЕТРОФИЗИЧЕСКАЯ ХАРАКТЕРИСТИКА ГРАНИТОИДОВ ПАВЛОВСКОГО КОМПЛЕКСА И АССОЦИИРУЮЩИХ С НИМИ ПОРОД</dc:title>
  <dc:creator>Виталий Ильин</dc:creator>
  <cp:lastModifiedBy>Виталий Ильин</cp:lastModifiedBy>
  <cp:revision>17</cp:revision>
  <dcterms:created xsi:type="dcterms:W3CDTF">2023-03-20T15:41:20Z</dcterms:created>
  <dcterms:modified xsi:type="dcterms:W3CDTF">2023-03-22T07:43:24Z</dcterms:modified>
</cp:coreProperties>
</file>