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sldIdLst>
    <p:sldId id="256" r:id="rId2"/>
    <p:sldId id="257" r:id="rId3"/>
    <p:sldId id="259" r:id="rId4"/>
    <p:sldId id="258" r:id="rId5"/>
    <p:sldId id="271" r:id="rId6"/>
    <p:sldId id="260" r:id="rId7"/>
    <p:sldId id="272" r:id="rId8"/>
    <p:sldId id="261" r:id="rId9"/>
    <p:sldId id="262" r:id="rId10"/>
    <p:sldId id="263" r:id="rId11"/>
    <p:sldId id="273" r:id="rId12"/>
    <p:sldId id="267" r:id="rId13"/>
    <p:sldId id="269" r:id="rId14"/>
    <p:sldId id="27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20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665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855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3861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625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1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81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074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597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04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31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26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719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50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250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63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333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231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F149601-0109-44BF-90CA-AEAC81956A0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80DF436-83D5-4A1B-B255-756BBF3E0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9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40EA1-BDEA-416A-9045-035811ABD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795735"/>
            <a:ext cx="8689976" cy="2509213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Палеомагнитные исследования пород </a:t>
            </a:r>
            <a:r>
              <a:rPr lang="ru-RU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Лохковского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яруса о. Западный Шпицберген в свете проблемы геомагнитного поля девона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E90EB5-092C-4654-9337-30CA418AC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835092"/>
          </a:xfrm>
        </p:spPr>
        <p:txBody>
          <a:bodyPr>
            <a:normAutofit fontScale="70000" lnSpcReduction="20000"/>
          </a:bodyPr>
          <a:lstStyle/>
          <a:p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Сальная Наталья Викторовна </a:t>
            </a:r>
            <a:r>
              <a:rPr lang="ru-RU" sz="2400" b="1" i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Иосифиди Александр Георгиевич </a:t>
            </a:r>
            <a:r>
              <a:rPr lang="ru-RU" sz="2400" b="1" i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1,2</a:t>
            </a:r>
          </a:p>
          <a:p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i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ГИН РАН, г. Москва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i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NewRomanPSMT"/>
              </a:rPr>
              <a:t> ИЗМИРАН, г. Санкт-Петербург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219460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5D564F7-1AF6-43FB-85A4-AF133092E30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80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палеомагнитных исследований</a:t>
            </a:r>
            <a:endParaRPr lang="ru-RU" sz="32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539DE21-D2B0-4D39-B957-3E2B284FA9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583968"/>
              </p:ext>
            </p:extLst>
          </p:nvPr>
        </p:nvGraphicFramePr>
        <p:xfrm>
          <a:off x="886356" y="1138720"/>
          <a:ext cx="70469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CorelDRAW" r:id="rId3" imgW="10826640" imgH="8313120" progId="CorelDraw.Graphic.21">
                  <p:embed/>
                </p:oleObj>
              </mc:Choice>
              <mc:Fallback>
                <p:oleObj name="CorelDRAW" r:id="rId3" imgW="10826640" imgH="8313120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6356" y="1138720"/>
                        <a:ext cx="7046913" cy="5418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1A6A457-9104-4675-85B8-021A43F54AB0}"/>
              </a:ext>
            </a:extLst>
          </p:cNvPr>
          <p:cNvSpPr txBox="1"/>
          <p:nvPr/>
        </p:nvSpPr>
        <p:spPr>
          <a:xfrm>
            <a:off x="8339795" y="2182266"/>
            <a:ext cx="31671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Палеомагнитный полюс для отложений свиты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Френкельрюгген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(411–416 млн лет) 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=155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/dm=2.5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Палеоширота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2°</a:t>
            </a:r>
            <a:endParaRPr lang="ru-RU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17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97740A-E69B-4737-B7BB-B74E11D31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81" y="1042333"/>
            <a:ext cx="6281956" cy="2757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1A15D7-4CEE-4872-824B-C108B3D8B336}"/>
              </a:ext>
            </a:extLst>
          </p:cNvPr>
          <p:cNvSpPr txBox="1"/>
          <p:nvPr/>
        </p:nvSpPr>
        <p:spPr>
          <a:xfrm>
            <a:off x="7791713" y="1042333"/>
            <a:ext cx="31671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из работы </a:t>
            </a:r>
            <a:r>
              <a:rPr lang="en-US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et al., 2021</a:t>
            </a: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Стереограммы</a:t>
            </a: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полученных низкотемпературных и высокотемпературных компонент. Верхний девон.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E71105D-8F61-4BD5-BEB7-BCF9A2AC8F4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80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палеомагнитных исследований: сравнение</a:t>
            </a:r>
            <a:endParaRPr lang="ru-RU"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E44BB1-2A9F-4945-A6F3-4C9CC6899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81" y="4307632"/>
            <a:ext cx="6379019" cy="2175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D23C05-724F-474C-993F-6B924BA01C2E}"/>
              </a:ext>
            </a:extLst>
          </p:cNvPr>
          <p:cNvSpPr txBox="1"/>
          <p:nvPr/>
        </p:nvSpPr>
        <p:spPr>
          <a:xfrm>
            <a:off x="7836455" y="4245957"/>
            <a:ext cx="3167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Результаты, полученных в ходе данного исследования. Нижний девон.</a:t>
            </a:r>
            <a:endParaRPr lang="ru-RU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09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498C951D-F282-40EA-BA5E-2E44B7B59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80" y="860464"/>
            <a:ext cx="10373908" cy="5254519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C56F5CA-37C6-46ED-9EDD-AED3E0DBDF3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80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МАГНИТОСТРАТИГРАФИЯ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48759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46531FB-A855-46E2-AF69-68CF2CF61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0234"/>
            <a:ext cx="10515600" cy="5696125"/>
          </a:xfrm>
        </p:spPr>
        <p:txBody>
          <a:bodyPr>
            <a:normAutofit/>
          </a:bodyPr>
          <a:lstStyle/>
          <a:p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исследования раннедевонских отложений о. Шпицберген показали наличие древних компонент естественной остаточной намагниченности в этих отложениях. Это подтверждается положительными результатами полевых тестов. Компонент ЕОН связанных с позднепалеозойским перемагничиванием не выявлено. </a:t>
            </a:r>
          </a:p>
          <a:p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положения палеомагнитных полюсов по сериям Ред-Бей (D1, </a:t>
            </a:r>
            <a:r>
              <a:rPr lang="ru-RU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лохковский</a:t>
            </a: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ярус) согласуются с имеющимися данными по девонским отложениям о. Шпицберген.  Положение серии палеомагнитных полюсов (Иосифиди, Храмов, 2013; Иосифиди, 2015; эта работа) показывает, что о. Шпицберген в раннедевонское время находился в </a:t>
            </a:r>
            <a:r>
              <a:rPr lang="ru-RU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приэкваториальных</a:t>
            </a: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широтах. </a:t>
            </a:r>
          </a:p>
          <a:p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Палеомагнитных исследований раннедевонских отложений, изученных в данной работе разрезов о. Шпицберген, скорее подтверждают вариант общей </a:t>
            </a:r>
            <a:r>
              <a:rPr lang="ru-RU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магнитостратиграфической</a:t>
            </a: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шкалы для раннего девона принятый в (Дополнение к Стратиграфическому…, 2000), чем </a:t>
            </a:r>
            <a:r>
              <a:rPr lang="en-US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GTS 2012, 2016, 2020 (</a:t>
            </a:r>
            <a:r>
              <a:rPr lang="en-US" sz="180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Becker et al., 2012; </a:t>
            </a:r>
            <a:r>
              <a:rPr lang="en-US" sz="1800" i="0" u="none" strike="noStrike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Ogg</a:t>
            </a:r>
            <a:r>
              <a:rPr lang="en-US" sz="180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2016;  Becker et al., 2020)</a:t>
            </a:r>
            <a:endParaRPr lang="ru-RU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проводились в рамках гранта </a:t>
            </a:r>
            <a:r>
              <a:rPr lang="ru-RU" sz="1200" b="0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23-27-00461 «Палеомагнитные исследования девонских отложений Восточно-Европейской платформы и ее обрамлений в контексте проверки аномального состояния геомагнитного поля и оценки возможности построения </a:t>
            </a:r>
            <a:r>
              <a:rPr lang="ru-RU" sz="1200" b="0" i="0" cap="non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магнитостратиграфической</a:t>
            </a:r>
            <a:r>
              <a:rPr lang="ru-RU" sz="1200" b="0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шкалы девона» на базе Геологического института РАН</a:t>
            </a:r>
            <a:endParaRPr lang="ru-RU" sz="12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92C8892-C214-465A-BE57-F8C92DE6BEA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80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выводы: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06655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4333FD8-F9EC-4C4B-AAB0-A245452ED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719846"/>
              </p:ext>
            </p:extLst>
          </p:nvPr>
        </p:nvGraphicFramePr>
        <p:xfrm>
          <a:off x="1258349" y="306405"/>
          <a:ext cx="9404366" cy="6245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CorelDRAW" r:id="rId3" imgW="6733593" imgH="4471717" progId="CorelDraw.Graphic.21">
                  <p:embed/>
                </p:oleObj>
              </mc:Choice>
              <mc:Fallback>
                <p:oleObj name="CorelDRAW" r:id="rId3" imgW="6733593" imgH="447171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8349" y="306405"/>
                        <a:ext cx="9404366" cy="6245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28590-DAE1-47FA-BB70-FEFCE8970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50" y="624110"/>
            <a:ext cx="9336946" cy="1280890"/>
          </a:xfrm>
        </p:spPr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90194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F5CA93B-A3A6-4D95-94DD-AE9C64EE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08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палеомагнитных исследований девона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D47B43-7FEB-48A8-8AF1-87832407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28" y="5952751"/>
            <a:ext cx="11856630" cy="751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</a:t>
            </a:r>
            <a:r>
              <a:rPr lang="ru-RU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магнитостратиграфических</a:t>
            </a: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шкал для девонского времени (</a:t>
            </a:r>
            <a:r>
              <a:rPr lang="en-US" sz="180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Becker et al., 2020</a:t>
            </a:r>
            <a:r>
              <a:rPr lang="ru-RU" sz="180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0" u="none" strike="noStrike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Ogg</a:t>
            </a:r>
            <a:r>
              <a:rPr lang="en-US" sz="180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2016, Becker et al., 2012</a:t>
            </a:r>
            <a:r>
              <a:rPr lang="ru-RU" sz="180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80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House and Gradstein, 2004</a:t>
            </a: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80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0" u="none" strike="noStrike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Kolesov</a:t>
            </a:r>
            <a:r>
              <a:rPr lang="en-US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2005, </a:t>
            </a:r>
            <a:r>
              <a:rPr lang="en-US" sz="1800" i="0" u="none" strike="noStrike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Khramov</a:t>
            </a:r>
            <a:r>
              <a:rPr lang="en-US" sz="180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800" i="0" u="none" strike="noStrike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Shkatova</a:t>
            </a:r>
            <a:r>
              <a:rPr lang="en-US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07F62B-0DF3-4935-BB84-DEB7E9C80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978" y="880845"/>
            <a:ext cx="5788043" cy="49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5249A8C-16FC-4A40-955E-EBAC62AF6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08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палеомагнитных исследований девона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293E44-7A95-4FC1-BE58-31E16B961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78" y="995115"/>
            <a:ext cx="6116274" cy="2763153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роблема палеомагнетизма девона, возникшая еще на заре палеомагнитных исследований, и сегодня не может считаться решенной. </a:t>
            </a:r>
            <a:r>
              <a:rPr lang="en-US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сложности, возникающие при палеомагнитных исследованиях девона – широко распространенное </a:t>
            </a:r>
            <a:r>
              <a:rPr lang="ru-RU" sz="1800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перемагничивание пород</a:t>
            </a: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низкие величины намагниченности</a:t>
            </a: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сложная палеомагнитная запись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0AE085-5A7D-46F4-A3E7-9596B5575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578" y="3200163"/>
            <a:ext cx="5536644" cy="3056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40B382-AD70-499C-BC57-2FE799142B59}"/>
              </a:ext>
            </a:extLst>
          </p:cNvPr>
          <p:cNvSpPr txBox="1"/>
          <p:nvPr/>
        </p:nvSpPr>
        <p:spPr>
          <a:xfrm>
            <a:off x="237778" y="3654809"/>
            <a:ext cx="6012020" cy="2146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Сложная палеомагнитная запись наряду с низкой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палеонапряженностью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являются основаниями для гипотезы аномальной конфигурации геомагнитного поля девона, предположительно,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мультипольностью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Это подразумевает уход от гипотезы центрального осевого диполя для этого времени (основной гипотезы палеомагнетизма).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50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298C971-4893-4837-8AC4-A9F98BADA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08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палеомагнитных исследований девона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B6BAC-33C9-4068-BAEE-04F11B04D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08" y="880844"/>
            <a:ext cx="5199468" cy="558706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1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настоящее время </a:t>
            </a:r>
            <a:r>
              <a:rPr lang="ru-RU" sz="2100" cap="none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надежных палеомагнитных данных по девону мало</a:t>
            </a:r>
            <a:r>
              <a:rPr lang="ru-RU" sz="21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большинство из них получено по </a:t>
            </a:r>
            <a:r>
              <a:rPr lang="ru-RU" sz="2100" cap="none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магматическим породам </a:t>
            </a:r>
            <a:r>
              <a:rPr lang="ru-RU" sz="21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100" cap="non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Kravchinsky</a:t>
            </a:r>
            <a:r>
              <a:rPr lang="ru-RU" sz="21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al., 2002; </a:t>
            </a:r>
            <a:r>
              <a:rPr lang="ru-RU" sz="2100" cap="non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Шацилло</a:t>
            </a:r>
            <a:r>
              <a:rPr lang="ru-RU" sz="21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др., 2014.; </a:t>
            </a:r>
            <a:r>
              <a:rPr lang="ru-RU" sz="2100" cap="non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Шацилло</a:t>
            </a:r>
            <a:r>
              <a:rPr lang="ru-RU" sz="21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Павлов, 2018 и др.). На основе исследования магматических пород подтверждается гипотеза об аномальном поле девона.</a:t>
            </a:r>
          </a:p>
          <a:p>
            <a:pPr marL="0" indent="0">
              <a:buNone/>
            </a:pPr>
            <a:endParaRPr lang="ru-RU" sz="2100" cap="non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1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Однако, палеомагнитные исследования магматических пород не позволяют восстанавливать непрерывную палеомагнитную запись. Поэтому для подтверждения гипотезы </a:t>
            </a:r>
            <a:r>
              <a:rPr lang="ru-RU" sz="2100" cap="non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мультипольности</a:t>
            </a:r>
            <a:r>
              <a:rPr lang="ru-RU" sz="21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геомагнитного поля девона необходимо изучать осадочные разрезы.</a:t>
            </a:r>
            <a:endParaRPr lang="ru-RU" sz="2100" cap="non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9F7365-318A-45E7-93DE-EF2A8B5AC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655" y="920692"/>
            <a:ext cx="6352565" cy="3489821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CCD9E005-085C-49A0-A9E8-B9E3FB557543}"/>
              </a:ext>
            </a:extLst>
          </p:cNvPr>
          <p:cNvSpPr txBox="1">
            <a:spLocks/>
          </p:cNvSpPr>
          <p:nvPr/>
        </p:nvSpPr>
        <p:spPr>
          <a:xfrm>
            <a:off x="5657876" y="4572000"/>
            <a:ext cx="6352564" cy="1997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из статьи </a:t>
            </a:r>
            <a:r>
              <a:rPr lang="ru-RU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Шацилло</a:t>
            </a: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Павлов, 2019. </a:t>
            </a:r>
            <a:r>
              <a:rPr lang="ru-RU" sz="1800" b="0" i="0" u="none" strike="noStrike" cap="none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палеомагнитных направлений по сайтам для разрезов Туба, Кокса, </a:t>
            </a:r>
            <a:r>
              <a:rPr lang="ru-RU" sz="1800" b="0" i="0" u="none" strike="noStrike" cap="none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Беллык</a:t>
            </a:r>
            <a:r>
              <a:rPr lang="ru-RU" sz="1800" b="0" i="0" u="none" strike="noStrike" cap="none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Новоселово, </a:t>
            </a:r>
            <a:r>
              <a:rPr lang="ru-RU" sz="1800" b="0" i="0" u="none" strike="noStrike" cap="none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Сисим</a:t>
            </a:r>
            <a:r>
              <a:rPr lang="ru-RU" sz="1800" b="0" i="0" u="none" strike="noStrike" cap="none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Труба - Минусинская впадина. Все </a:t>
            </a:r>
            <a:r>
              <a:rPr lang="ru-RU" sz="1800" b="0" i="0" u="none" strike="noStrike" cap="none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стереограммы</a:t>
            </a:r>
            <a:r>
              <a:rPr lang="ru-RU" sz="1800" b="0" i="0" u="none" strike="noStrike" cap="none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приведены в стратиграфической системе координат</a:t>
            </a:r>
            <a:r>
              <a:rPr lang="ru-RU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694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10967A0-7A33-42AB-A64A-641E93403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763" y="5125673"/>
            <a:ext cx="10322654" cy="15848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из работы </a:t>
            </a:r>
            <a:r>
              <a:rPr lang="en-US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et al., 2021</a:t>
            </a:r>
            <a:r>
              <a:rPr lang="ru-RU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Стереограммы</a:t>
            </a:r>
            <a:r>
              <a:rPr lang="ru-RU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полученных низкотемпературных и высокотемпературных компонент. </a:t>
            </a:r>
          </a:p>
          <a:p>
            <a:pPr marL="0" indent="0">
              <a:buNone/>
            </a:pPr>
            <a:r>
              <a:rPr lang="ru-RU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годы палеомагнитные исследования девона проводятся по осадочным разрезам Австралии (</a:t>
            </a:r>
            <a:r>
              <a:rPr lang="en-US" sz="16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Hansma</a:t>
            </a:r>
            <a:r>
              <a:rPr lang="en-US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2015; Green et al., 2021</a:t>
            </a:r>
            <a:r>
              <a:rPr lang="ru-RU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Польши, Германии и Канады </a:t>
            </a:r>
            <a:r>
              <a:rPr lang="en-US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(Van der Boon et al., 2022)</a:t>
            </a:r>
            <a:r>
              <a:rPr lang="ru-RU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России </a:t>
            </a:r>
            <a:r>
              <a:rPr lang="en-US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Иосифиди и др., 2020; Иосифиди, Попов, 2021</a:t>
            </a:r>
            <a:r>
              <a:rPr lang="en-US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CE1DDC0-1FF3-4DD1-8A18-131238CC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08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палеомагнитных исследований девона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90DF7C-25C7-4312-B45A-6B0F23946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307" y="880845"/>
            <a:ext cx="9461383" cy="415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2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3A49A0EC-C51C-4A26-BA20-1AC2277BB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6" y="758547"/>
            <a:ext cx="6337300" cy="3959009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CE77F76-CFBE-47C6-BABE-8FC39060118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80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Палеомагнитная коллекция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38EDE-C8E7-421F-98F6-28B210B69389}"/>
              </a:ext>
            </a:extLst>
          </p:cNvPr>
          <p:cNvSpPr txBox="1"/>
          <p:nvPr/>
        </p:nvSpPr>
        <p:spPr>
          <a:xfrm>
            <a:off x="77479" y="4835002"/>
            <a:ext cx="68360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Схема района отбора образцов на геологической карте [</a:t>
            </a:r>
            <a:r>
              <a:rPr lang="ru-RU" sz="16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Hjelle</a:t>
            </a:r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Lauritzen</a:t>
            </a:r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1982]. </a:t>
            </a:r>
            <a:r>
              <a:rPr lang="ru-RU" sz="16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</a:t>
            </a:r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4, 5 – свита </a:t>
            </a:r>
            <a:r>
              <a:rPr lang="ru-RU" sz="16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Кельтифьелет</a:t>
            </a:r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(серия Вуд Бей), </a:t>
            </a:r>
            <a:r>
              <a:rPr lang="ru-RU" sz="16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Лифде</a:t>
            </a:r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-фьорд; </a:t>
            </a:r>
            <a:r>
              <a:rPr lang="ru-RU" sz="16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</a:t>
            </a:r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1, 2, 3 - свита Кап-</a:t>
            </a:r>
            <a:r>
              <a:rPr lang="ru-RU" sz="16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Хьелдсен</a:t>
            </a:r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(серия Вуд Бей), Бок-фьорд; </a:t>
            </a:r>
            <a:r>
              <a:rPr lang="ru-RU" sz="16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</a:t>
            </a:r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9 - свита Бен Невис (серия Ред-Бей), </a:t>
            </a:r>
            <a:r>
              <a:rPr lang="ru-RU" sz="16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Лифде</a:t>
            </a:r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-фьорд; Обн.1, 2, 6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свита </a:t>
            </a:r>
            <a:r>
              <a:rPr lang="ru-RU" sz="16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Френкельрюгген</a:t>
            </a:r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(серия Ред-Бей), </a:t>
            </a:r>
            <a:r>
              <a:rPr lang="ru-RU" sz="16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Лифде</a:t>
            </a:r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-фьорд; Обн.8 - свита </a:t>
            </a:r>
            <a:r>
              <a:rPr lang="ru-RU" sz="16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Андербреен</a:t>
            </a:r>
            <a:r>
              <a:rPr lang="ru-RU" sz="16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(серия Ред-Бей), Рауд-фьорд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99ECDC6F-2F7A-4684-AEC0-F4EDB9C3CC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402751"/>
              </p:ext>
            </p:extLst>
          </p:nvPr>
        </p:nvGraphicFramePr>
        <p:xfrm>
          <a:off x="7340516" y="3918987"/>
          <a:ext cx="4175134" cy="2781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orelDRAW" r:id="rId4" imgW="7339838" imgH="4891538" progId="CorelDraw.Graphic.21">
                  <p:embed/>
                </p:oleObj>
              </mc:Choice>
              <mc:Fallback>
                <p:oleObj name="CorelDRAW" r:id="rId4" imgW="7339838" imgH="489153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40516" y="3918987"/>
                        <a:ext cx="4175134" cy="2781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1ADB234-04E0-4FE8-9A00-6D2FBB6E85CC}"/>
              </a:ext>
            </a:extLst>
          </p:cNvPr>
          <p:cNvSpPr txBox="1"/>
          <p:nvPr/>
        </p:nvSpPr>
        <p:spPr>
          <a:xfrm>
            <a:off x="6846440" y="944462"/>
            <a:ext cx="495158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NewRomanPSMT"/>
              </a:rPr>
              <a:t>Мы представляем результаты исследований коллекции образцов отобранной из свиты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NewRomanPSMT"/>
              </a:rPr>
              <a:t>Френкельрюгген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NewRomanPSMT"/>
              </a:rPr>
              <a:t> (D1, серия Ред-Бей) в 80-х годах прошлого столетия. Апробированный разрез мощностью 200 метров (50 стратиграфических уровней) сложен коричнево-красными, зеленовато-серыми разнозернистыми, часто косослоистыми песчаниками и алевролитами. Это работа является продолжением палеомагнитных исследований по девонским отложениям Шпицбергена Иосифиди, Храмов, 2013 и Иосифиди, 2015  </a:t>
            </a:r>
            <a:endParaRPr lang="ru-RU" sz="16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137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0F98AC8-02FF-473B-A9E9-2BA160C457C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80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endParaRPr lang="ru-RU" sz="32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D8273B-F404-4BF0-B9AC-0CB94B69A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6" y="762460"/>
            <a:ext cx="3505827" cy="3529785"/>
          </a:xfrm>
          <a:prstGeom prst="rect">
            <a:avLst/>
          </a:prstGeo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3FA81FFD-4A6E-4980-874C-7237DE6F3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92" y="762460"/>
            <a:ext cx="3505826" cy="3542346"/>
          </a:xfr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39431F0-E486-49D6-B4F5-A5D943E51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59" y="750604"/>
            <a:ext cx="2643945" cy="3517929"/>
          </a:xfrm>
          <a:prstGeom prst="rect">
            <a:avLst/>
          </a:prstGeom>
        </p:spPr>
      </p:pic>
      <p:sp>
        <p:nvSpPr>
          <p:cNvPr id="21" name="Объект 2">
            <a:extLst>
              <a:ext uri="{FF2B5EF4-FFF2-40B4-BE49-F238E27FC236}">
                <a16:creationId xmlns:a16="http://schemas.microsoft.com/office/drawing/2014/main" id="{A835BA53-0FAE-4556-BB8F-EEBCDE9BDEE7}"/>
              </a:ext>
            </a:extLst>
          </p:cNvPr>
          <p:cNvSpPr txBox="1">
            <a:spLocks/>
          </p:cNvSpPr>
          <p:nvPr/>
        </p:nvSpPr>
        <p:spPr>
          <a:xfrm>
            <a:off x="369116" y="4488110"/>
            <a:ext cx="11135495" cy="1928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Палеомагнитные измерения и обработка полученных результатов проводились по стандартной методике (Храмов и др., 1982). Ступенчатое терморазмагничивание ЕОН велось в печи MMTD80 (</a:t>
            </a:r>
            <a:r>
              <a:rPr lang="ru-RU" cap="non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Shaw</a:t>
            </a:r>
            <a:r>
              <a:rPr lang="ru-RU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cap="non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ru-RU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Великобритания), измерения ЕОН проводились на СКВИД-магнитометре(2G Enterprises, США), расположенном в немагнитной комнате.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/>
            </a:b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25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BB0F462-2263-431D-A0D0-8E60FE654B88}"/>
              </a:ext>
            </a:extLst>
          </p:cNvPr>
          <p:cNvSpPr/>
          <p:nvPr/>
        </p:nvSpPr>
        <p:spPr>
          <a:xfrm>
            <a:off x="192947" y="687700"/>
            <a:ext cx="4647501" cy="59563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4A423D-2420-4F83-8B69-1C666742C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4239" y="998290"/>
            <a:ext cx="5590372" cy="54181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терморазмагничивания девонских образцов горных пород свиты </a:t>
            </a:r>
            <a:r>
              <a:rPr lang="ru-RU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Френкельрюгген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слева-направо </a:t>
            </a:r>
          </a:p>
          <a:p>
            <a:pPr marL="457200" indent="-457200">
              <a:buAutoNum type="arabicPeriod"/>
            </a:pPr>
            <a:r>
              <a:rPr lang="ru-RU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стереопроекция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направлений ЕОН (пустые кружки - проекции векторов на верхнюю полусферу, залитые кружки - проекции векторов на нижнюю; </a:t>
            </a:r>
          </a:p>
          <a:p>
            <a:pPr marL="457200" indent="-457200">
              <a:buAutoNum type="arabicPeriod"/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 Зийдервельда; система координат для </a:t>
            </a:r>
            <a:r>
              <a:rPr lang="ru-RU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стереопроекций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диаграмм Зийдервельда стратиграфическая </a:t>
            </a:r>
            <a:r>
              <a:rPr lang="ru-RU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с.к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457200" indent="-457200">
              <a:buAutoNum type="arabicPeriod"/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кривые изменения величины естественной остаточной намагниченности в ходе терморазмагничивания</a:t>
            </a:r>
          </a:p>
          <a:p>
            <a:pPr marL="0" indent="0">
              <a:buNone/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построения рисунка использована программа </a:t>
            </a:r>
            <a:r>
              <a:rPr lang="ru-RU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Remasoft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3.0 (</a:t>
            </a:r>
            <a:r>
              <a:rPr lang="ru-RU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Chadima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Hrounda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2006)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B53C410-A3F1-4BD5-9521-4BA69E68ACC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80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палеомагнитных исследований</a:t>
            </a:r>
            <a:endParaRPr lang="ru-RU" sz="32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BC7FB23-C5FC-4607-A597-738ECCA82E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791267"/>
              </p:ext>
            </p:extLst>
          </p:nvPr>
        </p:nvGraphicFramePr>
        <p:xfrm>
          <a:off x="369116" y="687700"/>
          <a:ext cx="4471332" cy="646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CorelDRAW" r:id="rId3" imgW="8999292" imgH="13287607" progId="CorelDraw.Graphic.21">
                  <p:embed/>
                </p:oleObj>
              </mc:Choice>
              <mc:Fallback>
                <p:oleObj name="CorelDRAW" r:id="rId3" imgW="8999292" imgH="1328760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116" y="687700"/>
                        <a:ext cx="4471332" cy="6461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1533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38C7D2C-365C-4A20-A432-C71363492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616" y="2133600"/>
            <a:ext cx="648799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направлений компонент естественной остаточной намагниченности раннедевонских отложений серии Ред Бей о. Шпицберген представлены в географической и стратиграфической системах координат. Сверху-вниз: компонента А; компонента D1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обратная полярность; компонента D1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прямая полярности. Пустые (залитые) кружки - проекции векторов на верхнюю (нижнюю) полусферу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6E8FA36-00C6-4385-81EB-48D2FBA905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742909"/>
              </p:ext>
            </p:extLst>
          </p:nvPr>
        </p:nvGraphicFramePr>
        <p:xfrm>
          <a:off x="687389" y="880845"/>
          <a:ext cx="3801188" cy="5715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CorelDRAW" r:id="rId3" imgW="8897962" imgH="13376923" progId="CorelDraw.Graphic.21">
                  <p:embed/>
                </p:oleObj>
              </mc:Choice>
              <mc:Fallback>
                <p:oleObj name="CorelDRAW" r:id="rId3" imgW="8897962" imgH="13376923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7389" y="880845"/>
                        <a:ext cx="3801188" cy="57151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24B8D0C-6042-4546-AE73-DBCC64C7720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80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палеомагнитных исследований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90120020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556</TotalTime>
  <Words>957</Words>
  <Application>Microsoft Office PowerPoint</Application>
  <PresentationFormat>Широкоэкранный</PresentationFormat>
  <Paragraphs>45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Tw Cen MT</vt:lpstr>
      <vt:lpstr>Капля</vt:lpstr>
      <vt:lpstr>CorelDRAW 2019 Graphic</vt:lpstr>
      <vt:lpstr>Палеомагнитные исследования пород Лохковского яруса о. Западный Шпицберген в свете проблемы геомагнитного поля девона    </vt:lpstr>
      <vt:lpstr>Актуальность палеомагнитных исследований девона</vt:lpstr>
      <vt:lpstr>Актуальность палеомагнитных исследований девона</vt:lpstr>
      <vt:lpstr>Актуальность палеомагнитных исследований девона</vt:lpstr>
      <vt:lpstr>Актуальность палеомагнитных исследований девона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Natalia Salnaia</dc:creator>
  <cp:lastModifiedBy>Natalia Salnaia</cp:lastModifiedBy>
  <cp:revision>36</cp:revision>
  <dcterms:created xsi:type="dcterms:W3CDTF">2023-03-22T08:17:12Z</dcterms:created>
  <dcterms:modified xsi:type="dcterms:W3CDTF">2023-03-22T17:33:34Z</dcterms:modified>
</cp:coreProperties>
</file>