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2" r:id="rId4"/>
    <p:sldId id="269" r:id="rId5"/>
    <p:sldId id="273" r:id="rId6"/>
    <p:sldId id="263" r:id="rId7"/>
    <p:sldId id="267" r:id="rId8"/>
    <p:sldId id="268" r:id="rId9"/>
    <p:sldId id="271" r:id="rId10"/>
    <p:sldId id="266" r:id="rId11"/>
    <p:sldId id="272" r:id="rId12"/>
    <p:sldId id="270" r:id="rId13"/>
  </p:sldIdLst>
  <p:sldSz cx="12192000" cy="6858000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B914"/>
    <a:srgbClr val="AB9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 snapToGrid="0" snapToObjects="1" showGuides="1">
      <p:cViewPr varScale="1">
        <p:scale>
          <a:sx n="67" d="100"/>
          <a:sy n="67" d="100"/>
        </p:scale>
        <p:origin x="616" y="56"/>
      </p:cViewPr>
      <p:guideLst>
        <p:guide orient="horz" pos="234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en-US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en-US"/>
              <a:t>Click to edit Master text styles</a:t>
            </a:r>
          </a:p>
          <a:p>
            <a:pPr lvl="1" indent="-285750"/>
            <a:r>
              <a:rPr lang="en-US"/>
              <a:t>Second level</a:t>
            </a:r>
          </a:p>
          <a:p>
            <a:pPr lvl="2" indent="-228600"/>
            <a:r>
              <a:rPr lang="en-US"/>
              <a:t>Third level</a:t>
            </a:r>
          </a:p>
          <a:p>
            <a:pPr lvl="3" indent="-228600"/>
            <a:r>
              <a:rPr lang="en-US"/>
              <a:t>Fourth level</a:t>
            </a:r>
          </a:p>
          <a:p>
            <a:pPr lvl="4" indent="-228600"/>
            <a:r>
              <a:rPr lang="en-US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E322E2-CB92-43FD-BE83-83399FAFF1B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6"/>
            <a:ext cx="12193057" cy="6858594"/>
          </a:xfrm>
          <a:prstGeom prst="rect">
            <a:avLst/>
          </a:prstGeom>
        </p:spPr>
      </p:pic>
      <p:sp>
        <p:nvSpPr>
          <p:cNvPr id="2049" name="Rectangle 3"/>
          <p:cNvSpPr/>
          <p:nvPr/>
        </p:nvSpPr>
        <p:spPr>
          <a:xfrm>
            <a:off x="244506" y="5326577"/>
            <a:ext cx="928688" cy="2159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Sans Serif" panose="020B0604020202020204" charset="0"/>
              </a:rPr>
              <a:t>SZGGK.RU</a:t>
            </a:r>
            <a:endParaRPr lang="en-US" altLang="ru-RU" sz="1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2050" name="Rectangle 3"/>
          <p:cNvSpPr/>
          <p:nvPr/>
        </p:nvSpPr>
        <p:spPr>
          <a:xfrm>
            <a:off x="608044" y="5718822"/>
            <a:ext cx="1524000" cy="2159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Sans Serif" panose="020B0604020202020204" charset="0"/>
              </a:rPr>
              <a:t>+7 (921) 973-22-36</a:t>
            </a:r>
            <a:endParaRPr lang="ru-RU" altLang="ru-RU" sz="1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Sans Serif" panose="020B0604020202020204" charset="0"/>
              <a:ea typeface="Roboto Light" pitchFamily="2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249941" y="3499683"/>
            <a:ext cx="1929153" cy="3358317"/>
            <a:chOff x="10249941" y="3499683"/>
            <a:chExt cx="1929153" cy="3358317"/>
          </a:xfrm>
        </p:grpSpPr>
        <p:sp>
          <p:nvSpPr>
            <p:cNvPr id="28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4908" y="5434527"/>
              <a:ext cx="1265532" cy="1320141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3" name="Прямая соединительная линия 12"/>
          <p:cNvCxnSpPr/>
          <p:nvPr/>
        </p:nvCxnSpPr>
        <p:spPr>
          <a:xfrm>
            <a:off x="98456" y="5474347"/>
            <a:ext cx="0" cy="108585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3" name="Picture 4" descr="inst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06" y="6028067"/>
            <a:ext cx="287338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7" descr="fo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06" y="5688660"/>
            <a:ext cx="287338" cy="276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Rectangle 3"/>
          <p:cNvSpPr/>
          <p:nvPr/>
        </p:nvSpPr>
        <p:spPr>
          <a:xfrm>
            <a:off x="608044" y="6062992"/>
            <a:ext cx="2016125" cy="2159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Sans Serif" panose="020B0604020202020204" charset="0"/>
                <a:cs typeface="Roboto Light" pitchFamily="2" charset="0"/>
              </a:rPr>
              <a:t>@szggk_geokompleks</a:t>
            </a:r>
            <a:endParaRPr lang="en-US" altLang="ru-RU" sz="1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2056" name="Text Box 11"/>
          <p:cNvSpPr txBox="1"/>
          <p:nvPr/>
        </p:nvSpPr>
        <p:spPr>
          <a:xfrm>
            <a:off x="782478" y="1879484"/>
            <a:ext cx="10768013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ru-RU" sz="24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</a:rPr>
              <a:t>«</a:t>
            </a:r>
            <a:r>
              <a:rPr lang="ru-RU" sz="20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</a:rPr>
              <a:t>Аномалии вызванной поляризации над кимберлитовыми телами как индикаторы их </a:t>
            </a:r>
            <a:r>
              <a:rPr lang="ru-RU" sz="20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</a:rPr>
              <a:t>алмазоносности</a:t>
            </a:r>
            <a:r>
              <a:rPr lang="ru-RU" sz="20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</a:rPr>
              <a:t>»</a:t>
            </a:r>
            <a:endParaRPr lang="en-US" altLang="zh-CN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2057" name="Picture 13" descr="почт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96" y="6403352"/>
            <a:ext cx="278765" cy="236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18597" y="6392580"/>
            <a:ext cx="2085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  <p:sp>
        <p:nvSpPr>
          <p:cNvPr id="2" name="Rectangle 3"/>
          <p:cNvSpPr/>
          <p:nvPr/>
        </p:nvSpPr>
        <p:spPr>
          <a:xfrm>
            <a:off x="972185" y="3169522"/>
            <a:ext cx="7144585" cy="738664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ru-RU" alt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Sans Serif" panose="020B0604020202020204" charset="0"/>
              </a:rPr>
              <a:t>Докладчик</a:t>
            </a:r>
            <a:r>
              <a:rPr lang="ru-RU" altLang="en-US" sz="1600" dirty="0">
                <a:latin typeface="Microsoft Sans Serif" panose="020B0604020202020204" charset="0"/>
              </a:rPr>
              <a:t>                                  	</a:t>
            </a:r>
            <a:r>
              <a:rPr lang="ru-RU" altLang="en-US" sz="1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Sans Serif" panose="020B0604020202020204" charset="0"/>
              </a:rPr>
              <a:t>Кузовенков</a:t>
            </a:r>
            <a:r>
              <a:rPr lang="ru-RU" alt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Sans Serif" panose="020B0604020202020204" charset="0"/>
              </a:rPr>
              <a:t> Александр Дмитриевич</a:t>
            </a:r>
          </a:p>
          <a:p>
            <a:pPr eaLnBrk="0" fontAlgn="ctr" hangingPunct="0"/>
            <a:endParaRPr lang="ru-RU" altLang="en-US" sz="1600" b="1" dirty="0">
              <a:latin typeface="Microsoft Sans Serif" panose="020B0604020202020204" charset="0"/>
              <a:ea typeface="Roboto Light" pitchFamily="2" charset="0"/>
            </a:endParaRPr>
          </a:p>
          <a:p>
            <a:pPr eaLnBrk="0" fontAlgn="ctr" hangingPunct="0"/>
            <a:r>
              <a:rPr lang="ru-RU" altLang="en-US" sz="1600" b="1" dirty="0">
                <a:latin typeface="Microsoft Sans Serif" panose="020B0604020202020204" charset="0"/>
                <a:ea typeface="Roboto Light" pitchFamily="2" charset="0"/>
              </a:rPr>
              <a:t>.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6723" y="3858577"/>
            <a:ext cx="1708150" cy="14398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58" name="Picture 10" descr="H:\2013-12-03 РИСУНОК1\алмазы-чих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2753" y="3858577"/>
            <a:ext cx="1106487" cy="14398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59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6485" y="3859212"/>
            <a:ext cx="1612900" cy="14398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314" name="Picture 2" descr="D:\Фото\Ангола 2002-2003\shikuatiti\DSCN0449.JPG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8585200" y="3859212"/>
            <a:ext cx="1920240" cy="14408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cxnSp>
        <p:nvCxnSpPr>
          <p:cNvPr id="5" name="Прямая соединительная линия 12"/>
          <p:cNvCxnSpPr/>
          <p:nvPr/>
        </p:nvCxnSpPr>
        <p:spPr>
          <a:xfrm flipH="1" flipV="1">
            <a:off x="972185" y="3527107"/>
            <a:ext cx="10073640" cy="23495"/>
          </a:xfrm>
          <a:prstGeom prst="line">
            <a:avLst/>
          </a:prstGeom>
          <a:ln w="28575">
            <a:solidFill>
              <a:srgbClr val="ECB914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EAFC37A-CBB5-46E2-9B59-28C3F91F5C4C}"/>
              </a:ext>
            </a:extLst>
          </p:cNvPr>
          <p:cNvSpPr/>
          <p:nvPr/>
        </p:nvSpPr>
        <p:spPr>
          <a:xfrm>
            <a:off x="2624169" y="171679"/>
            <a:ext cx="708463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/>
                <a:solidFill>
                  <a:srgbClr val="FFC000"/>
                </a:solidFill>
                <a:latin typeface="Calibri" panose="020F0502020204030204"/>
              </a:rPr>
              <a:t>Северо-западная геолого-геофизическая компания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191FA8A-D4EE-4166-B258-64C7E1F1EDB3}"/>
              </a:ext>
            </a:extLst>
          </p:cNvPr>
          <p:cNvSpPr/>
          <p:nvPr/>
        </p:nvSpPr>
        <p:spPr>
          <a:xfrm>
            <a:off x="4282796" y="765008"/>
            <a:ext cx="331533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ln/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Геокомплекс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002" y="5625478"/>
            <a:ext cx="359694" cy="364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79" y="6001225"/>
            <a:ext cx="342965" cy="357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1" y="6401904"/>
            <a:ext cx="332427" cy="3324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Алмазы\Очинжау (план+разрез).jpg">
            <a:extLst>
              <a:ext uri="{FF2B5EF4-FFF2-40B4-BE49-F238E27FC236}">
                <a16:creationId xmlns:a16="http://schemas.microsoft.com/office/drawing/2014/main" id="{1F4E71B3-94B0-7D94-816F-DEA9007A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28" y="0"/>
            <a:ext cx="2678906" cy="665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B608E190-EE05-3980-B3AE-B6647DB2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9" y="979812"/>
            <a:ext cx="4282281" cy="5135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F1F38C23-AA1A-984A-24C7-741A459A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62" y="634629"/>
            <a:ext cx="305736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Графики аномального магнитного поля </a:t>
            </a:r>
            <a:r>
              <a:rPr lang="el-GR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Δ</a:t>
            </a:r>
            <a:r>
              <a:rPr lang="en-US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удельного электрического сопротивления </a:t>
            </a:r>
            <a:r>
              <a:rPr lang="el-GR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ρ</a:t>
            </a:r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и дифференциальной поляризуемости </a:t>
            </a:r>
            <a:r>
              <a:rPr lang="el-GR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η</a:t>
            </a:r>
            <a:r>
              <a:rPr lang="en-US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</a:t>
            </a:r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над кимберлитовым телом  по ПР 6150 (трубка «</a:t>
            </a:r>
            <a:r>
              <a:rPr lang="ru-RU" altLang="ru-RU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Очинжау</a:t>
            </a:r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», Ангола).  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0" y="1"/>
            <a:ext cx="7906327" cy="943044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2B3F8D6-E58F-243F-77C7-CB4D34A4DB20}"/>
              </a:ext>
            </a:extLst>
          </p:cNvPr>
          <p:cNvSpPr txBox="1"/>
          <p:nvPr/>
        </p:nvSpPr>
        <p:spPr>
          <a:xfrm>
            <a:off x="0" y="47655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К</a:t>
            </a:r>
            <a:r>
              <a:rPr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имберлитов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ая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</a:t>
            </a:r>
            <a:r>
              <a:rPr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трубк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а</a:t>
            </a:r>
            <a:r>
              <a:rPr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Очинжау</a:t>
            </a:r>
            <a:endParaRPr lang="ru-RU" altLang="en-US" b="1" dirty="0">
              <a:latin typeface="Bahnschrift" panose="020B0502040204020203" pitchFamily="34" charset="0"/>
              <a:cs typeface="Microsoft Sans Serif" panose="020B060402020202020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0472143" y="5493563"/>
            <a:ext cx="1719857" cy="1371730"/>
            <a:chOff x="10249941" y="3499683"/>
            <a:chExt cx="1929153" cy="3358317"/>
          </a:xfrm>
        </p:grpSpPr>
        <p:sp>
          <p:nvSpPr>
            <p:cNvPr id="14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Прямоугольник 5"/>
          <p:cNvSpPr/>
          <p:nvPr/>
        </p:nvSpPr>
        <p:spPr>
          <a:xfrm>
            <a:off x="4848962" y="544945"/>
            <a:ext cx="3057366" cy="264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239491" y="634629"/>
            <a:ext cx="609471" cy="3451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3"/>
          <p:cNvSpPr/>
          <p:nvPr/>
        </p:nvSpPr>
        <p:spPr>
          <a:xfrm>
            <a:off x="138011" y="6216726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20" name="Rectangle 3"/>
          <p:cNvSpPr/>
          <p:nvPr/>
        </p:nvSpPr>
        <p:spPr>
          <a:xfrm>
            <a:off x="119438" y="6435119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21" name="Прямая соединительная линия 12"/>
          <p:cNvCxnSpPr/>
          <p:nvPr/>
        </p:nvCxnSpPr>
        <p:spPr>
          <a:xfrm flipH="1">
            <a:off x="88424" y="6235397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 Box 10"/>
          <p:cNvSpPr txBox="1"/>
          <p:nvPr/>
        </p:nvSpPr>
        <p:spPr>
          <a:xfrm>
            <a:off x="42012" y="6590102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29412" y="1343423"/>
            <a:ext cx="101331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16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В ходе многолетних работ сотрудники компании провели геофизические исследования более 20-ти кимберлитовых объектов на территории Анголы, Зимбабве и Гвинеи-Конакри. В выборку попали, как алмазоносные так и «пустые» кимберлиты.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ru-RU" sz="16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16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Все объекты уверенно выделяются в классическом наборе геофизических методов (магниторазведка, электроразведка методом сопротивлений). Кимберлитовые тела характеризуются пониженными значениями сопротивлений и положительными аномалиями магнитного поля (из-за наличия в составе </a:t>
            </a:r>
            <a:r>
              <a:rPr lang="ru-RU" sz="1600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пикроильменита</a:t>
            </a:r>
            <a:r>
              <a:rPr lang="ru-RU" sz="16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, пирротина, магнетита)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ru-RU" sz="16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16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На всех исследуемых алмазоносных объектах рудные столбы оказались пространственно сопряжены с аномалиями вызванной поляризации. Это объясняется механизмом кристаллизации алмазов при участии сульфидных магм. При этом над пустыми трубками аномалии ВП отсутствуют.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ru-RU" sz="16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ru-RU" sz="16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Несмотря на положительные результаты, для окончательных выводов необходима более репрезентативная выборка, в настоящее время планируется продолжение работ на территории России и Анголы.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0" y="1"/>
            <a:ext cx="7906327" cy="943044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3" name="Text Box 4"/>
          <p:cNvSpPr txBox="1"/>
          <p:nvPr/>
        </p:nvSpPr>
        <p:spPr>
          <a:xfrm>
            <a:off x="198139" y="93546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Заключение</a:t>
            </a:r>
            <a:endParaRPr lang="ru-RU" altLang="en-US" sz="2400" b="1" dirty="0">
              <a:latin typeface="Bahnschrift" panose="020B0502040204020203" pitchFamily="34" charset="0"/>
              <a:cs typeface="Microsoft Sans Serif" panose="020B060402020202020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1964" y="943045"/>
            <a:ext cx="11083636" cy="47465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3"/>
          <p:cNvSpPr/>
          <p:nvPr/>
        </p:nvSpPr>
        <p:spPr>
          <a:xfrm>
            <a:off x="138011" y="6216726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14" name="Rectangle 3"/>
          <p:cNvSpPr/>
          <p:nvPr/>
        </p:nvSpPr>
        <p:spPr>
          <a:xfrm>
            <a:off x="119438" y="6435119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15" name="Прямая соединительная линия 12"/>
          <p:cNvCxnSpPr/>
          <p:nvPr/>
        </p:nvCxnSpPr>
        <p:spPr>
          <a:xfrm flipH="1">
            <a:off x="88424" y="6235397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 Box 10"/>
          <p:cNvSpPr txBox="1"/>
          <p:nvPr/>
        </p:nvSpPr>
        <p:spPr>
          <a:xfrm>
            <a:off x="42012" y="6590102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0472143" y="5493563"/>
            <a:ext cx="1719857" cy="1371730"/>
            <a:chOff x="10249941" y="3499683"/>
            <a:chExt cx="1929153" cy="3358317"/>
          </a:xfrm>
        </p:grpSpPr>
        <p:sp>
          <p:nvSpPr>
            <p:cNvPr id="18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1963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54157" y="1517264"/>
            <a:ext cx="796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0" fontAlgn="ctr" latinLnBrk="1" hangingPunct="0"/>
            <a:r>
              <a:rPr lang="en-US" altLang="ru-RU" sz="1200">
                <a:latin typeface="Microsoft Sans Serif" pitchFamily="34" charset="0"/>
              </a:rPr>
              <a:t>SZGGK.RU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08170" y="1742689"/>
            <a:ext cx="13033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0" fontAlgn="ctr" latinLnBrk="1" hangingPunct="0"/>
            <a:r>
              <a:rPr lang="en-US" altLang="ru-RU" sz="1200">
                <a:solidFill>
                  <a:srgbClr val="000000"/>
                </a:solidFill>
                <a:latin typeface="Microsoft Sans Serif" pitchFamily="34" charset="0"/>
              </a:rPr>
              <a:t>+7 (921) 973-22-36</a:t>
            </a:r>
            <a:endParaRPr lang="ru-RU" altLang="ru-RU" sz="1200">
              <a:latin typeface="Microsoft Sans Serif" pitchFamily="34" charset="0"/>
            </a:endParaRPr>
          </a:p>
        </p:txBody>
      </p:sp>
      <p:pic>
        <p:nvPicPr>
          <p:cNvPr id="5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32" y="1582352"/>
            <a:ext cx="8461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84295" y="1626802"/>
            <a:ext cx="0" cy="79216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f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32" y="1742689"/>
            <a:ext cx="2397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поч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157" y="2090352"/>
            <a:ext cx="230188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839907" y="2050664"/>
            <a:ext cx="2085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eaLnBrk="1" latinLnBrk="1" hangingPunct="1"/>
            <a:r>
              <a:rPr lang="en-US" altLang="zh-CN" sz="1200">
                <a:latin typeface="Microsoft Sans Serif" pitchFamily="34" charset="0"/>
              </a:rPr>
              <a:t>geokompleks@szggk.ru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875332" y="1583939"/>
            <a:ext cx="1943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eaLnBrk="1" latinLnBrk="1" hangingPunct="1"/>
            <a:r>
              <a:rPr lang="ru-RU" altLang="en-US" dirty="0"/>
              <a:t>Кузовенков А.Д.</a:t>
            </a:r>
          </a:p>
        </p:txBody>
      </p:sp>
      <p:pic>
        <p:nvPicPr>
          <p:cNvPr id="13" name="Picture 2" descr="E:\img11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94" y="2476114"/>
            <a:ext cx="5921521" cy="394768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249729" y="6030158"/>
            <a:ext cx="30560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latinLnBrk="1"/>
            <a:r>
              <a:rPr lang="ru-RU" altLang="en-US" sz="1400" b="1" dirty="0">
                <a:latin typeface="Microsoft Sans Serif" pitchFamily="34" charset="0"/>
              </a:rPr>
              <a:t>Трубка </a:t>
            </a:r>
            <a:r>
              <a:rPr lang="ru-RU" altLang="en-US" sz="1400" b="1" dirty="0" err="1">
                <a:latin typeface="Microsoft Sans Serif" pitchFamily="34" charset="0"/>
              </a:rPr>
              <a:t>Галанже</a:t>
            </a:r>
            <a:r>
              <a:rPr lang="ru-RU" altLang="en-US" sz="1400" b="1" dirty="0">
                <a:latin typeface="Microsoft Sans Serif" pitchFamily="34" charset="0"/>
              </a:rPr>
              <a:t> (Ангола).2002 г.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0" y="1"/>
            <a:ext cx="7906327" cy="943044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10472143" y="5273964"/>
            <a:ext cx="1719857" cy="1591329"/>
            <a:chOff x="10249941" y="3499683"/>
            <a:chExt cx="1929153" cy="3358317"/>
          </a:xfrm>
        </p:grpSpPr>
        <p:sp>
          <p:nvSpPr>
            <p:cNvPr id="21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524000" y="746882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latinLnBrk="1"/>
            <a:r>
              <a:rPr lang="ru-RU" altLang="en-US" sz="2800" b="1" dirty="0">
                <a:latin typeface="Microsoft Sans Serif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9661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3"/>
          <p:cNvSpPr/>
          <p:nvPr/>
        </p:nvSpPr>
        <p:spPr>
          <a:xfrm>
            <a:off x="138011" y="6216726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2050" name="Rectangle 3"/>
          <p:cNvSpPr/>
          <p:nvPr/>
        </p:nvSpPr>
        <p:spPr>
          <a:xfrm>
            <a:off x="119438" y="6435119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10" name="Прямая соединительная линия 12"/>
          <p:cNvCxnSpPr/>
          <p:nvPr/>
        </p:nvCxnSpPr>
        <p:spPr>
          <a:xfrm flipH="1">
            <a:off x="88424" y="6235397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42012" y="6590102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  <p:pic>
        <p:nvPicPr>
          <p:cNvPr id="3076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25" y="1004953"/>
            <a:ext cx="4328968" cy="32462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13"/>
          <p:cNvSpPr/>
          <p:nvPr/>
        </p:nvSpPr>
        <p:spPr>
          <a:xfrm>
            <a:off x="5315325" y="1132188"/>
            <a:ext cx="5865495" cy="2091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sz="1400" i="1" u="sng" dirty="0">
                <a:latin typeface="Microsoft Sans Serif" panose="020B0604020202020204" charset="0"/>
                <a:cs typeface="Microsoft Sans Serif" panose="020B0604020202020204" charset="0"/>
              </a:rPr>
              <a:t>Кимберлиты</a:t>
            </a:r>
            <a:r>
              <a:rPr sz="1400" dirty="0">
                <a:latin typeface="Microsoft Sans Serif" panose="020B0604020202020204" charset="0"/>
                <a:cs typeface="Microsoft Sans Serif" panose="020B0604020202020204" charset="0"/>
              </a:rPr>
              <a:t> – породы ультраосновного со щелочным уклоном состава, порфировой или порфировидной структуры, брекчиевой или туфовой текстуры, сложенные глубинным (мантийным) и  коровым материалом в различных пропорциях. </a:t>
            </a:r>
          </a:p>
          <a:p>
            <a:pPr algn="just"/>
            <a:endParaRPr sz="1400" i="1" u="sng" dirty="0">
              <a:latin typeface="Microsoft Sans Serif" panose="020B0604020202020204" charset="0"/>
              <a:cs typeface="Microsoft Sans Serif" panose="020B0604020202020204" charset="0"/>
            </a:endParaRPr>
          </a:p>
          <a:p>
            <a:pPr algn="just"/>
            <a:r>
              <a:rPr sz="1400" i="1" u="sng" dirty="0">
                <a:latin typeface="Microsoft Sans Serif" panose="020B0604020202020204" charset="0"/>
                <a:cs typeface="Microsoft Sans Serif" panose="020B0604020202020204" charset="0"/>
              </a:rPr>
              <a:t>Основные минералы кимберлитов</a:t>
            </a:r>
            <a:r>
              <a:rPr sz="1400" dirty="0">
                <a:latin typeface="Microsoft Sans Serif" panose="020B0604020202020204" charset="0"/>
                <a:cs typeface="Microsoft Sans Serif" panose="020B0604020202020204" charset="0"/>
              </a:rPr>
              <a:t>  – оливин, пироп, энстатит, диопсид, хромит, ильменит, шпинель, магнетит, флогопит.</a:t>
            </a:r>
          </a:p>
          <a:p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17"/>
          <p:cNvSpPr txBox="1"/>
          <p:nvPr/>
        </p:nvSpPr>
        <p:spPr>
          <a:xfrm>
            <a:off x="558223" y="4605916"/>
            <a:ext cx="6174088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ru-RU" sz="1400" i="1" u="sng" dirty="0">
                <a:latin typeface="Microsoft Sans Serif" panose="020B0604020202020204" charset="0"/>
                <a:cs typeface="Microsoft Sans Serif" panose="020B0604020202020204" charset="0"/>
              </a:rPr>
              <a:t>Характерные акцессории кимберлитов</a:t>
            </a:r>
            <a:r>
              <a:rPr lang="ru-RU" sz="1400" dirty="0">
                <a:latin typeface="Microsoft Sans Serif" panose="020B0604020202020204" charset="0"/>
                <a:cs typeface="Microsoft Sans Serif" panose="020B0604020202020204" charset="0"/>
              </a:rPr>
              <a:t> - а</a:t>
            </a:r>
            <a:r>
              <a:rPr sz="1400" dirty="0">
                <a:latin typeface="Microsoft Sans Serif" panose="020B0604020202020204" charset="0"/>
                <a:cs typeface="Microsoft Sans Serif" panose="020B0604020202020204" charset="0"/>
              </a:rPr>
              <a:t>лмаз, апатит, графит, пирротин, халькопирит, пирит, рутил и ряд других минералов</a:t>
            </a:r>
            <a:r>
              <a:rPr lang="ru-RU" sz="1400" dirty="0">
                <a:latin typeface="Microsoft Sans Serif" panose="020B0604020202020204" charset="0"/>
                <a:cs typeface="Microsoft Sans Serif" panose="020B0604020202020204" charset="0"/>
              </a:rPr>
              <a:t>.</a:t>
            </a:r>
          </a:p>
          <a:p>
            <a:endParaRPr lang="ru-RU" sz="1400" dirty="0">
              <a:latin typeface="Microsoft Sans Serif" panose="020B0604020202020204" charset="0"/>
              <a:cs typeface="Microsoft Sans Serif" panose="020B0604020202020204" charset="0"/>
            </a:endParaRPr>
          </a:p>
          <a:p>
            <a:r>
              <a:rPr lang="ru-RU" sz="1400" i="1" u="sng" dirty="0">
                <a:latin typeface="Microsoft Sans Serif" panose="020B0604020202020204" charset="0"/>
                <a:cs typeface="Microsoft Sans Serif" panose="020B0604020202020204" charset="0"/>
              </a:rPr>
              <a:t>Физическое состояние </a:t>
            </a:r>
            <a:r>
              <a:rPr lang="ru-RU" sz="1400" dirty="0">
                <a:latin typeface="Microsoft Sans Serif" panose="020B0604020202020204" charset="0"/>
                <a:cs typeface="Microsoft Sans Serif" panose="020B0604020202020204" charset="0"/>
              </a:rPr>
              <a:t>- </a:t>
            </a:r>
            <a:r>
              <a:rPr sz="1400" dirty="0" err="1">
                <a:latin typeface="Microsoft Sans Serif" panose="020B0604020202020204" charset="0"/>
                <a:cs typeface="Microsoft Sans Serif" panose="020B0604020202020204" charset="0"/>
              </a:rPr>
              <a:t>первичные</a:t>
            </a:r>
            <a:r>
              <a:rPr sz="1400" dirty="0">
                <a:latin typeface="Microsoft Sans Serif" panose="020B0604020202020204" charset="0"/>
                <a:cs typeface="Microsoft Sans Serif" panose="020B0604020202020204" charset="0"/>
              </a:rPr>
              <a:t> минералы кимберлитов изменены постмагматическими гидротермальными процессами, </a:t>
            </a:r>
            <a:r>
              <a:rPr sz="1400" dirty="0" err="1">
                <a:latin typeface="Microsoft Sans Serif" panose="020B0604020202020204" charset="0"/>
                <a:cs typeface="Microsoft Sans Serif" panose="020B0604020202020204" charset="0"/>
              </a:rPr>
              <a:t>гипергенным</a:t>
            </a:r>
            <a:r>
              <a:rPr sz="1400" dirty="0">
                <a:latin typeface="Microsoft Sans Serif" panose="020B0604020202020204" charset="0"/>
                <a:cs typeface="Microsoft Sans Serif" panose="020B0604020202020204" charset="0"/>
              </a:rPr>
              <a:t> окислением и гидратацией.</a:t>
            </a:r>
            <a:endParaRPr sz="1400" dirty="0">
              <a:latin typeface="Microsoft Sans Serif" panose="020B0604020202020204" charset="0"/>
              <a:ea typeface="Times New Roman" panose="02020603050405020304" pitchFamily="18" charset="0"/>
              <a:cs typeface="Microsoft Sans Serif" panose="020B0604020202020204" charset="0"/>
            </a:endParaRP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542" y="2896245"/>
            <a:ext cx="3565762" cy="3005791"/>
          </a:xfrm>
          <a:prstGeom prst="rect">
            <a:avLst/>
          </a:prstGeom>
          <a:noFill/>
          <a:ln w="9525" cap="flat" cmpd="sng">
            <a:solidFill>
              <a:schemeClr val="tx1">
                <a:alpha val="50195"/>
              </a:schemeClr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Полилиния 5"/>
          <p:cNvSpPr/>
          <p:nvPr/>
        </p:nvSpPr>
        <p:spPr>
          <a:xfrm>
            <a:off x="0" y="0"/>
            <a:ext cx="5809673" cy="942109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Box 4"/>
          <p:cNvSpPr txBox="1"/>
          <p:nvPr/>
        </p:nvSpPr>
        <p:spPr>
          <a:xfrm>
            <a:off x="91599" y="62844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000" b="1" dirty="0">
                <a:latin typeface="Bahnschrift" panose="020B0502040204020203" pitchFamily="34" charset="0"/>
                <a:cs typeface="Microsoft Sans Serif" panose="020B0604020202020204" charset="0"/>
              </a:rPr>
              <a:t>Общая информация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0436977" y="5338748"/>
            <a:ext cx="1755023" cy="1547091"/>
            <a:chOff x="10249941" y="3499683"/>
            <a:chExt cx="1929153" cy="3358317"/>
          </a:xfrm>
        </p:grpSpPr>
        <p:sp>
          <p:nvSpPr>
            <p:cNvPr id="17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4849091" y="957351"/>
            <a:ext cx="6797964" cy="1891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9481" y="4542136"/>
            <a:ext cx="6365428" cy="15688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"/>
          <p:cNvSpPr/>
          <p:nvPr/>
        </p:nvSpPr>
        <p:spPr>
          <a:xfrm>
            <a:off x="388620" y="839788"/>
            <a:ext cx="2834640" cy="48310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>
                <a:solidFill>
                  <a:srgbClr val="494949"/>
                </a:solidFill>
                <a:latin typeface="Microsoft Sans Serif" panose="020B0604020202020204" charset="0"/>
                <a:cs typeface="Microsoft Sans Serif" panose="020B0604020202020204" charset="0"/>
              </a:rPr>
              <a:t>Классическое строение диатремовой структуры</a:t>
            </a:r>
          </a:p>
          <a:p>
            <a:endParaRPr lang="ru-RU" sz="1400" b="1" dirty="0">
              <a:solidFill>
                <a:srgbClr val="494949"/>
              </a:solidFill>
              <a:latin typeface="Microsoft Sans Serif" panose="020B0604020202020204" charset="0"/>
              <a:cs typeface="Microsoft Sans Serif" panose="020B0604020202020204" charset="0"/>
            </a:endParaRPr>
          </a:p>
          <a:p>
            <a:endParaRPr sz="1400" dirty="0">
              <a:latin typeface="Microsoft Sans Serif" panose="020B0604020202020204" charset="0"/>
              <a:cs typeface="Microsoft Sans Serif" panose="020B0604020202020204" charset="0"/>
            </a:endParaRPr>
          </a:p>
          <a:p>
            <a:pPr eaLnBrk="0" hangingPunct="0"/>
            <a:r>
              <a:rPr sz="1400" i="1" u="sng" dirty="0">
                <a:solidFill>
                  <a:srgbClr val="494949"/>
                </a:solidFill>
                <a:latin typeface="Microsoft Sans Serif" panose="020B0604020202020204" charset="0"/>
                <a:cs typeface="Microsoft Sans Serif" panose="020B0604020202020204" charset="0"/>
              </a:rPr>
              <a:t>кратерная зона</a:t>
            </a:r>
            <a:r>
              <a:rPr sz="1400" dirty="0">
                <a:solidFill>
                  <a:srgbClr val="494949"/>
                </a:solidFill>
                <a:latin typeface="Microsoft Sans Serif" panose="020B0604020202020204" charset="0"/>
                <a:cs typeface="Microsoft Sans Serif" panose="020B0604020202020204" charset="0"/>
              </a:rPr>
              <a:t> - раструб, или воронкообразное расширение, венчающееся у неэродированных аппаратов кольцевым валом туфов первой фазы ;</a:t>
            </a:r>
          </a:p>
          <a:p>
            <a:pPr eaLnBrk="0" hangingPunct="0"/>
            <a:endParaRPr sz="1400" dirty="0">
              <a:latin typeface="Microsoft Sans Serif" panose="020B0604020202020204" charset="0"/>
              <a:cs typeface="Microsoft Sans Serif" panose="020B0604020202020204" charset="0"/>
            </a:endParaRPr>
          </a:p>
          <a:p>
            <a:pPr eaLnBrk="0" hangingPunct="0"/>
            <a:r>
              <a:rPr sz="1400" i="1" u="sng" dirty="0">
                <a:solidFill>
                  <a:srgbClr val="494949"/>
                </a:solidFill>
                <a:latin typeface="Microsoft Sans Serif" panose="020B0604020202020204" charset="0"/>
                <a:cs typeface="Microsoft Sans Serif" panose="020B0604020202020204" charset="0"/>
              </a:rPr>
              <a:t>диатремовая зона</a:t>
            </a:r>
            <a:r>
              <a:rPr sz="1400" dirty="0">
                <a:solidFill>
                  <a:srgbClr val="494949"/>
                </a:solidFill>
                <a:latin typeface="Microsoft Sans Serif" panose="020B0604020202020204" charset="0"/>
                <a:cs typeface="Microsoft Sans Serif" panose="020B0604020202020204" charset="0"/>
              </a:rPr>
              <a:t> - вертикальный канал, сложенный, как правило, автолитовыми и массивными магматическими брекчиями;</a:t>
            </a:r>
          </a:p>
          <a:p>
            <a:pPr eaLnBrk="0" hangingPunct="0"/>
            <a:endParaRPr sz="1400" dirty="0">
              <a:solidFill>
                <a:srgbClr val="494949"/>
              </a:solidFill>
              <a:latin typeface="Microsoft Sans Serif" panose="020B0604020202020204" charset="0"/>
              <a:cs typeface="Microsoft Sans Serif" panose="020B0604020202020204" charset="0"/>
            </a:endParaRPr>
          </a:p>
          <a:p>
            <a:pPr eaLnBrk="0" hangingPunct="0"/>
            <a:r>
              <a:rPr sz="1400" i="1" u="sng" dirty="0">
                <a:solidFill>
                  <a:srgbClr val="494949"/>
                </a:solidFill>
                <a:latin typeface="Microsoft Sans Serif" panose="020B0604020202020204" charset="0"/>
                <a:cs typeface="Microsoft Sans Serif" panose="020B0604020202020204" charset="0"/>
              </a:rPr>
              <a:t>корневая зона</a:t>
            </a:r>
            <a:r>
              <a:rPr sz="1400" dirty="0">
                <a:solidFill>
                  <a:srgbClr val="494949"/>
                </a:solidFill>
                <a:latin typeface="Microsoft Sans Serif" panose="020B0604020202020204" charset="0"/>
                <a:cs typeface="Microsoft Sans Serif" panose="020B0604020202020204" charset="0"/>
              </a:rPr>
              <a:t> - подводящий канал в виде одного или нескольких дайковых тел, сложенных порфировыми брекчиями.</a:t>
            </a:r>
            <a:r>
              <a:rPr sz="1400" dirty="0">
                <a:latin typeface="Microsoft Sans Serif" panose="020B0604020202020204" charset="0"/>
                <a:cs typeface="Microsoft Sans Serif" panose="020B0604020202020204" charset="0"/>
              </a:rPr>
              <a:t> </a:t>
            </a:r>
            <a:endParaRPr sz="1400" dirty="0">
              <a:latin typeface="Microsoft Sans Serif" panose="020B0604020202020204" charset="0"/>
              <a:ea typeface="Times New Roman" panose="02020603050405020304" pitchFamily="18" charset="0"/>
              <a:cs typeface="Microsoft Sans Serif" panose="020B0604020202020204" charset="0"/>
            </a:endParaRPr>
          </a:p>
        </p:txBody>
      </p:sp>
      <p:pic>
        <p:nvPicPr>
          <p:cNvPr id="4101" name="Рисунок 40" descr="D:\Всё_2011_Док\My Doc\MyDoc_12\Книга_Герм_11\Рис_11\Рис_нов12\Гл_6\Трубка_1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635" y="836295"/>
            <a:ext cx="3529330" cy="5956300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4106" name="Прямая со стрелкой 111"/>
          <p:cNvCxnSpPr/>
          <p:nvPr/>
        </p:nvCxnSpPr>
        <p:spPr>
          <a:xfrm flipV="1">
            <a:off x="4599940" y="4935538"/>
            <a:ext cx="647700" cy="1044575"/>
          </a:xfrm>
          <a:prstGeom prst="straightConnector1">
            <a:avLst/>
          </a:prstGeom>
          <a:ln w="15875" cap="flat" cmpd="sng">
            <a:solidFill>
              <a:srgbClr val="C40000"/>
            </a:solidFill>
            <a:prstDash val="solid"/>
            <a:headEnd type="none" w="med" len="med"/>
            <a:tailEnd type="triangle" w="lg" len="lg"/>
          </a:ln>
        </p:spPr>
      </p:cxnSp>
      <p:pic>
        <p:nvPicPr>
          <p:cNvPr id="4103" name="Рисунок 49" descr="D:\Всё_2011_Док\My Doc\MyDoc_12\Книга_Герм_11\Рис_11\Рис_нов12\Гл_6\Трубка_3_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410" y="5897245"/>
            <a:ext cx="1065530" cy="83947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104" name="Рисунок 48" descr="D:\Всё_2011_Док\My Doc\MyDoc_12\Книга_Герм_11\Рис_11\Рис_нов12\Гл_6\Трубка_2_12.Стенд_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500" y="3825875"/>
            <a:ext cx="1056640" cy="82486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6" name="Group 5"/>
          <p:cNvGrpSpPr/>
          <p:nvPr/>
        </p:nvGrpSpPr>
        <p:grpSpPr>
          <a:xfrm>
            <a:off x="5247640" y="3268007"/>
            <a:ext cx="653187" cy="448868"/>
            <a:chOff x="8220" y="4415"/>
            <a:chExt cx="616" cy="403"/>
          </a:xfrm>
        </p:grpSpPr>
        <p:sp>
          <p:nvSpPr>
            <p:cNvPr id="4107" name="Пятно 2 294"/>
            <p:cNvSpPr/>
            <p:nvPr/>
          </p:nvSpPr>
          <p:spPr>
            <a:xfrm>
              <a:off x="8220" y="4493"/>
              <a:ext cx="345" cy="247"/>
            </a:xfrm>
            <a:prstGeom prst="irregularSeal2">
              <a:avLst/>
            </a:prstGeom>
            <a:pattFill prst="sphere">
              <a:fgClr>
                <a:srgbClr val="FF0000"/>
              </a:fgClr>
              <a:bgClr>
                <a:srgbClr val="FFFFFF"/>
              </a:bgClr>
            </a:pattFill>
            <a:ln w="12700" cap="flat" cmpd="sng">
              <a:solidFill>
                <a:srgbClr val="C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  <p:sp>
          <p:nvSpPr>
            <p:cNvPr id="4109" name="Поле 296"/>
            <p:cNvSpPr txBox="1"/>
            <p:nvPr/>
          </p:nvSpPr>
          <p:spPr>
            <a:xfrm>
              <a:off x="8524" y="4415"/>
              <a:ext cx="312" cy="40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algn="just">
                <a:spcAft>
                  <a:spcPts val="1000"/>
                </a:spcAft>
              </a:pPr>
              <a:r>
                <a:rPr sz="1200" dirty="0">
                  <a:latin typeface="Microsoft Sans Serif" panose="020B0604020202020204" charset="0"/>
                  <a:cs typeface="Microsoft Sans Serif" panose="020B0604020202020204" charset="0"/>
                </a:rPr>
                <a:t>5</a:t>
              </a:r>
            </a:p>
          </p:txBody>
        </p:sp>
      </p:grpSp>
      <p:sp>
        <p:nvSpPr>
          <p:cNvPr id="4111" name="Поле 1504"/>
          <p:cNvSpPr txBox="1"/>
          <p:nvPr/>
        </p:nvSpPr>
        <p:spPr>
          <a:xfrm>
            <a:off x="3534410" y="6407468"/>
            <a:ext cx="206375" cy="295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</a:rPr>
              <a:t>7</a:t>
            </a:r>
          </a:p>
        </p:txBody>
      </p:sp>
      <p:sp>
        <p:nvSpPr>
          <p:cNvPr id="4112" name="Поле 1513"/>
          <p:cNvSpPr txBox="1"/>
          <p:nvPr/>
        </p:nvSpPr>
        <p:spPr>
          <a:xfrm>
            <a:off x="3223260" y="4249103"/>
            <a:ext cx="206375" cy="295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</a:rPr>
              <a:t>8</a:t>
            </a:r>
          </a:p>
        </p:txBody>
      </p:sp>
      <p:cxnSp>
        <p:nvCxnSpPr>
          <p:cNvPr id="4105" name="Прямая со стрелкой 291"/>
          <p:cNvCxnSpPr/>
          <p:nvPr/>
        </p:nvCxnSpPr>
        <p:spPr>
          <a:xfrm flipH="1" flipV="1">
            <a:off x="5589270" y="5671185"/>
            <a:ext cx="142875" cy="431800"/>
          </a:xfrm>
          <a:prstGeom prst="straightConnector1">
            <a:avLst/>
          </a:prstGeom>
          <a:ln w="15875" cap="flat" cmpd="sng">
            <a:solidFill>
              <a:srgbClr val="C40000"/>
            </a:solidFill>
            <a:prstDash val="solid"/>
            <a:headEnd type="none" w="med" len="med"/>
            <a:tailEnd type="triangle" w="lg" len="lg"/>
          </a:ln>
        </p:spPr>
      </p:cxnSp>
      <p:pic>
        <p:nvPicPr>
          <p:cNvPr id="4102" name="Рисунок 50" descr="D:\Всё_2011_Док\My Doc\Дисс_10_ОК\Раб_12\Графика_12_Гл.2.2\declogit_r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145" y="5637530"/>
            <a:ext cx="1341120" cy="10655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110" name="Поле 297"/>
          <p:cNvSpPr txBox="1"/>
          <p:nvPr/>
        </p:nvSpPr>
        <p:spPr>
          <a:xfrm>
            <a:off x="5731828" y="6418898"/>
            <a:ext cx="206375" cy="295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</a:rPr>
              <a:t>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165340" y="5022"/>
            <a:ext cx="4747260" cy="5200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0">
              <a:tabLst>
                <a:tab pos="2970530" algn="ctr"/>
                <a:tab pos="5940425" algn="r"/>
              </a:tabLst>
            </a:pPr>
            <a:r>
              <a:rPr sz="1400" b="1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Флюидо-динамическая модель процесса формирования кимберлитовой трубки</a:t>
            </a:r>
          </a:p>
          <a:p>
            <a:pPr algn="ctr" defTabSz="0">
              <a:tabLst>
                <a:tab pos="2970530" algn="ctr"/>
                <a:tab pos="5940425" algn="r"/>
              </a:tabLst>
            </a:pPr>
            <a:r>
              <a:rPr lang="en-US" sz="1400" b="1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(</a:t>
            </a:r>
            <a:r>
              <a:rPr lang="ru-RU" altLang="en-US" sz="1400" b="1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Зинченко, Козлов и др.</a:t>
            </a:r>
            <a:r>
              <a:rPr lang="en-US" sz="1400" b="1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)</a:t>
            </a:r>
            <a:r>
              <a:rPr sz="1400" b="1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4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1– подводящий канал (дайка)</a:t>
            </a:r>
            <a:r>
              <a:rPr lang="ru-RU"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:</a:t>
            </a: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  1а – стержневая зона глубинной дегазации расплава, 1б – направление сбора флюидов в магматической колонне;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endParaRPr sz="1200" dirty="0">
              <a:latin typeface="Microsoft Sans Serif" panose="020B0604020202020204" charset="0"/>
              <a:cs typeface="Microsoft Sans Serif" panose="020B0604020202020204" charset="0"/>
              <a:sym typeface="+mn-ea"/>
            </a:endParaRP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2 – кимберлитовый силл;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endParaRPr sz="1200" dirty="0">
              <a:latin typeface="Microsoft Sans Serif" panose="020B0604020202020204" charset="0"/>
              <a:cs typeface="Microsoft Sans Serif" panose="020B0604020202020204" charset="0"/>
              <a:sym typeface="+mn-ea"/>
            </a:endParaRP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3 – кимберлитовая трубка</a:t>
            </a:r>
            <a:r>
              <a:rPr lang="ru-RU"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:</a:t>
            </a: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 3а – диатрема, 3б – трансмагматические газовые струи; 3в – кратер;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endParaRPr sz="1200" dirty="0">
              <a:latin typeface="Microsoft Sans Serif" panose="020B0604020202020204" charset="0"/>
              <a:cs typeface="Microsoft Sans Serif" panose="020B0604020202020204" charset="0"/>
              <a:sym typeface="+mn-ea"/>
            </a:endParaRP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4 – отводящая дайка;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endParaRPr sz="1200" dirty="0">
              <a:latin typeface="Microsoft Sans Serif" panose="020B0604020202020204" charset="0"/>
              <a:cs typeface="Microsoft Sans Serif" panose="020B0604020202020204" charset="0"/>
              <a:sym typeface="+mn-ea"/>
            </a:endParaRP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5 – глубинный очаг взрывного отделения вулканических газов и формирования восходящих флюидо-газовых струй;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endParaRPr sz="1200" dirty="0">
              <a:latin typeface="Microsoft Sans Serif" panose="020B0604020202020204" charset="0"/>
              <a:cs typeface="Microsoft Sans Serif" panose="020B0604020202020204" charset="0"/>
              <a:sym typeface="+mn-ea"/>
            </a:endParaRP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6 – алмазы в мантийном эклогитовом субстрате, вовлечённом в кимберлитовый процесс;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endParaRPr sz="1200" dirty="0">
              <a:latin typeface="Microsoft Sans Serif" panose="020B0604020202020204" charset="0"/>
              <a:cs typeface="Microsoft Sans Serif" panose="020B0604020202020204" charset="0"/>
              <a:sym typeface="+mn-ea"/>
            </a:endParaRP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7 – перемещение алмазов и фрагментов мантийных пород кимберлитовой магмой; </a:t>
            </a:r>
          </a:p>
          <a:p>
            <a:pPr algn="just" defTabSz="0">
              <a:tabLst>
                <a:tab pos="2970530" algn="ctr"/>
                <a:tab pos="5940425" algn="r"/>
              </a:tabLst>
            </a:pPr>
            <a:endParaRPr sz="1200" dirty="0">
              <a:latin typeface="Microsoft Sans Serif" panose="020B0604020202020204" charset="0"/>
              <a:cs typeface="Microsoft Sans Serif" panose="020B0604020202020204" charset="0"/>
              <a:sym typeface="+mn-ea"/>
            </a:endParaRPr>
          </a:p>
          <a:p>
            <a:pPr algn="just" defTabSz="0">
              <a:tabLst>
                <a:tab pos="2970530" algn="ctr"/>
                <a:tab pos="5940425" algn="r"/>
              </a:tabLst>
            </a:pPr>
            <a:r>
              <a:rPr sz="12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8 – перемещение алмазов и фрагментов мантийных пород струями пузырьков вулканических газов по механизму флотации </a:t>
            </a:r>
            <a:endParaRPr lang="en-US" sz="1200" dirty="0">
              <a:latin typeface="Microsoft Sans Serif" panose="020B0604020202020204" charset="0"/>
              <a:cs typeface="Microsoft Sans Serif" panose="020B0604020202020204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0"/>
            <a:ext cx="5809673" cy="942109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Box 4"/>
          <p:cNvSpPr txBox="1"/>
          <p:nvPr/>
        </p:nvSpPr>
        <p:spPr>
          <a:xfrm>
            <a:off x="-36945" y="-61972"/>
            <a:ext cx="471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b="1" dirty="0">
                <a:latin typeface="Bahnschrift" panose="020B0502040204020203" pitchFamily="34" charset="0"/>
                <a:cs typeface="Microsoft Sans Serif" panose="020B0604020202020204" charset="0"/>
              </a:rPr>
              <a:t>Состав и строение кимберлитовых трубок</a:t>
            </a:r>
          </a:p>
        </p:txBody>
      </p:sp>
      <p:sp>
        <p:nvSpPr>
          <p:cNvPr id="23" name="Rectangle 3"/>
          <p:cNvSpPr/>
          <p:nvPr/>
        </p:nvSpPr>
        <p:spPr>
          <a:xfrm>
            <a:off x="138011" y="6216726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24" name="Rectangle 3"/>
          <p:cNvSpPr/>
          <p:nvPr/>
        </p:nvSpPr>
        <p:spPr>
          <a:xfrm>
            <a:off x="119438" y="6435119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25" name="Прямая соединительная линия 12"/>
          <p:cNvCxnSpPr/>
          <p:nvPr/>
        </p:nvCxnSpPr>
        <p:spPr>
          <a:xfrm flipH="1">
            <a:off x="88424" y="6235397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 Box 10"/>
          <p:cNvSpPr txBox="1"/>
          <p:nvPr/>
        </p:nvSpPr>
        <p:spPr>
          <a:xfrm>
            <a:off x="42012" y="6590102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10436977" y="5338748"/>
            <a:ext cx="1755023" cy="1547091"/>
            <a:chOff x="10249941" y="3499683"/>
            <a:chExt cx="1929153" cy="3358317"/>
          </a:xfrm>
        </p:grpSpPr>
        <p:sp>
          <p:nvSpPr>
            <p:cNvPr id="28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6955516" y="39337"/>
            <a:ext cx="5122199" cy="53337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498" y="590918"/>
            <a:ext cx="10181001" cy="628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algn="just"/>
            <a:r>
              <a:rPr lang="ru-RU" sz="1400" b="1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Кристаллизация алмаза в процессе флюидной </a:t>
            </a:r>
            <a:r>
              <a:rPr lang="ru-RU" sz="1400" b="1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сульфуризации</a:t>
            </a:r>
            <a:r>
              <a:rPr lang="ru-RU" sz="1400" b="1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железистых расплавов</a:t>
            </a:r>
            <a:endParaRPr lang="ru-RU" sz="14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algn="just"/>
            <a:endParaRPr lang="ru-RU" sz="14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eaLnBrk="1" hangingPunct="1"/>
            <a:r>
              <a:rPr lang="ru-RU" altLang="ru-RU" sz="1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1) Кристаллизация алмаза в реакции декарбонизации с участием </a:t>
            </a:r>
            <a:r>
              <a:rPr lang="ru-RU" altLang="ru-RU" sz="1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эклогита</a:t>
            </a:r>
            <a:r>
              <a:rPr lang="ru-RU" altLang="ru-RU" sz="1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карбоната, сульфида и углерода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(карбонат-оксид-сульфидного взаимодействия) (</a:t>
            </a:r>
            <a:r>
              <a:rPr lang="ru-RU" altLang="ru-RU" sz="1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Бутвина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В.Г.)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 </a:t>
            </a:r>
            <a:b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3MgCO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+Al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+3SiO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=Mg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+3CO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b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MgCO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+SiO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=MgSiO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+CO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b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 восстановления СО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сульфидами до алмаза и графита: </a:t>
            </a:r>
            <a:b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3SiO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+Al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+3FeS+1.5CO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=Fe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12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+1.5C+1.5S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2 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(в сульфидах);</a:t>
            </a:r>
            <a:endParaRPr lang="ru-RU" altLang="ru-RU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СО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 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+ 4</a:t>
            </a:r>
            <a:r>
              <a:rPr lang="en-US" altLang="ru-RU" sz="1400" b="1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FeS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= 2</a:t>
            </a:r>
            <a:r>
              <a:rPr lang="en-US" altLang="ru-RU" sz="1400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FeS</a:t>
            </a:r>
            <a:r>
              <a:rPr lang="ru-RU" altLang="ru-RU" sz="1400" baseline="-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 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+ 2</a:t>
            </a:r>
            <a:r>
              <a:rPr lang="en-US" altLang="ru-RU" sz="1400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FeO</a:t>
            </a:r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(в силикатах) + С</a:t>
            </a:r>
            <a:r>
              <a:rPr lang="ru-RU" altLang="ru-RU" sz="1400" baseline="300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</a:t>
            </a:r>
            <a:r>
              <a:rPr lang="ru-RU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Эксперименты проводились в системе </a:t>
            </a:r>
            <a:r>
              <a:rPr lang="en-US" altLang="ru-RU" sz="1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MgCO</a:t>
            </a:r>
            <a:r>
              <a:rPr lang="ru-RU" altLang="ru-RU" sz="1400" baseline="-30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n-US" altLang="ru-RU" sz="1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SiO</a:t>
            </a:r>
            <a:r>
              <a:rPr lang="ru-RU" altLang="ru-RU" sz="1400" baseline="-30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n-US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</a:t>
            </a:r>
            <a:r>
              <a:rPr lang="ru-RU" altLang="ru-RU" sz="1400" baseline="-30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ru-RU" altLang="ru-RU" sz="1400" baseline="-30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n-US" altLang="ru-RU" sz="1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FeS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(реакция декарбонизации) при Р=6.5ГПа в интервале температур 1600-1800</a:t>
            </a:r>
            <a:r>
              <a:rPr lang="ru-RU" altLang="ru-RU" sz="1400" baseline="30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С. </a:t>
            </a:r>
          </a:p>
          <a:p>
            <a:endParaRPr lang="ru-RU" altLang="ru-RU" sz="1400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altLang="ru-RU" sz="1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2) Кристаллизация алмаза в процессе флюидной </a:t>
            </a:r>
            <a:r>
              <a:rPr lang="ru-RU" altLang="ru-RU" sz="1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сульфуризации</a:t>
            </a:r>
            <a:r>
              <a:rPr lang="ru-RU" altLang="ru-RU" sz="1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железистых расплавов:</a:t>
            </a:r>
            <a:endParaRPr lang="ru-RU" altLang="ru-RU" sz="1400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MgFeSiO</a:t>
            </a:r>
            <a:r>
              <a:rPr lang="en-US" altLang="ru-RU" sz="105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 </a:t>
            </a:r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+ (H</a:t>
            </a:r>
            <a:r>
              <a:rPr lang="en-US" altLang="ru-RU" sz="105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 + CH</a:t>
            </a:r>
            <a:r>
              <a:rPr lang="en-US" altLang="ru-RU" sz="105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</a:t>
            </a:r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+ 2CO</a:t>
            </a:r>
            <a:r>
              <a:rPr lang="en-US" altLang="ru-RU" sz="105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 = MgSiO</a:t>
            </a:r>
            <a:r>
              <a:rPr lang="en-US" altLang="ru-RU" sz="105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</a:t>
            </a:r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+ </a:t>
            </a:r>
            <a:r>
              <a:rPr lang="en-US" altLang="ru-RU" sz="1400" b="1" dirty="0" err="1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FeS</a:t>
            </a:r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+ 3C + 3H</a:t>
            </a:r>
            <a:r>
              <a:rPr lang="en-US" altLang="ru-RU" sz="105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altLang="ru-RU" sz="14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(Гаранин В.К.);</a:t>
            </a:r>
            <a:endParaRPr lang="en-US" altLang="ru-RU" sz="1400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MgFeSiO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4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 + (H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 + 0.5CS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) = MgSiO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3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 + 0.5C (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алмаз) + </a:t>
            </a:r>
            <a:r>
              <a:rPr lang="en-US" sz="1400" b="1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FeS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+ H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O 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( А.А. </a:t>
            </a:r>
            <a:r>
              <a:rPr lang="ru-RU" sz="1400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Маракушев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);</a:t>
            </a:r>
          </a:p>
          <a:p>
            <a:pPr algn="just"/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MgFeSiO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4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 + H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S + CH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4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 = MgSiO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3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 + C (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алмаз) + </a:t>
            </a:r>
            <a:r>
              <a:rPr lang="en-US" sz="1400" b="1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FeS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+ H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O + 2H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( А.А. </a:t>
            </a:r>
            <a:r>
              <a:rPr lang="ru-RU" sz="1400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Маракушев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)</a:t>
            </a:r>
          </a:p>
          <a:p>
            <a:pPr eaLnBrk="1" hangingPunct="1"/>
            <a:endParaRPr lang="ru-RU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При воздействии водородно-сероуглеродного флюида на железистые магматические </a:t>
            </a:r>
            <a:r>
              <a:rPr lang="ru-RU" sz="1400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дифференциаты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, происходит </a:t>
            </a:r>
            <a:r>
              <a:rPr lang="ru-RU" sz="1400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сульфуризация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железистых минералов с образованием </a:t>
            </a:r>
            <a:r>
              <a:rPr lang="ru-RU" sz="1400" b="1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троилита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lang="en-US" sz="1400" b="1" dirty="0" err="1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FeS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(уникальный сульфид, образующийся и существующий только в условиях высоких температур и давлений, в кимберлитах преобразуется в пирротин).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Основой процесса кристаллизации алмаза являлись окислительно-восстановительные реакции, в которых сульфиды играют роль восстанавливающих агентов.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Сульфиды играют роль катализатора алмазов из мантийного вещества и в алмазоносных трубках присутствие сульфидов будет обязательным. (справедливо ТОЛЬКО для алмазов, кристаллизующихся в сульфидных расплавах).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400" dirty="0">
              <a:solidFill>
                <a:srgbClr val="000000"/>
              </a:solidFill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  <a:p>
            <a:pPr algn="just"/>
            <a:endParaRPr lang="ru-RU" sz="1400" dirty="0">
              <a:solidFill>
                <a:srgbClr val="000000"/>
              </a:solidFill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0" y="0"/>
            <a:ext cx="6567055" cy="794327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Box 4"/>
          <p:cNvSpPr txBox="1"/>
          <p:nvPr/>
        </p:nvSpPr>
        <p:spPr>
          <a:xfrm>
            <a:off x="-107101" y="-73405"/>
            <a:ext cx="492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latin typeface="Bahnschrift" panose="020B0502040204020203" pitchFamily="34" charset="0"/>
                <a:ea typeface="Microsoft Sans Serif" pitchFamily="34" charset="0"/>
                <a:cs typeface="Microsoft Sans Serif" pitchFamily="34" charset="0"/>
              </a:rPr>
              <a:t>Особенности процесса </a:t>
            </a:r>
            <a:r>
              <a:rPr lang="ru-RU" b="1" dirty="0" err="1">
                <a:latin typeface="Bahnschrift" panose="020B0502040204020203" pitchFamily="34" charset="0"/>
                <a:ea typeface="Microsoft Sans Serif" pitchFamily="34" charset="0"/>
                <a:cs typeface="Microsoft Sans Serif" pitchFamily="34" charset="0"/>
              </a:rPr>
              <a:t>алмазообразования</a:t>
            </a:r>
            <a:endParaRPr lang="ru-RU" b="1" dirty="0">
              <a:latin typeface="Bahnschrift" panose="020B0502040204020203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436977" y="5338748"/>
            <a:ext cx="1755023" cy="1547091"/>
            <a:chOff x="10249941" y="3499683"/>
            <a:chExt cx="1929153" cy="3358317"/>
          </a:xfrm>
        </p:grpSpPr>
        <p:sp>
          <p:nvSpPr>
            <p:cNvPr id="12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ectangle 3"/>
          <p:cNvSpPr/>
          <p:nvPr/>
        </p:nvSpPr>
        <p:spPr>
          <a:xfrm>
            <a:off x="119438" y="6293561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0865" y="6511954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16" name="Прямая соединительная линия 12"/>
          <p:cNvCxnSpPr/>
          <p:nvPr/>
        </p:nvCxnSpPr>
        <p:spPr>
          <a:xfrm flipH="1">
            <a:off x="69851" y="6312232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 Box 10"/>
          <p:cNvSpPr txBox="1"/>
          <p:nvPr/>
        </p:nvSpPr>
        <p:spPr>
          <a:xfrm>
            <a:off x="23439" y="6666937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0951" y="711200"/>
            <a:ext cx="10385548" cy="5524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27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F21F0623-1EAE-0689-FC3B-CB9C2279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0" y="962390"/>
            <a:ext cx="6504028" cy="459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C65546DC-4D2C-BD53-6016-507B2BA21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975" y="1417638"/>
            <a:ext cx="132644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B0C6CDCD-9C6B-30CD-9908-0B86AE9AB6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350975"/>
              </p:ext>
            </p:extLst>
          </p:nvPr>
        </p:nvGraphicFramePr>
        <p:xfrm>
          <a:off x="6665518" y="943045"/>
          <a:ext cx="5068407" cy="4599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6136640" imgH="5329023" progId="CorelDraw.Graphic.22">
                  <p:embed/>
                </p:oleObj>
              </mc:Choice>
              <mc:Fallback>
                <p:oleObj name="CorelDRAW" r:id="rId3" imgW="6136640" imgH="5329023" progId="CorelDraw.Graphic.2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5518" y="943045"/>
                        <a:ext cx="5068407" cy="45992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олилиния 10"/>
          <p:cNvSpPr/>
          <p:nvPr/>
        </p:nvSpPr>
        <p:spPr>
          <a:xfrm>
            <a:off x="0" y="1"/>
            <a:ext cx="7906327" cy="943044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1D427-7505-5F95-0B23-A322F210512F}"/>
              </a:ext>
            </a:extLst>
          </p:cNvPr>
          <p:cNvSpPr txBox="1"/>
          <p:nvPr/>
        </p:nvSpPr>
        <p:spPr>
          <a:xfrm>
            <a:off x="0" y="-19344"/>
            <a:ext cx="9581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Кимберлитовая трубка 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Мбембези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(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Респ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. Зимбабве)</a:t>
            </a:r>
            <a:endParaRPr lang="ru-RU" altLang="en-US" b="1" dirty="0">
              <a:latin typeface="Bahnschrift" panose="020B0502040204020203" pitchFamily="34" charset="0"/>
              <a:cs typeface="Microsoft Sans Serif" panose="020B060402020202020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436977" y="5338748"/>
            <a:ext cx="1755023" cy="1547091"/>
            <a:chOff x="10249941" y="3499683"/>
            <a:chExt cx="1929153" cy="3358317"/>
          </a:xfrm>
        </p:grpSpPr>
        <p:sp>
          <p:nvSpPr>
            <p:cNvPr id="15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7" name="Rectangle 3"/>
          <p:cNvSpPr/>
          <p:nvPr/>
        </p:nvSpPr>
        <p:spPr>
          <a:xfrm>
            <a:off x="138011" y="6216726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18" name="Rectangle 3"/>
          <p:cNvSpPr/>
          <p:nvPr/>
        </p:nvSpPr>
        <p:spPr>
          <a:xfrm>
            <a:off x="119438" y="6435119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19" name="Прямая соединительная линия 12"/>
          <p:cNvCxnSpPr/>
          <p:nvPr/>
        </p:nvCxnSpPr>
        <p:spPr>
          <a:xfrm flipH="1">
            <a:off x="88424" y="6235397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 Box 10"/>
          <p:cNvSpPr txBox="1"/>
          <p:nvPr/>
        </p:nvSpPr>
        <p:spPr>
          <a:xfrm>
            <a:off x="42012" y="6590102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</p:spTree>
    <p:extLst>
      <p:ext uri="{BB962C8B-B14F-4D97-AF65-F5344CB8AC3E}">
        <p14:creationId xmlns:p14="http://schemas.microsoft.com/office/powerpoint/2010/main" val="4271152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8" y="812431"/>
            <a:ext cx="6287057" cy="466194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94" y="5474373"/>
            <a:ext cx="5462354" cy="12528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5038" y="2073275"/>
            <a:ext cx="1841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kern="1200" cap="none" spc="0" normalizeH="0" baseline="0" noProof="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26" descr="8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431" y="1338788"/>
            <a:ext cx="2076065" cy="2017021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" name="Рисунок 323" descr="5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87" y="4060545"/>
            <a:ext cx="2123030" cy="205140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" name="Рисунок 27" descr="910-2шкалаКонц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696" y="4791076"/>
            <a:ext cx="1106560" cy="1335404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" name="Прямоугольник 12"/>
          <p:cNvSpPr/>
          <p:nvPr/>
        </p:nvSpPr>
        <p:spPr>
          <a:xfrm>
            <a:off x="3652273" y="4144745"/>
            <a:ext cx="99740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одержания алмазов </a:t>
            </a:r>
          </a:p>
          <a:p>
            <a:pPr algn="ctr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кар/т </a:t>
            </a:r>
            <a:endParaRPr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072696" y="3127513"/>
            <a:ext cx="1755449" cy="718674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549710" y="1735945"/>
            <a:ext cx="2278435" cy="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4"/>
          <p:cNvSpPr txBox="1"/>
          <p:nvPr/>
        </p:nvSpPr>
        <p:spPr>
          <a:xfrm>
            <a:off x="1165487" y="761049"/>
            <a:ext cx="2308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Распределение алмазов </a:t>
            </a:r>
          </a:p>
          <a:p>
            <a:pPr algn="ctr"/>
            <a:r>
              <a:rPr lang="ru-RU" sz="14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на глубине 100 м</a:t>
            </a:r>
            <a:endParaRPr lang="ru-RU" altLang="en-US" sz="1400" dirty="0">
              <a:latin typeface="Microsoft Sans Serif" panose="020B0604020202020204" charset="0"/>
              <a:cs typeface="Microsoft Sans Serif" panose="020B0604020202020204" charset="0"/>
            </a:endParaRPr>
          </a:p>
        </p:txBody>
      </p:sp>
      <p:sp>
        <p:nvSpPr>
          <p:cNvPr id="22" name="Text Box 4"/>
          <p:cNvSpPr txBox="1"/>
          <p:nvPr/>
        </p:nvSpPr>
        <p:spPr>
          <a:xfrm>
            <a:off x="1119188" y="3457711"/>
            <a:ext cx="2307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Распределение алмазов </a:t>
            </a:r>
          </a:p>
          <a:p>
            <a:pPr algn="ctr"/>
            <a:r>
              <a:rPr lang="ru-RU" sz="1400" dirty="0">
                <a:latin typeface="Microsoft Sans Serif" panose="020B0604020202020204" charset="0"/>
                <a:cs typeface="Microsoft Sans Serif" panose="020B0604020202020204" charset="0"/>
                <a:sym typeface="+mn-ea"/>
              </a:rPr>
              <a:t>на глубине 450 м</a:t>
            </a:r>
            <a:endParaRPr lang="ru-RU" altLang="en-US" sz="1400" dirty="0">
              <a:latin typeface="Microsoft Sans Serif" panose="020B0604020202020204" charset="0"/>
              <a:cs typeface="Microsoft Sans Serif" panose="020B060402020202020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02BEF8-05E8-57A1-FC12-4F76EF6A0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3"/>
          <p:cNvSpPr/>
          <p:nvPr/>
        </p:nvSpPr>
        <p:spPr>
          <a:xfrm>
            <a:off x="138011" y="6216726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119438" y="6435119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24" name="Прямая соединительная линия 12"/>
          <p:cNvCxnSpPr/>
          <p:nvPr/>
        </p:nvCxnSpPr>
        <p:spPr>
          <a:xfrm flipH="1">
            <a:off x="88424" y="6235397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 Box 10"/>
          <p:cNvSpPr txBox="1"/>
          <p:nvPr/>
        </p:nvSpPr>
        <p:spPr>
          <a:xfrm>
            <a:off x="42012" y="6590102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0436977" y="5338748"/>
            <a:ext cx="1755023" cy="1547091"/>
            <a:chOff x="10249941" y="3499683"/>
            <a:chExt cx="1929153" cy="3358317"/>
          </a:xfrm>
        </p:grpSpPr>
        <p:sp>
          <p:nvSpPr>
            <p:cNvPr id="31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3" name="Полилиния 32"/>
          <p:cNvSpPr/>
          <p:nvPr/>
        </p:nvSpPr>
        <p:spPr>
          <a:xfrm>
            <a:off x="0" y="1"/>
            <a:ext cx="7906327" cy="943044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Box 4"/>
          <p:cNvSpPr txBox="1"/>
          <p:nvPr/>
        </p:nvSpPr>
        <p:spPr>
          <a:xfrm>
            <a:off x="-36945" y="-54893"/>
            <a:ext cx="594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Геологический разрез кимберлитовой трубки Катока</a:t>
            </a:r>
            <a:endParaRPr lang="ru-RU" altLang="en-US" b="1" dirty="0">
              <a:latin typeface="Bahnschrift" panose="020B0502040204020203" pitchFamily="34" charset="0"/>
              <a:cs typeface="Microsoft Sans Serif" panose="020B060402020202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9" y="1197125"/>
            <a:ext cx="4003589" cy="56608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78" y="1309553"/>
            <a:ext cx="3701529" cy="45933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749361" y="151743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9361" y="38249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48370" y="246323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49361" y="303649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2054" y="852618"/>
            <a:ext cx="2699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План схема горных работ.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6605" y="832023"/>
            <a:ext cx="348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Результаты геофизических работ </a:t>
            </a:r>
          </a:p>
          <a:p>
            <a:pPr algn="ctr"/>
            <a:r>
              <a:rPr lang="ru-RU" sz="16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по опорному профилю АБ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8166366" y="832889"/>
            <a:ext cx="3461404" cy="5050868"/>
            <a:chOff x="4290526" y="1261612"/>
            <a:chExt cx="3461404" cy="505086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526" y="2849380"/>
              <a:ext cx="3357682" cy="34631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489498" y="1719129"/>
              <a:ext cx="32624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1 – график магнитного поля</a:t>
              </a:r>
            </a:p>
            <a:p>
              <a:r>
                <a:rPr lang="ru-RU" sz="1200" dirty="0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2 – график кажущегося сопротивления</a:t>
              </a:r>
            </a:p>
            <a:p>
              <a:r>
                <a:rPr lang="ru-RU" sz="1200" dirty="0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3 – график </a:t>
              </a:r>
              <a:r>
                <a:rPr lang="ru-RU" sz="1200" dirty="0" err="1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дифф</a:t>
              </a:r>
              <a:r>
                <a:rPr lang="ru-RU" sz="1200" dirty="0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. поляризуемости</a:t>
              </a:r>
            </a:p>
            <a:p>
              <a:r>
                <a:rPr lang="ru-RU" sz="1200" dirty="0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4 – модель строения кимберлитового тела </a:t>
              </a:r>
            </a:p>
            <a:p>
              <a:r>
                <a:rPr lang="ru-RU" sz="1200" dirty="0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по результатам геолого-геофизических </a:t>
              </a:r>
            </a:p>
            <a:p>
              <a:r>
                <a:rPr lang="ru-RU" sz="1200" dirty="0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и горных работ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52746" y="1261612"/>
              <a:ext cx="2483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Microsoft Sans Serif" pitchFamily="34" charset="0"/>
                  <a:ea typeface="Microsoft Sans Serif" pitchFamily="34" charset="0"/>
                  <a:cs typeface="Microsoft Sans Serif" pitchFamily="34" charset="0"/>
                </a:rPr>
                <a:t>Условные обозначения.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382883" y="1719128"/>
              <a:ext cx="3369047" cy="45933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91" y="6048663"/>
            <a:ext cx="820230" cy="73221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единительная линия 29"/>
          <p:cNvCxnSpPr>
            <a:endCxn id="26" idx="0"/>
          </p:cNvCxnSpPr>
          <p:nvPr/>
        </p:nvCxnSpPr>
        <p:spPr>
          <a:xfrm flipH="1">
            <a:off x="4868006" y="2323070"/>
            <a:ext cx="816102" cy="37255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78121" y="6251016"/>
            <a:ext cx="3696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Алмазы из кимберлитовой трубки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Шикуатити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7" name="Полилиния 26"/>
          <p:cNvSpPr/>
          <p:nvPr/>
        </p:nvSpPr>
        <p:spPr>
          <a:xfrm>
            <a:off x="0" y="1"/>
            <a:ext cx="7906327" cy="943044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 Box 4"/>
          <p:cNvSpPr txBox="1"/>
          <p:nvPr/>
        </p:nvSpPr>
        <p:spPr>
          <a:xfrm>
            <a:off x="234779" y="9326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К</a:t>
            </a:r>
            <a:r>
              <a:rPr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имберлитов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ая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</a:t>
            </a:r>
            <a:r>
              <a:rPr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трубк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а</a:t>
            </a:r>
            <a:r>
              <a:rPr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Шикуатити</a:t>
            </a:r>
            <a:endParaRPr lang="ru-RU" altLang="en-US" b="1" dirty="0">
              <a:latin typeface="Bahnschrift" panose="020B0502040204020203" pitchFamily="34" charset="0"/>
              <a:cs typeface="Microsoft Sans Serif" panose="020B060402020202020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10472143" y="5493563"/>
            <a:ext cx="1719857" cy="1371730"/>
            <a:chOff x="10249941" y="3499683"/>
            <a:chExt cx="1929153" cy="3358317"/>
          </a:xfrm>
        </p:grpSpPr>
        <p:sp>
          <p:nvSpPr>
            <p:cNvPr id="29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40814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22" y="5804202"/>
            <a:ext cx="9682061" cy="4656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35" y="1283017"/>
            <a:ext cx="10058400" cy="45603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4197" y="962412"/>
            <a:ext cx="1816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Карта изолиний </a:t>
            </a:r>
            <a:r>
              <a:rPr lang="el-GR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ρ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k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67717" y="962412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Карта изолиний </a:t>
            </a:r>
            <a:r>
              <a:rPr lang="el-GR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η</a:t>
            </a:r>
            <a:r>
              <a:rPr lang="en-US" sz="1400" baseline="-250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d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4652" y="962412"/>
            <a:ext cx="1854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Карта изолиний </a:t>
            </a:r>
            <a:r>
              <a:rPr lang="el-GR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Δ</a:t>
            </a:r>
            <a:r>
              <a:rPr lang="en-US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T</a:t>
            </a:r>
            <a:r>
              <a:rPr lang="ru-RU" sz="14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 </a:t>
            </a:r>
          </a:p>
        </p:txBody>
      </p:sp>
      <p:pic>
        <p:nvPicPr>
          <p:cNvPr id="15" name="Picture 10" descr="H:\2013-12-03 РИСУНОК1\алмазы-чих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9" y="1411151"/>
            <a:ext cx="909046" cy="11839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149986" y="1779374"/>
            <a:ext cx="1877419" cy="8157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76623" y="2700675"/>
            <a:ext cx="1577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Алмазы из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кимберлитовой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трубки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Чихолонго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7" name="Полилиния 16"/>
          <p:cNvSpPr/>
          <p:nvPr/>
        </p:nvSpPr>
        <p:spPr>
          <a:xfrm>
            <a:off x="0" y="1"/>
            <a:ext cx="7906327" cy="943044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4"/>
          <p:cNvSpPr txBox="1"/>
          <p:nvPr/>
        </p:nvSpPr>
        <p:spPr>
          <a:xfrm>
            <a:off x="240939" y="34870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К</a:t>
            </a:r>
            <a:r>
              <a:rPr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имберлитов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ая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</a:t>
            </a:r>
            <a:r>
              <a:rPr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трубк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а</a:t>
            </a:r>
            <a:r>
              <a:rPr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Чихолонго</a:t>
            </a:r>
            <a:endParaRPr lang="ru-RU" altLang="en-US" b="1" dirty="0">
              <a:latin typeface="Bahnschrift" panose="020B0502040204020203" pitchFamily="34" charset="0"/>
              <a:cs typeface="Microsoft Sans Serif" panose="020B060402020202020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472143" y="5493563"/>
            <a:ext cx="1719857" cy="1371730"/>
            <a:chOff x="10249941" y="3499683"/>
            <a:chExt cx="1929153" cy="3358317"/>
          </a:xfrm>
        </p:grpSpPr>
        <p:sp>
          <p:nvSpPr>
            <p:cNvPr id="19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" name="Rectangle 3"/>
          <p:cNvSpPr/>
          <p:nvPr/>
        </p:nvSpPr>
        <p:spPr>
          <a:xfrm>
            <a:off x="138011" y="6216726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24" name="Rectangle 3"/>
          <p:cNvSpPr/>
          <p:nvPr/>
        </p:nvSpPr>
        <p:spPr>
          <a:xfrm>
            <a:off x="119438" y="6435119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25" name="Прямая соединительная линия 12"/>
          <p:cNvCxnSpPr/>
          <p:nvPr/>
        </p:nvCxnSpPr>
        <p:spPr>
          <a:xfrm flipH="1">
            <a:off x="88424" y="6235397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 Box 10"/>
          <p:cNvSpPr txBox="1"/>
          <p:nvPr/>
        </p:nvSpPr>
        <p:spPr>
          <a:xfrm>
            <a:off x="42012" y="6590102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</p:spTree>
    <p:extLst>
      <p:ext uri="{BB962C8B-B14F-4D97-AF65-F5344CB8AC3E}">
        <p14:creationId xmlns:p14="http://schemas.microsoft.com/office/powerpoint/2010/main" val="2283544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/>
        </p:nvSpPr>
        <p:spPr>
          <a:xfrm>
            <a:off x="-1" y="0"/>
            <a:ext cx="7906327" cy="943044"/>
          </a:xfrm>
          <a:custGeom>
            <a:avLst/>
            <a:gdLst>
              <a:gd name="connsiteX0" fmla="*/ 0 w 5809673"/>
              <a:gd name="connsiteY0" fmla="*/ 0 h 942109"/>
              <a:gd name="connsiteX1" fmla="*/ 5809673 w 5809673"/>
              <a:gd name="connsiteY1" fmla="*/ 0 h 942109"/>
              <a:gd name="connsiteX2" fmla="*/ 0 w 5809673"/>
              <a:gd name="connsiteY2" fmla="*/ 942109 h 942109"/>
              <a:gd name="connsiteX3" fmla="*/ 0 w 5809673"/>
              <a:gd name="connsiteY3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9673" h="942109">
                <a:moveTo>
                  <a:pt x="0" y="0"/>
                </a:moveTo>
                <a:lnTo>
                  <a:pt x="5809673" y="0"/>
                </a:lnTo>
                <a:lnTo>
                  <a:pt x="0" y="942109"/>
                </a:lnTo>
                <a:cubicBezTo>
                  <a:pt x="3079" y="637309"/>
                  <a:pt x="6157" y="332509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4"/>
          <p:cNvSpPr txBox="1"/>
          <p:nvPr/>
        </p:nvSpPr>
        <p:spPr>
          <a:xfrm>
            <a:off x="75178" y="69921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К</a:t>
            </a:r>
            <a:r>
              <a:rPr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имберлитов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ая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</a:t>
            </a:r>
            <a:r>
              <a:rPr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трубк</a:t>
            </a:r>
            <a:r>
              <a:rPr lang="ru-RU"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а</a:t>
            </a:r>
            <a:r>
              <a:rPr b="1" dirty="0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 </a:t>
            </a:r>
            <a:r>
              <a:rPr lang="ru-RU" b="1" dirty="0" err="1">
                <a:latin typeface="Bahnschrift" panose="020B0502040204020203" pitchFamily="34" charset="0"/>
                <a:cs typeface="Microsoft Sans Serif" panose="020B0604020202020204" charset="0"/>
                <a:sym typeface="+mn-ea"/>
              </a:rPr>
              <a:t>Чихолонго</a:t>
            </a:r>
            <a:endParaRPr lang="ru-RU" altLang="en-US" b="1" dirty="0">
              <a:latin typeface="Bahnschrift" panose="020B0502040204020203" pitchFamily="34" charset="0"/>
              <a:cs typeface="Microsoft Sans Serif" panose="020B060402020202020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F8B0BF6-38C1-2623-C8A7-6E4B87B5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92" y="805719"/>
            <a:ext cx="6240463" cy="5232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AFC8A058-039B-9472-2EC4-AD731A556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185" y="719871"/>
            <a:ext cx="350673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Графики аномального магнитного поля </a:t>
            </a:r>
            <a:r>
              <a:rPr lang="el-GR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Δ</a:t>
            </a:r>
            <a:r>
              <a:rPr lang="en-US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удельного электрического сопротивления </a:t>
            </a:r>
            <a:r>
              <a:rPr lang="el-GR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ρ</a:t>
            </a:r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и дифференциальной поляризуемости </a:t>
            </a:r>
            <a:r>
              <a:rPr lang="el-GR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η</a:t>
            </a:r>
            <a:r>
              <a:rPr lang="en-US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</a:t>
            </a:r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над кимберлитовым телом (трубка «</a:t>
            </a:r>
            <a:r>
              <a:rPr lang="ru-RU" altLang="ru-RU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Чихолонго</a:t>
            </a:r>
            <a:r>
              <a:rPr lang="ru-RU" altLang="ru-RU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», Ангола).  </a:t>
            </a:r>
          </a:p>
        </p:txBody>
      </p:sp>
      <p:pic>
        <p:nvPicPr>
          <p:cNvPr id="13" name="Picture 10" descr="H:\2013-12-03 РИСУНОК1\алмазы-чих.jpg">
            <a:extLst>
              <a:ext uri="{FF2B5EF4-FFF2-40B4-BE49-F238E27FC236}">
                <a16:creationId xmlns:a16="http://schemas.microsoft.com/office/drawing/2014/main" id="{D4AF0EF2-331C-9C22-C0D2-2C45776F1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03" y="2770550"/>
            <a:ext cx="1978905" cy="2577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86F549AF-67FE-2002-3EA5-B5315EF4E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967" y="5383938"/>
            <a:ext cx="2970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Calibri" panose="020F0502020204030204" pitchFamily="34" charset="0"/>
              </a:rPr>
              <a:t> 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Алмазы из кимберлитовой трубки «</a:t>
            </a:r>
            <a:r>
              <a:rPr lang="ru-RU" altLang="ru-RU" sz="1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Чихолонго</a:t>
            </a:r>
            <a:r>
              <a:rPr lang="ru-RU" altLang="ru-RU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»</a:t>
            </a:r>
          </a:p>
        </p:txBody>
      </p:sp>
      <p:sp>
        <p:nvSpPr>
          <p:cNvPr id="14" name="Rectangle 3"/>
          <p:cNvSpPr/>
          <p:nvPr/>
        </p:nvSpPr>
        <p:spPr>
          <a:xfrm>
            <a:off x="138011" y="6216726"/>
            <a:ext cx="66294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latin typeface="Microsoft Sans Serif" panose="020B0604020202020204" charset="0"/>
              </a:rPr>
              <a:t>SZGGK.RU</a:t>
            </a:r>
            <a:endParaRPr lang="en-US" altLang="ru-RU" sz="1000" dirty="0">
              <a:latin typeface="Microsoft Sans Serif" panose="020B0604020202020204" charset="0"/>
              <a:ea typeface="Roboto Light" pitchFamily="2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19438" y="6435119"/>
            <a:ext cx="1087120" cy="15367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lstStyle/>
          <a:p>
            <a:pPr eaLnBrk="0" fontAlgn="ctr" hangingPunct="0"/>
            <a:r>
              <a:rPr lang="en-US" altLang="ru-RU" sz="1000" dirty="0">
                <a:solidFill>
                  <a:srgbClr val="000000"/>
                </a:solidFill>
                <a:latin typeface="Microsoft Sans Serif" panose="020B0604020202020204" charset="0"/>
              </a:rPr>
              <a:t>+7 (921) 973-22-36</a:t>
            </a:r>
            <a:endParaRPr lang="en-US" altLang="ru-RU" sz="1000" dirty="0">
              <a:solidFill>
                <a:srgbClr val="000000"/>
              </a:solidFill>
              <a:latin typeface="Microsoft Sans Serif" panose="020B0604020202020204" charset="0"/>
              <a:ea typeface="Roboto Light" pitchFamily="2" charset="0"/>
            </a:endParaRPr>
          </a:p>
        </p:txBody>
      </p:sp>
      <p:cxnSp>
        <p:nvCxnSpPr>
          <p:cNvPr id="16" name="Прямая соединительная линия 12"/>
          <p:cNvCxnSpPr/>
          <p:nvPr/>
        </p:nvCxnSpPr>
        <p:spPr>
          <a:xfrm flipH="1">
            <a:off x="88424" y="6235397"/>
            <a:ext cx="3175" cy="57658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Box 10"/>
          <p:cNvSpPr txBox="1"/>
          <p:nvPr/>
        </p:nvSpPr>
        <p:spPr>
          <a:xfrm>
            <a:off x="42012" y="6590102"/>
            <a:ext cx="154051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Microsoft Sans Serif" panose="020B0604020202020204" charset="0"/>
                <a:cs typeface="Microsoft Sans Serif" panose="020B0604020202020204" charset="0"/>
              </a:rPr>
              <a:t>geokompleks@szggk.ru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0472143" y="5493563"/>
            <a:ext cx="1719857" cy="1371730"/>
            <a:chOff x="10249941" y="3499683"/>
            <a:chExt cx="1929153" cy="3358317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35359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5613" y="5022547"/>
              <a:ext cx="954826" cy="17321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Прямоугольник 9"/>
          <p:cNvSpPr/>
          <p:nvPr/>
        </p:nvSpPr>
        <p:spPr>
          <a:xfrm>
            <a:off x="8091055" y="655782"/>
            <a:ext cx="3768436" cy="19440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>
            <a:endCxn id="10" idx="1"/>
          </p:cNvCxnSpPr>
          <p:nvPr/>
        </p:nvCxnSpPr>
        <p:spPr>
          <a:xfrm flipV="1">
            <a:off x="7682255" y="1627812"/>
            <a:ext cx="408800" cy="219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4083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1084</Words>
  <Application>Microsoft Office PowerPoint</Application>
  <PresentationFormat>Широкоэкранный</PresentationFormat>
  <Paragraphs>141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Malgun Gothic</vt:lpstr>
      <vt:lpstr>Arial</vt:lpstr>
      <vt:lpstr>Bahnschrift</vt:lpstr>
      <vt:lpstr>Calibri</vt:lpstr>
      <vt:lpstr>Microsoft Sans Serif</vt:lpstr>
      <vt:lpstr>Tahoma</vt:lpstr>
      <vt:lpstr>Times New Roman</vt:lpstr>
      <vt:lpstr>Default Design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SZGGK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Anatoliy</dc:creator>
  <cp:lastModifiedBy>Aleksandr Kuzovenkov</cp:lastModifiedBy>
  <cp:revision>56</cp:revision>
  <dcterms:created xsi:type="dcterms:W3CDTF">2019-02-12T09:30:00Z</dcterms:created>
  <dcterms:modified xsi:type="dcterms:W3CDTF">2023-03-09T10:43:04Z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