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9" r:id="rId4"/>
    <p:sldId id="275" r:id="rId5"/>
    <p:sldId id="268" r:id="rId6"/>
    <p:sldId id="276" r:id="rId7"/>
    <p:sldId id="264" r:id="rId8"/>
    <p:sldId id="267" r:id="rId9"/>
    <p:sldId id="265" r:id="rId10"/>
    <p:sldId id="270" r:id="rId11"/>
    <p:sldId id="278" r:id="rId12"/>
    <p:sldId id="281" r:id="rId13"/>
    <p:sldId id="283" r:id="rId14"/>
    <p:sldId id="284"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81" autoAdjust="0"/>
    <p:restoredTop sz="91415" autoAdjust="0"/>
  </p:normalViewPr>
  <p:slideViewPr>
    <p:cSldViewPr snapToGrid="0">
      <p:cViewPr varScale="1">
        <p:scale>
          <a:sx n="81" d="100"/>
          <a:sy n="81" d="100"/>
        </p:scale>
        <p:origin x="156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C6D6A8-6ED2-4A29-9E7F-53943D84C008}" type="doc">
      <dgm:prSet loTypeId="urn:microsoft.com/office/officeart/2008/layout/IncreasingCircleProcess" loCatId="list" qsTypeId="urn:microsoft.com/office/officeart/2005/8/quickstyle/simple1" qsCatId="simple" csTypeId="urn:microsoft.com/office/officeart/2005/8/colors/accent1_2" csCatId="accent1" phldr="0"/>
      <dgm:spPr/>
      <dgm:t>
        <a:bodyPr/>
        <a:lstStyle/>
        <a:p>
          <a:endParaRPr lang="ru-RU"/>
        </a:p>
      </dgm:t>
    </dgm:pt>
    <dgm:pt modelId="{C443A26D-4A53-4211-B590-2F9CCEF6936C}" type="pres">
      <dgm:prSet presAssocID="{7AC6D6A8-6ED2-4A29-9E7F-53943D84C008}" presName="Name0" presStyleCnt="0">
        <dgm:presLayoutVars>
          <dgm:chMax val="7"/>
          <dgm:chPref val="7"/>
          <dgm:dir/>
          <dgm:animOne val="branch"/>
          <dgm:animLvl val="lvl"/>
        </dgm:presLayoutVars>
      </dgm:prSet>
      <dgm:spPr/>
      <dgm:t>
        <a:bodyPr/>
        <a:lstStyle/>
        <a:p>
          <a:endParaRPr lang="ru-RU"/>
        </a:p>
      </dgm:t>
    </dgm:pt>
  </dgm:ptLst>
  <dgm:cxnLst>
    <dgm:cxn modelId="{9FBAD445-FA53-4BBB-B48B-C63F1ED297CE}" type="presOf" srcId="{7AC6D6A8-6ED2-4A29-9E7F-53943D84C008}" destId="{C443A26D-4A53-4211-B590-2F9CCEF6936C}" srcOrd="0"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277F1F-998B-440C-8C65-25534FEA12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7D883E1-C40D-472C-85F1-D106634412AF}">
      <dgm:prSet phldrT="[Текст]"/>
      <dgm:spPr/>
      <dgm:t>
        <a:bodyPr/>
        <a:lstStyle/>
        <a:p>
          <a:r>
            <a:rPr lang="ru-RU" dirty="0" smtClean="0"/>
            <a:t>Высокая </a:t>
          </a:r>
          <a:r>
            <a:rPr lang="en-US" dirty="0" smtClean="0"/>
            <a:t>&gt; 1500</a:t>
          </a:r>
          <a:r>
            <a:rPr lang="ru-RU" dirty="0" smtClean="0"/>
            <a:t> Бк/м</a:t>
          </a:r>
          <a:r>
            <a:rPr lang="ru-RU" baseline="30000" dirty="0" smtClean="0"/>
            <a:t>3</a:t>
          </a:r>
          <a:r>
            <a:rPr lang="en-US" dirty="0" smtClean="0"/>
            <a:t> </a:t>
          </a:r>
          <a:endParaRPr lang="ru-RU" dirty="0"/>
        </a:p>
      </dgm:t>
    </dgm:pt>
    <dgm:pt modelId="{ED73C659-94AA-4577-99F4-68FB24470FF7}" type="parTrans" cxnId="{5684DAEB-81DD-4A16-A289-8EE26FDA9CCA}">
      <dgm:prSet/>
      <dgm:spPr/>
      <dgm:t>
        <a:bodyPr/>
        <a:lstStyle/>
        <a:p>
          <a:endParaRPr lang="ru-RU"/>
        </a:p>
      </dgm:t>
    </dgm:pt>
    <dgm:pt modelId="{9576AE77-6939-430C-9CD6-453A4378329C}" type="sibTrans" cxnId="{5684DAEB-81DD-4A16-A289-8EE26FDA9CCA}">
      <dgm:prSet/>
      <dgm:spPr/>
      <dgm:t>
        <a:bodyPr/>
        <a:lstStyle/>
        <a:p>
          <a:endParaRPr lang="ru-RU"/>
        </a:p>
      </dgm:t>
    </dgm:pt>
    <dgm:pt modelId="{37AA07B8-A4E1-4C63-B1E5-BE99AFD60C0D}">
      <dgm:prSet phldrT="[Текст]" custT="1"/>
      <dgm:spPr/>
      <dgm:t>
        <a:bodyPr/>
        <a:lstStyle/>
        <a:p>
          <a:r>
            <a:rPr lang="ru-RU" sz="3200" dirty="0" smtClean="0"/>
            <a:t>Лж2, Лж3, ПП3, ПП4</a:t>
          </a:r>
          <a:endParaRPr lang="ru-RU" sz="3200" dirty="0"/>
        </a:p>
      </dgm:t>
    </dgm:pt>
    <dgm:pt modelId="{7E17CEB8-0187-40A1-ADCE-8559725E7696}" type="parTrans" cxnId="{DB826341-E1CA-4A62-B334-85DA2FE6CFE3}">
      <dgm:prSet/>
      <dgm:spPr/>
      <dgm:t>
        <a:bodyPr/>
        <a:lstStyle/>
        <a:p>
          <a:endParaRPr lang="ru-RU"/>
        </a:p>
      </dgm:t>
    </dgm:pt>
    <dgm:pt modelId="{BCB61144-C0BC-4B28-A8AC-6BDDA5105E8E}" type="sibTrans" cxnId="{DB826341-E1CA-4A62-B334-85DA2FE6CFE3}">
      <dgm:prSet/>
      <dgm:spPr/>
      <dgm:t>
        <a:bodyPr/>
        <a:lstStyle/>
        <a:p>
          <a:endParaRPr lang="ru-RU"/>
        </a:p>
      </dgm:t>
    </dgm:pt>
    <dgm:pt modelId="{01850C35-23CE-4871-8127-61638B4714DC}">
      <dgm:prSet phldrT="[Текст]"/>
      <dgm:spPr/>
      <dgm:t>
        <a:bodyPr/>
        <a:lstStyle/>
        <a:p>
          <a:r>
            <a:rPr lang="ru-RU" dirty="0" smtClean="0"/>
            <a:t>Повышенная 1000-1500 Бк/м</a:t>
          </a:r>
          <a:r>
            <a:rPr lang="ru-RU" baseline="30000" dirty="0" smtClean="0"/>
            <a:t>3</a:t>
          </a:r>
          <a:endParaRPr lang="ru-RU" dirty="0"/>
        </a:p>
      </dgm:t>
    </dgm:pt>
    <dgm:pt modelId="{7452487E-EED0-4DE9-8548-AED72408745D}" type="parTrans" cxnId="{BE68317C-90AF-4F37-953F-997BE3F59588}">
      <dgm:prSet/>
      <dgm:spPr/>
      <dgm:t>
        <a:bodyPr/>
        <a:lstStyle/>
        <a:p>
          <a:endParaRPr lang="ru-RU"/>
        </a:p>
      </dgm:t>
    </dgm:pt>
    <dgm:pt modelId="{6AECB31E-1EC2-444C-9BB3-5E03A3D175E6}" type="sibTrans" cxnId="{BE68317C-90AF-4F37-953F-997BE3F59588}">
      <dgm:prSet/>
      <dgm:spPr/>
      <dgm:t>
        <a:bodyPr/>
        <a:lstStyle/>
        <a:p>
          <a:endParaRPr lang="ru-RU"/>
        </a:p>
      </dgm:t>
    </dgm:pt>
    <dgm:pt modelId="{CD929114-6529-436C-A500-A7BF7881825F}">
      <dgm:prSet phldrT="[Текст]" custT="1"/>
      <dgm:spPr/>
      <dgm:t>
        <a:bodyPr/>
        <a:lstStyle/>
        <a:p>
          <a:r>
            <a:rPr lang="ru-RU" sz="3200" dirty="0" smtClean="0"/>
            <a:t>ЧП, ПК1, ПК2</a:t>
          </a:r>
          <a:endParaRPr lang="ru-RU" sz="3200" dirty="0"/>
        </a:p>
      </dgm:t>
    </dgm:pt>
    <dgm:pt modelId="{997573C4-00B6-443D-89AA-0FF4C77AA1B8}" type="parTrans" cxnId="{4F043C3A-5E6B-4F95-A89F-F68B79BBEEBD}">
      <dgm:prSet/>
      <dgm:spPr/>
      <dgm:t>
        <a:bodyPr/>
        <a:lstStyle/>
        <a:p>
          <a:endParaRPr lang="ru-RU"/>
        </a:p>
      </dgm:t>
    </dgm:pt>
    <dgm:pt modelId="{5B543A58-054D-4E88-A975-186649F38A0F}" type="sibTrans" cxnId="{4F043C3A-5E6B-4F95-A89F-F68B79BBEEBD}">
      <dgm:prSet/>
      <dgm:spPr/>
      <dgm:t>
        <a:bodyPr/>
        <a:lstStyle/>
        <a:p>
          <a:endParaRPr lang="ru-RU"/>
        </a:p>
      </dgm:t>
    </dgm:pt>
    <dgm:pt modelId="{1A45EA72-91EE-473A-921E-AE7549C93E87}" type="pres">
      <dgm:prSet presAssocID="{86277F1F-998B-440C-8C65-25534FEA12EB}" presName="linear" presStyleCnt="0">
        <dgm:presLayoutVars>
          <dgm:animLvl val="lvl"/>
          <dgm:resizeHandles val="exact"/>
        </dgm:presLayoutVars>
      </dgm:prSet>
      <dgm:spPr/>
      <dgm:t>
        <a:bodyPr/>
        <a:lstStyle/>
        <a:p>
          <a:endParaRPr lang="ru-RU"/>
        </a:p>
      </dgm:t>
    </dgm:pt>
    <dgm:pt modelId="{E7D2ED11-6B06-4E3F-BF8D-A4016DAB9556}" type="pres">
      <dgm:prSet presAssocID="{A7D883E1-C40D-472C-85F1-D106634412AF}" presName="parentText" presStyleLbl="node1" presStyleIdx="0" presStyleCnt="2">
        <dgm:presLayoutVars>
          <dgm:chMax val="0"/>
          <dgm:bulletEnabled val="1"/>
        </dgm:presLayoutVars>
      </dgm:prSet>
      <dgm:spPr/>
      <dgm:t>
        <a:bodyPr/>
        <a:lstStyle/>
        <a:p>
          <a:endParaRPr lang="ru-RU"/>
        </a:p>
      </dgm:t>
    </dgm:pt>
    <dgm:pt modelId="{03B2B549-7B6D-4CFB-8FA5-2C1197EA913F}" type="pres">
      <dgm:prSet presAssocID="{A7D883E1-C40D-472C-85F1-D106634412AF}" presName="childText" presStyleLbl="revTx" presStyleIdx="0" presStyleCnt="2">
        <dgm:presLayoutVars>
          <dgm:bulletEnabled val="1"/>
        </dgm:presLayoutVars>
      </dgm:prSet>
      <dgm:spPr/>
      <dgm:t>
        <a:bodyPr/>
        <a:lstStyle/>
        <a:p>
          <a:endParaRPr lang="ru-RU"/>
        </a:p>
      </dgm:t>
    </dgm:pt>
    <dgm:pt modelId="{D9FADAA8-F6D0-4342-9272-BF85D55FAB42}" type="pres">
      <dgm:prSet presAssocID="{01850C35-23CE-4871-8127-61638B4714DC}" presName="parentText" presStyleLbl="node1" presStyleIdx="1" presStyleCnt="2">
        <dgm:presLayoutVars>
          <dgm:chMax val="0"/>
          <dgm:bulletEnabled val="1"/>
        </dgm:presLayoutVars>
      </dgm:prSet>
      <dgm:spPr/>
      <dgm:t>
        <a:bodyPr/>
        <a:lstStyle/>
        <a:p>
          <a:endParaRPr lang="ru-RU"/>
        </a:p>
      </dgm:t>
    </dgm:pt>
    <dgm:pt modelId="{DCF75263-CA43-44DD-BCE0-2BA210217744}" type="pres">
      <dgm:prSet presAssocID="{01850C35-23CE-4871-8127-61638B4714DC}" presName="childText" presStyleLbl="revTx" presStyleIdx="1" presStyleCnt="2">
        <dgm:presLayoutVars>
          <dgm:bulletEnabled val="1"/>
        </dgm:presLayoutVars>
      </dgm:prSet>
      <dgm:spPr/>
      <dgm:t>
        <a:bodyPr/>
        <a:lstStyle/>
        <a:p>
          <a:endParaRPr lang="ru-RU"/>
        </a:p>
      </dgm:t>
    </dgm:pt>
  </dgm:ptLst>
  <dgm:cxnLst>
    <dgm:cxn modelId="{EAD10083-FE6D-40E1-89AF-2E0EE0D1CD67}" type="presOf" srcId="{37AA07B8-A4E1-4C63-B1E5-BE99AFD60C0D}" destId="{03B2B549-7B6D-4CFB-8FA5-2C1197EA913F}" srcOrd="0" destOrd="0" presId="urn:microsoft.com/office/officeart/2005/8/layout/vList2"/>
    <dgm:cxn modelId="{74FA71B2-5B0C-4DB1-BD10-68A223F86760}" type="presOf" srcId="{01850C35-23CE-4871-8127-61638B4714DC}" destId="{D9FADAA8-F6D0-4342-9272-BF85D55FAB42}" srcOrd="0" destOrd="0" presId="urn:microsoft.com/office/officeart/2005/8/layout/vList2"/>
    <dgm:cxn modelId="{DB826341-E1CA-4A62-B334-85DA2FE6CFE3}" srcId="{A7D883E1-C40D-472C-85F1-D106634412AF}" destId="{37AA07B8-A4E1-4C63-B1E5-BE99AFD60C0D}" srcOrd="0" destOrd="0" parTransId="{7E17CEB8-0187-40A1-ADCE-8559725E7696}" sibTransId="{BCB61144-C0BC-4B28-A8AC-6BDDA5105E8E}"/>
    <dgm:cxn modelId="{BE68317C-90AF-4F37-953F-997BE3F59588}" srcId="{86277F1F-998B-440C-8C65-25534FEA12EB}" destId="{01850C35-23CE-4871-8127-61638B4714DC}" srcOrd="1" destOrd="0" parTransId="{7452487E-EED0-4DE9-8548-AED72408745D}" sibTransId="{6AECB31E-1EC2-444C-9BB3-5E03A3D175E6}"/>
    <dgm:cxn modelId="{4F043C3A-5E6B-4F95-A89F-F68B79BBEEBD}" srcId="{01850C35-23CE-4871-8127-61638B4714DC}" destId="{CD929114-6529-436C-A500-A7BF7881825F}" srcOrd="0" destOrd="0" parTransId="{997573C4-00B6-443D-89AA-0FF4C77AA1B8}" sibTransId="{5B543A58-054D-4E88-A975-186649F38A0F}"/>
    <dgm:cxn modelId="{5684DAEB-81DD-4A16-A289-8EE26FDA9CCA}" srcId="{86277F1F-998B-440C-8C65-25534FEA12EB}" destId="{A7D883E1-C40D-472C-85F1-D106634412AF}" srcOrd="0" destOrd="0" parTransId="{ED73C659-94AA-4577-99F4-68FB24470FF7}" sibTransId="{9576AE77-6939-430C-9CD6-453A4378329C}"/>
    <dgm:cxn modelId="{5638B991-47BE-4889-BC35-EBB940D59FE1}" type="presOf" srcId="{CD929114-6529-436C-A500-A7BF7881825F}" destId="{DCF75263-CA43-44DD-BCE0-2BA210217744}" srcOrd="0" destOrd="0" presId="urn:microsoft.com/office/officeart/2005/8/layout/vList2"/>
    <dgm:cxn modelId="{73B10ED3-2ADE-42C2-8D18-0A9B63088482}" type="presOf" srcId="{A7D883E1-C40D-472C-85F1-D106634412AF}" destId="{E7D2ED11-6B06-4E3F-BF8D-A4016DAB9556}" srcOrd="0" destOrd="0" presId="urn:microsoft.com/office/officeart/2005/8/layout/vList2"/>
    <dgm:cxn modelId="{DA6D7927-460D-412A-B595-506DD65F84B3}" type="presOf" srcId="{86277F1F-998B-440C-8C65-25534FEA12EB}" destId="{1A45EA72-91EE-473A-921E-AE7549C93E87}" srcOrd="0" destOrd="0" presId="urn:microsoft.com/office/officeart/2005/8/layout/vList2"/>
    <dgm:cxn modelId="{3BF17929-1D32-4666-9A1C-F8BD5D5DE57A}" type="presParOf" srcId="{1A45EA72-91EE-473A-921E-AE7549C93E87}" destId="{E7D2ED11-6B06-4E3F-BF8D-A4016DAB9556}" srcOrd="0" destOrd="0" presId="urn:microsoft.com/office/officeart/2005/8/layout/vList2"/>
    <dgm:cxn modelId="{9964C85F-2293-4C52-AD49-9D284D00637B}" type="presParOf" srcId="{1A45EA72-91EE-473A-921E-AE7549C93E87}" destId="{03B2B549-7B6D-4CFB-8FA5-2C1197EA913F}" srcOrd="1" destOrd="0" presId="urn:microsoft.com/office/officeart/2005/8/layout/vList2"/>
    <dgm:cxn modelId="{2236AB98-2B49-4431-B82E-6F9E6B29E8EF}" type="presParOf" srcId="{1A45EA72-91EE-473A-921E-AE7549C93E87}" destId="{D9FADAA8-F6D0-4342-9272-BF85D55FAB42}" srcOrd="2" destOrd="0" presId="urn:microsoft.com/office/officeart/2005/8/layout/vList2"/>
    <dgm:cxn modelId="{F892356E-F121-4ACC-9C44-292621A3DF04}" type="presParOf" srcId="{1A45EA72-91EE-473A-921E-AE7549C93E87}" destId="{DCF75263-CA43-44DD-BCE0-2BA210217744}"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277F1F-998B-440C-8C65-25534FEA12E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7D883E1-C40D-472C-85F1-D106634412AF}">
      <dgm:prSet phldrT="[Текст]"/>
      <dgm:spPr/>
      <dgm:t>
        <a:bodyPr/>
        <a:lstStyle/>
        <a:p>
          <a:r>
            <a:rPr lang="ru-RU" dirty="0" smtClean="0"/>
            <a:t>Средняя 500-1000 Бк/м</a:t>
          </a:r>
          <a:r>
            <a:rPr lang="ru-RU" baseline="30000" dirty="0" smtClean="0"/>
            <a:t>3</a:t>
          </a:r>
          <a:endParaRPr lang="ru-RU" dirty="0"/>
        </a:p>
      </dgm:t>
    </dgm:pt>
    <dgm:pt modelId="{ED73C659-94AA-4577-99F4-68FB24470FF7}" type="parTrans" cxnId="{5684DAEB-81DD-4A16-A289-8EE26FDA9CCA}">
      <dgm:prSet/>
      <dgm:spPr/>
      <dgm:t>
        <a:bodyPr/>
        <a:lstStyle/>
        <a:p>
          <a:endParaRPr lang="ru-RU"/>
        </a:p>
      </dgm:t>
    </dgm:pt>
    <dgm:pt modelId="{9576AE77-6939-430C-9CD6-453A4378329C}" type="sibTrans" cxnId="{5684DAEB-81DD-4A16-A289-8EE26FDA9CCA}">
      <dgm:prSet/>
      <dgm:spPr/>
      <dgm:t>
        <a:bodyPr/>
        <a:lstStyle/>
        <a:p>
          <a:endParaRPr lang="ru-RU"/>
        </a:p>
      </dgm:t>
    </dgm:pt>
    <dgm:pt modelId="{37AA07B8-A4E1-4C63-B1E5-BE99AFD60C0D}">
      <dgm:prSet phldrT="[Текст]" custT="1"/>
      <dgm:spPr/>
      <dgm:t>
        <a:bodyPr/>
        <a:lstStyle/>
        <a:p>
          <a:r>
            <a:rPr lang="ru-RU" sz="3200" dirty="0" smtClean="0"/>
            <a:t>Лж1, ПП3</a:t>
          </a:r>
          <a:endParaRPr lang="ru-RU" sz="3200" dirty="0"/>
        </a:p>
      </dgm:t>
    </dgm:pt>
    <dgm:pt modelId="{7E17CEB8-0187-40A1-ADCE-8559725E7696}" type="parTrans" cxnId="{DB826341-E1CA-4A62-B334-85DA2FE6CFE3}">
      <dgm:prSet/>
      <dgm:spPr/>
      <dgm:t>
        <a:bodyPr/>
        <a:lstStyle/>
        <a:p>
          <a:endParaRPr lang="ru-RU"/>
        </a:p>
      </dgm:t>
    </dgm:pt>
    <dgm:pt modelId="{BCB61144-C0BC-4B28-A8AC-6BDDA5105E8E}" type="sibTrans" cxnId="{DB826341-E1CA-4A62-B334-85DA2FE6CFE3}">
      <dgm:prSet/>
      <dgm:spPr/>
      <dgm:t>
        <a:bodyPr/>
        <a:lstStyle/>
        <a:p>
          <a:endParaRPr lang="ru-RU"/>
        </a:p>
      </dgm:t>
    </dgm:pt>
    <dgm:pt modelId="{01850C35-23CE-4871-8127-61638B4714DC}">
      <dgm:prSet phldrT="[Текст]"/>
      <dgm:spPr/>
      <dgm:t>
        <a:bodyPr/>
        <a:lstStyle/>
        <a:p>
          <a:r>
            <a:rPr lang="ru-RU" dirty="0" smtClean="0"/>
            <a:t>Низкая 0-500 Бк/м</a:t>
          </a:r>
          <a:r>
            <a:rPr lang="ru-RU" baseline="30000" dirty="0" smtClean="0"/>
            <a:t>3</a:t>
          </a:r>
          <a:endParaRPr lang="ru-RU" dirty="0"/>
        </a:p>
      </dgm:t>
    </dgm:pt>
    <dgm:pt modelId="{7452487E-EED0-4DE9-8548-AED72408745D}" type="parTrans" cxnId="{BE68317C-90AF-4F37-953F-997BE3F59588}">
      <dgm:prSet/>
      <dgm:spPr/>
      <dgm:t>
        <a:bodyPr/>
        <a:lstStyle/>
        <a:p>
          <a:endParaRPr lang="ru-RU"/>
        </a:p>
      </dgm:t>
    </dgm:pt>
    <dgm:pt modelId="{6AECB31E-1EC2-444C-9BB3-5E03A3D175E6}" type="sibTrans" cxnId="{BE68317C-90AF-4F37-953F-997BE3F59588}">
      <dgm:prSet/>
      <dgm:spPr/>
      <dgm:t>
        <a:bodyPr/>
        <a:lstStyle/>
        <a:p>
          <a:endParaRPr lang="ru-RU"/>
        </a:p>
      </dgm:t>
    </dgm:pt>
    <dgm:pt modelId="{CD929114-6529-436C-A500-A7BF7881825F}">
      <dgm:prSet phldrT="[Текст]" custT="1"/>
      <dgm:spPr/>
      <dgm:t>
        <a:bodyPr/>
        <a:lstStyle/>
        <a:p>
          <a:r>
            <a:rPr lang="ru-RU" sz="3200" dirty="0" smtClean="0"/>
            <a:t>ПП1, ПП2</a:t>
          </a:r>
          <a:endParaRPr lang="ru-RU" sz="3200" dirty="0"/>
        </a:p>
      </dgm:t>
    </dgm:pt>
    <dgm:pt modelId="{997573C4-00B6-443D-89AA-0FF4C77AA1B8}" type="parTrans" cxnId="{4F043C3A-5E6B-4F95-A89F-F68B79BBEEBD}">
      <dgm:prSet/>
      <dgm:spPr/>
      <dgm:t>
        <a:bodyPr/>
        <a:lstStyle/>
        <a:p>
          <a:endParaRPr lang="ru-RU"/>
        </a:p>
      </dgm:t>
    </dgm:pt>
    <dgm:pt modelId="{5B543A58-054D-4E88-A975-186649F38A0F}" type="sibTrans" cxnId="{4F043C3A-5E6B-4F95-A89F-F68B79BBEEBD}">
      <dgm:prSet/>
      <dgm:spPr/>
      <dgm:t>
        <a:bodyPr/>
        <a:lstStyle/>
        <a:p>
          <a:endParaRPr lang="ru-RU"/>
        </a:p>
      </dgm:t>
    </dgm:pt>
    <dgm:pt modelId="{1A45EA72-91EE-473A-921E-AE7549C93E87}" type="pres">
      <dgm:prSet presAssocID="{86277F1F-998B-440C-8C65-25534FEA12EB}" presName="linear" presStyleCnt="0">
        <dgm:presLayoutVars>
          <dgm:animLvl val="lvl"/>
          <dgm:resizeHandles val="exact"/>
        </dgm:presLayoutVars>
      </dgm:prSet>
      <dgm:spPr/>
      <dgm:t>
        <a:bodyPr/>
        <a:lstStyle/>
        <a:p>
          <a:endParaRPr lang="ru-RU"/>
        </a:p>
      </dgm:t>
    </dgm:pt>
    <dgm:pt modelId="{E7D2ED11-6B06-4E3F-BF8D-A4016DAB9556}" type="pres">
      <dgm:prSet presAssocID="{A7D883E1-C40D-472C-85F1-D106634412AF}" presName="parentText" presStyleLbl="node1" presStyleIdx="0" presStyleCnt="2" custLinFactNeighborY="-9705">
        <dgm:presLayoutVars>
          <dgm:chMax val="0"/>
          <dgm:bulletEnabled val="1"/>
        </dgm:presLayoutVars>
      </dgm:prSet>
      <dgm:spPr/>
      <dgm:t>
        <a:bodyPr/>
        <a:lstStyle/>
        <a:p>
          <a:endParaRPr lang="ru-RU"/>
        </a:p>
      </dgm:t>
    </dgm:pt>
    <dgm:pt modelId="{03B2B549-7B6D-4CFB-8FA5-2C1197EA913F}" type="pres">
      <dgm:prSet presAssocID="{A7D883E1-C40D-472C-85F1-D106634412AF}" presName="childText" presStyleLbl="revTx" presStyleIdx="0" presStyleCnt="2">
        <dgm:presLayoutVars>
          <dgm:bulletEnabled val="1"/>
        </dgm:presLayoutVars>
      </dgm:prSet>
      <dgm:spPr/>
      <dgm:t>
        <a:bodyPr/>
        <a:lstStyle/>
        <a:p>
          <a:endParaRPr lang="ru-RU"/>
        </a:p>
      </dgm:t>
    </dgm:pt>
    <dgm:pt modelId="{D9FADAA8-F6D0-4342-9272-BF85D55FAB42}" type="pres">
      <dgm:prSet presAssocID="{01850C35-23CE-4871-8127-61638B4714DC}" presName="parentText" presStyleLbl="node1" presStyleIdx="1" presStyleCnt="2">
        <dgm:presLayoutVars>
          <dgm:chMax val="0"/>
          <dgm:bulletEnabled val="1"/>
        </dgm:presLayoutVars>
      </dgm:prSet>
      <dgm:spPr/>
      <dgm:t>
        <a:bodyPr/>
        <a:lstStyle/>
        <a:p>
          <a:endParaRPr lang="ru-RU"/>
        </a:p>
      </dgm:t>
    </dgm:pt>
    <dgm:pt modelId="{DCF75263-CA43-44DD-BCE0-2BA210217744}" type="pres">
      <dgm:prSet presAssocID="{01850C35-23CE-4871-8127-61638B4714DC}" presName="childText" presStyleLbl="revTx" presStyleIdx="1" presStyleCnt="2">
        <dgm:presLayoutVars>
          <dgm:bulletEnabled val="1"/>
        </dgm:presLayoutVars>
      </dgm:prSet>
      <dgm:spPr/>
      <dgm:t>
        <a:bodyPr/>
        <a:lstStyle/>
        <a:p>
          <a:endParaRPr lang="ru-RU"/>
        </a:p>
      </dgm:t>
    </dgm:pt>
  </dgm:ptLst>
  <dgm:cxnLst>
    <dgm:cxn modelId="{978667D1-E258-4DAA-9D69-098FF75689CD}" type="presOf" srcId="{37AA07B8-A4E1-4C63-B1E5-BE99AFD60C0D}" destId="{03B2B549-7B6D-4CFB-8FA5-2C1197EA913F}" srcOrd="0" destOrd="0" presId="urn:microsoft.com/office/officeart/2005/8/layout/vList2"/>
    <dgm:cxn modelId="{B3FC6E0C-6678-4985-A2FD-CC2CAD02667A}" type="presOf" srcId="{CD929114-6529-436C-A500-A7BF7881825F}" destId="{DCF75263-CA43-44DD-BCE0-2BA210217744}" srcOrd="0" destOrd="0" presId="urn:microsoft.com/office/officeart/2005/8/layout/vList2"/>
    <dgm:cxn modelId="{CD002F71-A898-4029-9EA5-FACF18E33F7A}" type="presOf" srcId="{86277F1F-998B-440C-8C65-25534FEA12EB}" destId="{1A45EA72-91EE-473A-921E-AE7549C93E87}" srcOrd="0" destOrd="0" presId="urn:microsoft.com/office/officeart/2005/8/layout/vList2"/>
    <dgm:cxn modelId="{E7653A18-E4F0-40A9-9246-DB06E7CFF926}" type="presOf" srcId="{01850C35-23CE-4871-8127-61638B4714DC}" destId="{D9FADAA8-F6D0-4342-9272-BF85D55FAB42}" srcOrd="0" destOrd="0" presId="urn:microsoft.com/office/officeart/2005/8/layout/vList2"/>
    <dgm:cxn modelId="{DB826341-E1CA-4A62-B334-85DA2FE6CFE3}" srcId="{A7D883E1-C40D-472C-85F1-D106634412AF}" destId="{37AA07B8-A4E1-4C63-B1E5-BE99AFD60C0D}" srcOrd="0" destOrd="0" parTransId="{7E17CEB8-0187-40A1-ADCE-8559725E7696}" sibTransId="{BCB61144-C0BC-4B28-A8AC-6BDDA5105E8E}"/>
    <dgm:cxn modelId="{BE68317C-90AF-4F37-953F-997BE3F59588}" srcId="{86277F1F-998B-440C-8C65-25534FEA12EB}" destId="{01850C35-23CE-4871-8127-61638B4714DC}" srcOrd="1" destOrd="0" parTransId="{7452487E-EED0-4DE9-8548-AED72408745D}" sibTransId="{6AECB31E-1EC2-444C-9BB3-5E03A3D175E6}"/>
    <dgm:cxn modelId="{4F043C3A-5E6B-4F95-A89F-F68B79BBEEBD}" srcId="{01850C35-23CE-4871-8127-61638B4714DC}" destId="{CD929114-6529-436C-A500-A7BF7881825F}" srcOrd="0" destOrd="0" parTransId="{997573C4-00B6-443D-89AA-0FF4C77AA1B8}" sibTransId="{5B543A58-054D-4E88-A975-186649F38A0F}"/>
    <dgm:cxn modelId="{5684DAEB-81DD-4A16-A289-8EE26FDA9CCA}" srcId="{86277F1F-998B-440C-8C65-25534FEA12EB}" destId="{A7D883E1-C40D-472C-85F1-D106634412AF}" srcOrd="0" destOrd="0" parTransId="{ED73C659-94AA-4577-99F4-68FB24470FF7}" sibTransId="{9576AE77-6939-430C-9CD6-453A4378329C}"/>
    <dgm:cxn modelId="{7A55F323-3D3C-4F46-96D0-3A11B50DD7B0}" type="presOf" srcId="{A7D883E1-C40D-472C-85F1-D106634412AF}" destId="{E7D2ED11-6B06-4E3F-BF8D-A4016DAB9556}" srcOrd="0" destOrd="0" presId="urn:microsoft.com/office/officeart/2005/8/layout/vList2"/>
    <dgm:cxn modelId="{A3605B71-648D-407E-A111-F9DD2D2D356F}" type="presParOf" srcId="{1A45EA72-91EE-473A-921E-AE7549C93E87}" destId="{E7D2ED11-6B06-4E3F-BF8D-A4016DAB9556}" srcOrd="0" destOrd="0" presId="urn:microsoft.com/office/officeart/2005/8/layout/vList2"/>
    <dgm:cxn modelId="{FF6252DE-2A6D-46A5-8DAC-D2C2E345EADC}" type="presParOf" srcId="{1A45EA72-91EE-473A-921E-AE7549C93E87}" destId="{03B2B549-7B6D-4CFB-8FA5-2C1197EA913F}" srcOrd="1" destOrd="0" presId="urn:microsoft.com/office/officeart/2005/8/layout/vList2"/>
    <dgm:cxn modelId="{74876E65-3A97-479E-978E-843B4E092F03}" type="presParOf" srcId="{1A45EA72-91EE-473A-921E-AE7549C93E87}" destId="{D9FADAA8-F6D0-4342-9272-BF85D55FAB42}" srcOrd="2" destOrd="0" presId="urn:microsoft.com/office/officeart/2005/8/layout/vList2"/>
    <dgm:cxn modelId="{DA198CA8-A807-45FC-913F-40FF40D8261E}" type="presParOf" srcId="{1A45EA72-91EE-473A-921E-AE7549C93E87}" destId="{DCF75263-CA43-44DD-BCE0-2BA210217744}" srcOrd="3"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2ED11-6B06-4E3F-BF8D-A4016DAB9556}">
      <dsp:nvSpPr>
        <dsp:cNvPr id="0" name=""/>
        <dsp:cNvSpPr/>
      </dsp:nvSpPr>
      <dsp:spPr>
        <a:xfrm>
          <a:off x="0" y="435842"/>
          <a:ext cx="5030723" cy="695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ru-RU" sz="2900" kern="1200" dirty="0" smtClean="0"/>
            <a:t>Высокая </a:t>
          </a:r>
          <a:r>
            <a:rPr lang="en-US" sz="2900" kern="1200" dirty="0" smtClean="0"/>
            <a:t>&gt; 1500</a:t>
          </a:r>
          <a:r>
            <a:rPr lang="ru-RU" sz="2900" kern="1200" dirty="0" smtClean="0"/>
            <a:t> Бк/м</a:t>
          </a:r>
          <a:r>
            <a:rPr lang="ru-RU" sz="2900" kern="1200" baseline="30000" dirty="0" smtClean="0"/>
            <a:t>3</a:t>
          </a:r>
          <a:r>
            <a:rPr lang="en-US" sz="2900" kern="1200" dirty="0" smtClean="0"/>
            <a:t> </a:t>
          </a:r>
          <a:endParaRPr lang="ru-RU" sz="2900" kern="1200" dirty="0"/>
        </a:p>
      </dsp:txBody>
      <dsp:txXfrm>
        <a:off x="33955" y="469797"/>
        <a:ext cx="4962813" cy="627655"/>
      </dsp:txXfrm>
    </dsp:sp>
    <dsp:sp modelId="{03B2B549-7B6D-4CFB-8FA5-2C1197EA913F}">
      <dsp:nvSpPr>
        <dsp:cNvPr id="0" name=""/>
        <dsp:cNvSpPr/>
      </dsp:nvSpPr>
      <dsp:spPr>
        <a:xfrm>
          <a:off x="0" y="1131407"/>
          <a:ext cx="5030723" cy="540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725"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ru-RU" sz="3200" kern="1200" dirty="0" smtClean="0"/>
            <a:t>Лж2, Лж3, ПП3, ПП4</a:t>
          </a:r>
          <a:endParaRPr lang="ru-RU" sz="3200" kern="1200" dirty="0"/>
        </a:p>
      </dsp:txBody>
      <dsp:txXfrm>
        <a:off x="0" y="1131407"/>
        <a:ext cx="5030723" cy="540269"/>
      </dsp:txXfrm>
    </dsp:sp>
    <dsp:sp modelId="{D9FADAA8-F6D0-4342-9272-BF85D55FAB42}">
      <dsp:nvSpPr>
        <dsp:cNvPr id="0" name=""/>
        <dsp:cNvSpPr/>
      </dsp:nvSpPr>
      <dsp:spPr>
        <a:xfrm>
          <a:off x="0" y="1671677"/>
          <a:ext cx="5030723" cy="695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ru-RU" sz="2900" kern="1200" dirty="0" smtClean="0"/>
            <a:t>Повышенная 1000-1500 Бк/м</a:t>
          </a:r>
          <a:r>
            <a:rPr lang="ru-RU" sz="2900" kern="1200" baseline="30000" dirty="0" smtClean="0"/>
            <a:t>3</a:t>
          </a:r>
          <a:endParaRPr lang="ru-RU" sz="2900" kern="1200" dirty="0"/>
        </a:p>
      </dsp:txBody>
      <dsp:txXfrm>
        <a:off x="33955" y="1705632"/>
        <a:ext cx="4962813" cy="627655"/>
      </dsp:txXfrm>
    </dsp:sp>
    <dsp:sp modelId="{DCF75263-CA43-44DD-BCE0-2BA210217744}">
      <dsp:nvSpPr>
        <dsp:cNvPr id="0" name=""/>
        <dsp:cNvSpPr/>
      </dsp:nvSpPr>
      <dsp:spPr>
        <a:xfrm>
          <a:off x="0" y="2367242"/>
          <a:ext cx="5030723" cy="540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725"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ru-RU" sz="3200" kern="1200" dirty="0" smtClean="0"/>
            <a:t>ЧП, ПК1, ПК2</a:t>
          </a:r>
          <a:endParaRPr lang="ru-RU" sz="3200" kern="1200" dirty="0"/>
        </a:p>
      </dsp:txBody>
      <dsp:txXfrm>
        <a:off x="0" y="2367242"/>
        <a:ext cx="5030723" cy="5402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2ED11-6B06-4E3F-BF8D-A4016DAB9556}">
      <dsp:nvSpPr>
        <dsp:cNvPr id="0" name=""/>
        <dsp:cNvSpPr/>
      </dsp:nvSpPr>
      <dsp:spPr>
        <a:xfrm>
          <a:off x="0" y="45295"/>
          <a:ext cx="5034236" cy="839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ru-RU" sz="3500" kern="1200" dirty="0" smtClean="0"/>
            <a:t>Средняя 500-1000 Бк/м</a:t>
          </a:r>
          <a:r>
            <a:rPr lang="ru-RU" sz="3500" kern="1200" baseline="30000" dirty="0" smtClean="0"/>
            <a:t>3</a:t>
          </a:r>
          <a:endParaRPr lang="ru-RU" sz="3500" kern="1200" dirty="0"/>
        </a:p>
      </dsp:txBody>
      <dsp:txXfrm>
        <a:off x="40980" y="86275"/>
        <a:ext cx="4952276" cy="757514"/>
      </dsp:txXfrm>
    </dsp:sp>
    <dsp:sp modelId="{03B2B549-7B6D-4CFB-8FA5-2C1197EA913F}">
      <dsp:nvSpPr>
        <dsp:cNvPr id="0" name=""/>
        <dsp:cNvSpPr/>
      </dsp:nvSpPr>
      <dsp:spPr>
        <a:xfrm>
          <a:off x="0" y="941021"/>
          <a:ext cx="5034236"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837"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ru-RU" sz="3200" kern="1200" dirty="0" smtClean="0"/>
            <a:t>Лж1, ПП3</a:t>
          </a:r>
          <a:endParaRPr lang="ru-RU" sz="3200" kern="1200" dirty="0"/>
        </a:p>
      </dsp:txBody>
      <dsp:txXfrm>
        <a:off x="0" y="941021"/>
        <a:ext cx="5034236" cy="579600"/>
      </dsp:txXfrm>
    </dsp:sp>
    <dsp:sp modelId="{D9FADAA8-F6D0-4342-9272-BF85D55FAB42}">
      <dsp:nvSpPr>
        <dsp:cNvPr id="0" name=""/>
        <dsp:cNvSpPr/>
      </dsp:nvSpPr>
      <dsp:spPr>
        <a:xfrm>
          <a:off x="0" y="1520621"/>
          <a:ext cx="5034236" cy="8394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ru-RU" sz="3500" kern="1200" dirty="0" smtClean="0"/>
            <a:t>Низкая 0-500 Бк/м</a:t>
          </a:r>
          <a:r>
            <a:rPr lang="ru-RU" sz="3500" kern="1200" baseline="30000" dirty="0" smtClean="0"/>
            <a:t>3</a:t>
          </a:r>
          <a:endParaRPr lang="ru-RU" sz="3500" kern="1200" dirty="0"/>
        </a:p>
      </dsp:txBody>
      <dsp:txXfrm>
        <a:off x="40980" y="1561601"/>
        <a:ext cx="4952276" cy="757514"/>
      </dsp:txXfrm>
    </dsp:sp>
    <dsp:sp modelId="{DCF75263-CA43-44DD-BCE0-2BA210217744}">
      <dsp:nvSpPr>
        <dsp:cNvPr id="0" name=""/>
        <dsp:cNvSpPr/>
      </dsp:nvSpPr>
      <dsp:spPr>
        <a:xfrm>
          <a:off x="0" y="2360095"/>
          <a:ext cx="5034236"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837"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ru-RU" sz="3200" kern="1200" dirty="0" smtClean="0"/>
            <a:t>ПП1, ПП2</a:t>
          </a:r>
          <a:endParaRPr lang="ru-RU" sz="3200" kern="1200" dirty="0"/>
        </a:p>
      </dsp:txBody>
      <dsp:txXfrm>
        <a:off x="0" y="2360095"/>
        <a:ext cx="5034236" cy="579600"/>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A69300-F87D-43F8-8260-0AB152932805}" type="datetimeFigureOut">
              <a:rPr lang="ru-RU" smtClean="0"/>
              <a:t>23.03.2023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92BB0-1729-4771-8936-A50E68C6690E}" type="slidenum">
              <a:rPr lang="ru-RU" smtClean="0"/>
              <a:t>‹#›</a:t>
            </a:fld>
            <a:endParaRPr lang="ru-RU"/>
          </a:p>
        </p:txBody>
      </p:sp>
    </p:spTree>
    <p:extLst>
      <p:ext uri="{BB962C8B-B14F-4D97-AF65-F5344CB8AC3E}">
        <p14:creationId xmlns:p14="http://schemas.microsoft.com/office/powerpoint/2010/main" val="3907665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9C292BB0-1729-4771-8936-A50E68C6690E}" type="slidenum">
              <a:rPr lang="ru-RU" smtClean="0"/>
              <a:t>2</a:t>
            </a:fld>
            <a:endParaRPr lang="ru-RU"/>
          </a:p>
        </p:txBody>
      </p:sp>
    </p:spTree>
    <p:extLst>
      <p:ext uri="{BB962C8B-B14F-4D97-AF65-F5344CB8AC3E}">
        <p14:creationId xmlns:p14="http://schemas.microsoft.com/office/powerpoint/2010/main" val="136706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292BB0-1729-4771-8936-A50E68C6690E}" type="slidenum">
              <a:rPr lang="ru-RU" smtClean="0"/>
              <a:t>3</a:t>
            </a:fld>
            <a:endParaRPr lang="ru-RU"/>
          </a:p>
        </p:txBody>
      </p:sp>
    </p:spTree>
    <p:extLst>
      <p:ext uri="{BB962C8B-B14F-4D97-AF65-F5344CB8AC3E}">
        <p14:creationId xmlns:p14="http://schemas.microsoft.com/office/powerpoint/2010/main" val="253454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C292BB0-1729-4771-8936-A50E68C6690E}" type="slidenum">
              <a:rPr lang="ru-RU" smtClean="0"/>
              <a:t>13</a:t>
            </a:fld>
            <a:endParaRPr lang="ru-RU"/>
          </a:p>
        </p:txBody>
      </p:sp>
    </p:spTree>
    <p:extLst>
      <p:ext uri="{BB962C8B-B14F-4D97-AF65-F5344CB8AC3E}">
        <p14:creationId xmlns:p14="http://schemas.microsoft.com/office/powerpoint/2010/main" val="2543127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73F3660-3B92-46AA-99B4-64DE6C4835FB}" type="datetimeFigureOut">
              <a:rPr lang="ru-RU" smtClean="0"/>
              <a:t>23.03.2023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ECC6AE-67E0-4C48-8317-BDD92BBFCDFE}" type="slidenum">
              <a:rPr lang="ru-RU" smtClean="0"/>
              <a:t>‹#›</a:t>
            </a:fld>
            <a:endParaRPr lang="ru-RU"/>
          </a:p>
        </p:txBody>
      </p:sp>
    </p:spTree>
    <p:extLst>
      <p:ext uri="{BB962C8B-B14F-4D97-AF65-F5344CB8AC3E}">
        <p14:creationId xmlns:p14="http://schemas.microsoft.com/office/powerpoint/2010/main" val="2696473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73F3660-3B92-46AA-99B4-64DE6C4835FB}" type="datetimeFigureOut">
              <a:rPr lang="ru-RU" smtClean="0"/>
              <a:t>23.03.2023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ECC6AE-67E0-4C48-8317-BDD92BBFCDFE}" type="slidenum">
              <a:rPr lang="ru-RU" smtClean="0"/>
              <a:t>‹#›</a:t>
            </a:fld>
            <a:endParaRPr lang="ru-RU"/>
          </a:p>
        </p:txBody>
      </p:sp>
    </p:spTree>
    <p:extLst>
      <p:ext uri="{BB962C8B-B14F-4D97-AF65-F5344CB8AC3E}">
        <p14:creationId xmlns:p14="http://schemas.microsoft.com/office/powerpoint/2010/main" val="3465565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73F3660-3B92-46AA-99B4-64DE6C4835FB}" type="datetimeFigureOut">
              <a:rPr lang="ru-RU" smtClean="0"/>
              <a:t>23.03.2023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ECC6AE-67E0-4C48-8317-BDD92BBFCDFE}" type="slidenum">
              <a:rPr lang="ru-RU" smtClean="0"/>
              <a:t>‹#›</a:t>
            </a:fld>
            <a:endParaRPr lang="ru-RU"/>
          </a:p>
        </p:txBody>
      </p:sp>
    </p:spTree>
    <p:extLst>
      <p:ext uri="{BB962C8B-B14F-4D97-AF65-F5344CB8AC3E}">
        <p14:creationId xmlns:p14="http://schemas.microsoft.com/office/powerpoint/2010/main" val="3526292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73F3660-3B92-46AA-99B4-64DE6C4835FB}" type="datetimeFigureOut">
              <a:rPr lang="ru-RU" smtClean="0"/>
              <a:t>23.03.2023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ECC6AE-67E0-4C48-8317-BDD92BBFCDFE}" type="slidenum">
              <a:rPr lang="ru-RU" smtClean="0"/>
              <a:t>‹#›</a:t>
            </a:fld>
            <a:endParaRPr lang="ru-RU"/>
          </a:p>
        </p:txBody>
      </p:sp>
    </p:spTree>
    <p:extLst>
      <p:ext uri="{BB962C8B-B14F-4D97-AF65-F5344CB8AC3E}">
        <p14:creationId xmlns:p14="http://schemas.microsoft.com/office/powerpoint/2010/main" val="915797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73F3660-3B92-46AA-99B4-64DE6C4835FB}" type="datetimeFigureOut">
              <a:rPr lang="ru-RU" smtClean="0"/>
              <a:t>23.03.2023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CECC6AE-67E0-4C48-8317-BDD92BBFCDFE}" type="slidenum">
              <a:rPr lang="ru-RU" smtClean="0"/>
              <a:t>‹#›</a:t>
            </a:fld>
            <a:endParaRPr lang="ru-RU"/>
          </a:p>
        </p:txBody>
      </p:sp>
    </p:spTree>
    <p:extLst>
      <p:ext uri="{BB962C8B-B14F-4D97-AF65-F5344CB8AC3E}">
        <p14:creationId xmlns:p14="http://schemas.microsoft.com/office/powerpoint/2010/main" val="1707325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73F3660-3B92-46AA-99B4-64DE6C4835FB}" type="datetimeFigureOut">
              <a:rPr lang="ru-RU" smtClean="0"/>
              <a:t>23.03.2023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CECC6AE-67E0-4C48-8317-BDD92BBFCDFE}" type="slidenum">
              <a:rPr lang="ru-RU" smtClean="0"/>
              <a:t>‹#›</a:t>
            </a:fld>
            <a:endParaRPr lang="ru-RU"/>
          </a:p>
        </p:txBody>
      </p:sp>
    </p:spTree>
    <p:extLst>
      <p:ext uri="{BB962C8B-B14F-4D97-AF65-F5344CB8AC3E}">
        <p14:creationId xmlns:p14="http://schemas.microsoft.com/office/powerpoint/2010/main" val="2114879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73F3660-3B92-46AA-99B4-64DE6C4835FB}" type="datetimeFigureOut">
              <a:rPr lang="ru-RU" smtClean="0"/>
              <a:t>23.03.2023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CECC6AE-67E0-4C48-8317-BDD92BBFCDFE}" type="slidenum">
              <a:rPr lang="ru-RU" smtClean="0"/>
              <a:t>‹#›</a:t>
            </a:fld>
            <a:endParaRPr lang="ru-RU"/>
          </a:p>
        </p:txBody>
      </p:sp>
    </p:spTree>
    <p:extLst>
      <p:ext uri="{BB962C8B-B14F-4D97-AF65-F5344CB8AC3E}">
        <p14:creationId xmlns:p14="http://schemas.microsoft.com/office/powerpoint/2010/main" val="764531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73F3660-3B92-46AA-99B4-64DE6C4835FB}" type="datetimeFigureOut">
              <a:rPr lang="ru-RU" smtClean="0"/>
              <a:t>23.03.2023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CECC6AE-67E0-4C48-8317-BDD92BBFCDFE}" type="slidenum">
              <a:rPr lang="ru-RU" smtClean="0"/>
              <a:t>‹#›</a:t>
            </a:fld>
            <a:endParaRPr lang="ru-RU"/>
          </a:p>
        </p:txBody>
      </p:sp>
    </p:spTree>
    <p:extLst>
      <p:ext uri="{BB962C8B-B14F-4D97-AF65-F5344CB8AC3E}">
        <p14:creationId xmlns:p14="http://schemas.microsoft.com/office/powerpoint/2010/main" val="1182260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3F3660-3B92-46AA-99B4-64DE6C4835FB}" type="datetimeFigureOut">
              <a:rPr lang="ru-RU" smtClean="0"/>
              <a:t>23.03.2023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CECC6AE-67E0-4C48-8317-BDD92BBFCDFE}" type="slidenum">
              <a:rPr lang="ru-RU" smtClean="0"/>
              <a:t>‹#›</a:t>
            </a:fld>
            <a:endParaRPr lang="ru-RU"/>
          </a:p>
        </p:txBody>
      </p:sp>
    </p:spTree>
    <p:extLst>
      <p:ext uri="{BB962C8B-B14F-4D97-AF65-F5344CB8AC3E}">
        <p14:creationId xmlns:p14="http://schemas.microsoft.com/office/powerpoint/2010/main" val="1091129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73F3660-3B92-46AA-99B4-64DE6C4835FB}" type="datetimeFigureOut">
              <a:rPr lang="ru-RU" smtClean="0"/>
              <a:t>23.03.2023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CECC6AE-67E0-4C48-8317-BDD92BBFCDFE}" type="slidenum">
              <a:rPr lang="ru-RU" smtClean="0"/>
              <a:t>‹#›</a:t>
            </a:fld>
            <a:endParaRPr lang="ru-RU"/>
          </a:p>
        </p:txBody>
      </p:sp>
    </p:spTree>
    <p:extLst>
      <p:ext uri="{BB962C8B-B14F-4D97-AF65-F5344CB8AC3E}">
        <p14:creationId xmlns:p14="http://schemas.microsoft.com/office/powerpoint/2010/main" val="1903340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73F3660-3B92-46AA-99B4-64DE6C4835FB}" type="datetimeFigureOut">
              <a:rPr lang="ru-RU" smtClean="0"/>
              <a:t>23.03.2023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CECC6AE-67E0-4C48-8317-BDD92BBFCDFE}" type="slidenum">
              <a:rPr lang="ru-RU" smtClean="0"/>
              <a:t>‹#›</a:t>
            </a:fld>
            <a:endParaRPr lang="ru-RU"/>
          </a:p>
        </p:txBody>
      </p:sp>
    </p:spTree>
    <p:extLst>
      <p:ext uri="{BB962C8B-B14F-4D97-AF65-F5344CB8AC3E}">
        <p14:creationId xmlns:p14="http://schemas.microsoft.com/office/powerpoint/2010/main" val="1842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3F3660-3B92-46AA-99B4-64DE6C4835FB}" type="datetimeFigureOut">
              <a:rPr lang="ru-RU" smtClean="0"/>
              <a:t>23.03.2023</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CC6AE-67E0-4C48-8317-BDD92BBFCDFE}" type="slidenum">
              <a:rPr lang="ru-RU" smtClean="0"/>
              <a:t>‹#›</a:t>
            </a:fld>
            <a:endParaRPr lang="ru-RU"/>
          </a:p>
        </p:txBody>
      </p:sp>
    </p:spTree>
    <p:extLst>
      <p:ext uri="{BB962C8B-B14F-4D97-AF65-F5344CB8AC3E}">
        <p14:creationId xmlns:p14="http://schemas.microsoft.com/office/powerpoint/2010/main" val="2896032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ctrTitle"/>
          </p:nvPr>
        </p:nvSpPr>
        <p:spPr>
          <a:xfrm>
            <a:off x="828040" y="539259"/>
            <a:ext cx="7772400" cy="2387600"/>
          </a:xfrm>
        </p:spPr>
        <p:txBody>
          <a:bodyPr>
            <a:noAutofit/>
          </a:bodyPr>
          <a:lstStyle/>
          <a:p>
            <a:r>
              <a:rPr lang="ru-RU" sz="3600" b="1" dirty="0" smtClean="0">
                <a:solidFill>
                  <a:schemeClr val="bg1"/>
                </a:solidFill>
                <a:cs typeface="Aharoni" panose="02010803020104030203" pitchFamily="2" charset="-79"/>
              </a:rPr>
              <a:t/>
            </a:r>
            <a:br>
              <a:rPr lang="ru-RU" sz="3600" b="1" dirty="0" smtClean="0">
                <a:solidFill>
                  <a:schemeClr val="bg1"/>
                </a:solidFill>
                <a:cs typeface="Aharoni" panose="02010803020104030203" pitchFamily="2" charset="-79"/>
              </a:rPr>
            </a:br>
            <a:r>
              <a:rPr lang="ru-RU" sz="3600" b="1" dirty="0" smtClean="0">
                <a:solidFill>
                  <a:schemeClr val="bg1"/>
                </a:solidFill>
                <a:cs typeface="Aharoni" panose="02010803020104030203" pitchFamily="2" charset="-79"/>
              </a:rPr>
              <a:t/>
            </a:r>
            <a:br>
              <a:rPr lang="ru-RU" sz="3600" b="1" dirty="0" smtClean="0">
                <a:solidFill>
                  <a:schemeClr val="bg1"/>
                </a:solidFill>
                <a:cs typeface="Aharoni" panose="02010803020104030203" pitchFamily="2" charset="-79"/>
              </a:rPr>
            </a:br>
            <a:r>
              <a:rPr lang="ru-RU" sz="3600" b="1" dirty="0" smtClean="0">
                <a:cs typeface="Aharoni" panose="02010803020104030203" pitchFamily="2" charset="-79"/>
              </a:rPr>
              <a:t>Геолого-геофизические исследования </a:t>
            </a:r>
            <a:r>
              <a:rPr lang="ru-RU" sz="3600" b="1" dirty="0" err="1" smtClean="0">
                <a:cs typeface="Aharoni" panose="02010803020104030203" pitchFamily="2" charset="-79"/>
              </a:rPr>
              <a:t>Подчерем</a:t>
            </a:r>
            <a:r>
              <a:rPr lang="ru-RU" sz="3600" b="1" dirty="0" smtClean="0">
                <a:cs typeface="Aharoni" panose="02010803020104030203" pitchFamily="2" charset="-79"/>
              </a:rPr>
              <a:t>-Каменского разлома </a:t>
            </a:r>
            <a:r>
              <a:rPr lang="ru-RU" sz="3600" b="1" dirty="0" err="1" smtClean="0">
                <a:cs typeface="Aharoni" panose="02010803020104030203" pitchFamily="2" charset="-79"/>
              </a:rPr>
              <a:t>Печоро-Колвинского</a:t>
            </a:r>
            <a:r>
              <a:rPr lang="ru-RU" sz="3600" b="1" dirty="0" smtClean="0">
                <a:cs typeface="Aharoni" panose="02010803020104030203" pitchFamily="2" charset="-79"/>
              </a:rPr>
              <a:t> авлакогена</a:t>
            </a:r>
            <a:r>
              <a:rPr lang="ru-RU" sz="3600" b="1" dirty="0"/>
              <a:t/>
            </a:r>
            <a:br>
              <a:rPr lang="ru-RU" sz="3600" b="1" dirty="0"/>
            </a:br>
            <a:endParaRPr lang="ru-RU" sz="3600" b="1" dirty="0"/>
          </a:p>
        </p:txBody>
      </p:sp>
      <p:sp>
        <p:nvSpPr>
          <p:cNvPr id="3" name="Подзаголовок 2"/>
          <p:cNvSpPr>
            <a:spLocks noGrp="1"/>
          </p:cNvSpPr>
          <p:nvPr>
            <p:ph type="subTitle" idx="1"/>
          </p:nvPr>
        </p:nvSpPr>
        <p:spPr>
          <a:xfrm>
            <a:off x="1879600" y="4836160"/>
            <a:ext cx="5384800" cy="1595120"/>
          </a:xfrm>
        </p:spPr>
        <p:txBody>
          <a:bodyPr/>
          <a:lstStyle/>
          <a:p>
            <a:r>
              <a:rPr lang="ru-RU" b="1" dirty="0" err="1" smtClean="0">
                <a:cs typeface="Aharoni" panose="02010803020104030203" pitchFamily="2" charset="-79"/>
              </a:rPr>
              <a:t>Езимова</a:t>
            </a:r>
            <a:r>
              <a:rPr lang="ru-RU" b="1" dirty="0" smtClean="0">
                <a:cs typeface="Aharoni" panose="02010803020104030203" pitchFamily="2" charset="-79"/>
              </a:rPr>
              <a:t> Юлия Евгеньевна</a:t>
            </a:r>
          </a:p>
          <a:p>
            <a:r>
              <a:rPr lang="ru-RU" b="1" dirty="0" smtClean="0">
                <a:cs typeface="Aharoni" panose="02010803020104030203" pitchFamily="2" charset="-79"/>
              </a:rPr>
              <a:t>Институт геологии Коми НЦ </a:t>
            </a:r>
            <a:r>
              <a:rPr lang="ru-RU" b="1" dirty="0" err="1" smtClean="0">
                <a:cs typeface="Aharoni" panose="02010803020104030203" pitchFamily="2" charset="-79"/>
              </a:rPr>
              <a:t>УрО</a:t>
            </a:r>
            <a:r>
              <a:rPr lang="ru-RU" b="1" dirty="0" smtClean="0">
                <a:cs typeface="Aharoni" panose="02010803020104030203" pitchFamily="2" charset="-79"/>
              </a:rPr>
              <a:t> РАН</a:t>
            </a:r>
            <a:endParaRPr lang="ru-RU" b="1" dirty="0">
              <a:cs typeface="Aharoni" panose="02010803020104030203" pitchFamily="2" charset="-79"/>
            </a:endParaRPr>
          </a:p>
        </p:txBody>
      </p:sp>
      <p:sp>
        <p:nvSpPr>
          <p:cNvPr id="4" name="Подзаголовок 2"/>
          <p:cNvSpPr txBox="1">
            <a:spLocks/>
          </p:cNvSpPr>
          <p:nvPr/>
        </p:nvSpPr>
        <p:spPr>
          <a:xfrm>
            <a:off x="0" y="6267162"/>
            <a:ext cx="9144000" cy="5908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b="1" dirty="0">
                <a:cs typeface="Aharoni" panose="02010803020104030203" pitchFamily="2" charset="-79"/>
              </a:rPr>
              <a:t>Сыктывкар, 2023</a:t>
            </a:r>
          </a:p>
        </p:txBody>
      </p:sp>
    </p:spTree>
    <p:extLst>
      <p:ext uri="{BB962C8B-B14F-4D97-AF65-F5344CB8AC3E}">
        <p14:creationId xmlns:p14="http://schemas.microsoft.com/office/powerpoint/2010/main" val="387904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9939" y="122653"/>
            <a:ext cx="8814061" cy="490089"/>
          </a:xfrm>
        </p:spPr>
        <p:txBody>
          <a:bodyPr>
            <a:noAutofit/>
          </a:bodyPr>
          <a:lstStyle/>
          <a:p>
            <a:pPr algn="ctr"/>
            <a:r>
              <a:rPr lang="ru-RU" sz="2800" b="1" dirty="0" smtClean="0">
                <a:latin typeface="Times New Roman" panose="02020603050405020304" pitchFamily="18" charset="0"/>
                <a:cs typeface="Times New Roman" panose="02020603050405020304" pitchFamily="18" charset="0"/>
              </a:rPr>
              <a:t>Форма радоновых аномалий и разломы</a:t>
            </a:r>
            <a:endParaRPr lang="ru-RU" sz="2800" b="1" dirty="0">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6506" y="1716686"/>
            <a:ext cx="2408108" cy="2197088"/>
          </a:xfr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544" y="1866205"/>
            <a:ext cx="3340608" cy="1935480"/>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0498" y="4599496"/>
            <a:ext cx="3942350" cy="1927003"/>
          </a:xfrm>
          <a:prstGeom prst="rect">
            <a:avLst/>
          </a:prstGeom>
        </p:spPr>
      </p:pic>
      <p:sp>
        <p:nvSpPr>
          <p:cNvPr id="10" name="TextBox 9"/>
          <p:cNvSpPr txBox="1"/>
          <p:nvPr/>
        </p:nvSpPr>
        <p:spPr>
          <a:xfrm>
            <a:off x="1715679" y="661633"/>
            <a:ext cx="6449458" cy="369332"/>
          </a:xfrm>
          <a:prstGeom prst="rect">
            <a:avLst/>
          </a:prstGeom>
          <a:noFill/>
        </p:spPr>
        <p:txBody>
          <a:bodyPr wrap="none" rtlCol="0">
            <a:spAutoFit/>
          </a:bodyPr>
          <a:lstStyle/>
          <a:p>
            <a:r>
              <a:rPr lang="ru-RU" dirty="0" smtClean="0">
                <a:latin typeface="Times New Roman" panose="02020603050405020304" pitchFamily="18" charset="0"/>
                <a:cs typeface="Times New Roman" panose="02020603050405020304" pitchFamily="18" charset="0"/>
              </a:rPr>
              <a:t>В поле радона разломные зоны западного борта соответствуют:</a:t>
            </a:r>
            <a:endParaRPr lang="ru-RU"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231993" y="1189159"/>
            <a:ext cx="2214645" cy="369332"/>
          </a:xfrm>
          <a:prstGeom prst="rect">
            <a:avLst/>
          </a:prstGeom>
          <a:noFill/>
        </p:spPr>
        <p:txBody>
          <a:bodyPr wrap="none" rtlCol="0">
            <a:spAutoFit/>
          </a:bodyPr>
          <a:lstStyle/>
          <a:p>
            <a:r>
              <a:rPr lang="ru-RU" dirty="0" smtClean="0">
                <a:latin typeface="Times New Roman" panose="02020603050405020304" pitchFamily="18" charset="0"/>
                <a:cs typeface="Times New Roman" panose="02020603050405020304" pitchFamily="18" charset="0"/>
              </a:rPr>
              <a:t>1. Максимумам ОАР</a:t>
            </a:r>
            <a:endParaRPr lang="ru-RU"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5466199" y="1189159"/>
            <a:ext cx="3175036" cy="646331"/>
          </a:xfrm>
          <a:prstGeom prst="rect">
            <a:avLst/>
          </a:prstGeom>
          <a:noFill/>
        </p:spPr>
        <p:txBody>
          <a:bodyPr wrap="none" rtlCol="0">
            <a:spAutoFit/>
          </a:bodyPr>
          <a:lstStyle/>
          <a:p>
            <a:r>
              <a:rPr lang="ru-RU" dirty="0" smtClean="0">
                <a:latin typeface="Times New Roman" panose="02020603050405020304" pitchFamily="18" charset="0"/>
                <a:cs typeface="Times New Roman" panose="02020603050405020304" pitchFamily="18" charset="0"/>
              </a:rPr>
              <a:t>2. Минимумам ОАР в составе </a:t>
            </a:r>
          </a:p>
          <a:p>
            <a:r>
              <a:rPr lang="ru-RU" dirty="0" smtClean="0">
                <a:latin typeface="Times New Roman" panose="02020603050405020304" pitchFamily="18" charset="0"/>
                <a:cs typeface="Times New Roman" panose="02020603050405020304" pitchFamily="18" charset="0"/>
              </a:rPr>
              <a:t>сложной аномалии</a:t>
            </a:r>
            <a:endParaRPr lang="ru-RU"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2853785" y="4071969"/>
            <a:ext cx="3610797" cy="369332"/>
          </a:xfrm>
          <a:prstGeom prst="rect">
            <a:avLst/>
          </a:prstGeom>
          <a:noFill/>
        </p:spPr>
        <p:txBody>
          <a:bodyPr wrap="none" rtlCol="0">
            <a:spAutoFit/>
          </a:bodyPr>
          <a:lstStyle/>
          <a:p>
            <a:r>
              <a:rPr lang="ru-RU" dirty="0" smtClean="0">
                <a:latin typeface="Times New Roman" panose="02020603050405020304" pitchFamily="18" charset="0"/>
                <a:cs typeface="Times New Roman" panose="02020603050405020304" pitchFamily="18" charset="0"/>
              </a:rPr>
              <a:t>3. Протяженным минимумам ОАР </a:t>
            </a:r>
          </a:p>
        </p:txBody>
      </p:sp>
      <p:sp>
        <p:nvSpPr>
          <p:cNvPr id="14" name="TextBox 13"/>
          <p:cNvSpPr txBox="1"/>
          <p:nvPr/>
        </p:nvSpPr>
        <p:spPr>
          <a:xfrm>
            <a:off x="783722" y="2007590"/>
            <a:ext cx="665567" cy="1015663"/>
          </a:xfrm>
          <a:prstGeom prst="rect">
            <a:avLst/>
          </a:prstGeom>
          <a:noFill/>
        </p:spPr>
        <p:txBody>
          <a:bodyPr wrap="none" rtlCol="0">
            <a:spAutoFit/>
          </a:bodyPr>
          <a:lstStyle/>
          <a:p>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ЧП</a:t>
            </a:r>
          </a:p>
          <a:p>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Лж1</a:t>
            </a:r>
          </a:p>
          <a:p>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ПК2</a:t>
            </a:r>
            <a:endParaRPr lang="ru-RU" sz="20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682160" y="1853702"/>
            <a:ext cx="684803" cy="1015663"/>
          </a:xfrm>
          <a:prstGeom prst="rect">
            <a:avLst/>
          </a:prstGeom>
          <a:noFill/>
        </p:spPr>
        <p:txBody>
          <a:bodyPr wrap="none" rtlCol="0">
            <a:spAutoFit/>
          </a:bodyPr>
          <a:lstStyle/>
          <a:p>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ПК2</a:t>
            </a:r>
          </a:p>
          <a:p>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ПП3</a:t>
            </a:r>
          </a:p>
          <a:p>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ПП4</a:t>
            </a:r>
            <a:endParaRPr lang="ru-RU" sz="20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996913" y="4441301"/>
            <a:ext cx="684803" cy="1938992"/>
          </a:xfrm>
          <a:prstGeom prst="rect">
            <a:avLst/>
          </a:prstGeom>
          <a:noFill/>
        </p:spPr>
        <p:txBody>
          <a:bodyPr wrap="none" rtlCol="0">
            <a:spAutoFit/>
          </a:bodyPr>
          <a:lstStyle/>
          <a:p>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Лж2</a:t>
            </a:r>
          </a:p>
          <a:p>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Лж3</a:t>
            </a:r>
          </a:p>
          <a:p>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ПК1</a:t>
            </a:r>
          </a:p>
          <a:p>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ПП1</a:t>
            </a:r>
          </a:p>
          <a:p>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ПП2</a:t>
            </a:r>
            <a:endParaRPr lang="ru-RU" sz="2000" dirty="0">
              <a:solidFill>
                <a:schemeClr val="accent5">
                  <a:lumMod val="50000"/>
                </a:schemeClr>
              </a:solidFill>
              <a:latin typeface="Times New Roman" panose="02020603050405020304" pitchFamily="18" charset="0"/>
              <a:cs typeface="Times New Roman" panose="02020603050405020304" pitchFamily="18" charset="0"/>
            </a:endParaRPr>
          </a:p>
          <a:p>
            <a:r>
              <a:rPr lang="ru-RU" sz="2000" dirty="0" smtClean="0">
                <a:solidFill>
                  <a:schemeClr val="accent5">
                    <a:lumMod val="50000"/>
                  </a:schemeClr>
                </a:solidFill>
                <a:latin typeface="Times New Roman" panose="02020603050405020304" pitchFamily="18" charset="0"/>
                <a:cs typeface="Times New Roman" panose="02020603050405020304" pitchFamily="18" charset="0"/>
              </a:rPr>
              <a:t>ПП3</a:t>
            </a:r>
            <a:endParaRPr lang="ru-RU" sz="2000"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6063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876" y="1262893"/>
            <a:ext cx="7501759" cy="4170350"/>
          </a:xfrm>
          <a:prstGeom prst="rect">
            <a:avLst/>
          </a:prstGeom>
        </p:spPr>
      </p:pic>
      <p:sp>
        <p:nvSpPr>
          <p:cNvPr id="5" name="Прямоугольник 4"/>
          <p:cNvSpPr/>
          <p:nvPr/>
        </p:nvSpPr>
        <p:spPr>
          <a:xfrm>
            <a:off x="1391920" y="5509159"/>
            <a:ext cx="6851785" cy="646331"/>
          </a:xfrm>
          <a:prstGeom prst="rect">
            <a:avLst/>
          </a:prstGeom>
        </p:spPr>
        <p:txBody>
          <a:bodyPr wrap="square">
            <a:spAutoFit/>
          </a:bodyPr>
          <a:lstStyle/>
          <a:p>
            <a:pPr lvl="0"/>
            <a:r>
              <a:rPr lang="ru-RU" dirty="0" smtClean="0">
                <a:solidFill>
                  <a:schemeClr val="tx1">
                    <a:lumMod val="50000"/>
                  </a:schemeClr>
                </a:solidFill>
                <a:latin typeface="Times New Roman" panose="02020603050405020304" pitchFamily="18" charset="0"/>
                <a:cs typeface="Times New Roman" panose="02020603050405020304" pitchFamily="18" charset="0"/>
              </a:rPr>
              <a:t>Модель распределения радона над разными типами разломов </a:t>
            </a:r>
            <a:r>
              <a:rPr lang="en-US" dirty="0" smtClean="0">
                <a:solidFill>
                  <a:schemeClr val="tx1">
                    <a:lumMod val="50000"/>
                  </a:schemeClr>
                </a:solidFill>
                <a:latin typeface="Times New Roman" panose="02020603050405020304" pitchFamily="18" charset="0"/>
                <a:cs typeface="Times New Roman" panose="02020603050405020304" pitchFamily="18" charset="0"/>
              </a:rPr>
              <a:t>(</a:t>
            </a:r>
            <a:r>
              <a:rPr lang="en-US" dirty="0" err="1" smtClean="0">
                <a:solidFill>
                  <a:schemeClr val="tx1">
                    <a:lumMod val="50000"/>
                  </a:schemeClr>
                </a:solidFill>
                <a:latin typeface="Times New Roman" panose="02020603050405020304" pitchFamily="18" charset="0"/>
                <a:cs typeface="Times New Roman" panose="02020603050405020304" pitchFamily="18" charset="0"/>
              </a:rPr>
              <a:t>Annunziatellies</a:t>
            </a:r>
            <a:r>
              <a:rPr lang="en-US" dirty="0">
                <a:solidFill>
                  <a:schemeClr val="tx1">
                    <a:lumMod val="50000"/>
                  </a:schemeClr>
                </a:solidFill>
                <a:latin typeface="Times New Roman" panose="02020603050405020304" pitchFamily="18" charset="0"/>
                <a:cs typeface="Times New Roman" panose="02020603050405020304" pitchFamily="18" charset="0"/>
              </a:rPr>
              <a:t>, </a:t>
            </a:r>
            <a:r>
              <a:rPr lang="en-US" dirty="0" err="1">
                <a:solidFill>
                  <a:schemeClr val="tx1">
                    <a:lumMod val="50000"/>
                  </a:schemeClr>
                </a:solidFill>
                <a:latin typeface="Times New Roman" panose="02020603050405020304" pitchFamily="18" charset="0"/>
                <a:cs typeface="Times New Roman" panose="02020603050405020304" pitchFamily="18" charset="0"/>
              </a:rPr>
              <a:t>Beaubien</a:t>
            </a:r>
            <a:r>
              <a:rPr lang="en-US" dirty="0">
                <a:solidFill>
                  <a:schemeClr val="tx1">
                    <a:lumMod val="50000"/>
                  </a:schemeClr>
                </a:solidFill>
                <a:latin typeface="Times New Roman" panose="02020603050405020304" pitchFamily="18" charset="0"/>
                <a:cs typeface="Times New Roman" panose="02020603050405020304" pitchFamily="18" charset="0"/>
              </a:rPr>
              <a:t>, </a:t>
            </a:r>
            <a:r>
              <a:rPr lang="en-US" dirty="0" err="1">
                <a:solidFill>
                  <a:schemeClr val="tx1">
                    <a:lumMod val="50000"/>
                  </a:schemeClr>
                </a:solidFill>
                <a:latin typeface="Times New Roman" panose="02020603050405020304" pitchFamily="18" charset="0"/>
                <a:cs typeface="Times New Roman" panose="02020603050405020304" pitchFamily="18" charset="0"/>
              </a:rPr>
              <a:t>Bigi</a:t>
            </a:r>
            <a:r>
              <a:rPr lang="en-US" dirty="0">
                <a:solidFill>
                  <a:schemeClr val="tx1">
                    <a:lumMod val="50000"/>
                  </a:schemeClr>
                </a:solidFill>
                <a:latin typeface="Times New Roman" panose="02020603050405020304" pitchFamily="18" charset="0"/>
                <a:cs typeface="Times New Roman" panose="02020603050405020304" pitchFamily="18" charset="0"/>
              </a:rPr>
              <a:t>, </a:t>
            </a:r>
            <a:r>
              <a:rPr lang="en-US" dirty="0" err="1">
                <a:solidFill>
                  <a:schemeClr val="tx1">
                    <a:lumMod val="50000"/>
                  </a:schemeClr>
                </a:solidFill>
                <a:latin typeface="Times New Roman" panose="02020603050405020304" pitchFamily="18" charset="0"/>
                <a:cs typeface="Times New Roman" panose="02020603050405020304" pitchFamily="18" charset="0"/>
              </a:rPr>
              <a:t>Ciotoli</a:t>
            </a:r>
            <a:r>
              <a:rPr lang="en-US" dirty="0">
                <a:solidFill>
                  <a:schemeClr val="tx1">
                    <a:lumMod val="50000"/>
                  </a:schemeClr>
                </a:solidFill>
                <a:latin typeface="Times New Roman" panose="02020603050405020304" pitchFamily="18" charset="0"/>
                <a:cs typeface="Times New Roman" panose="02020603050405020304" pitchFamily="18" charset="0"/>
              </a:rPr>
              <a:t>, </a:t>
            </a:r>
            <a:r>
              <a:rPr lang="en-US" dirty="0" err="1">
                <a:solidFill>
                  <a:schemeClr val="tx1">
                    <a:lumMod val="50000"/>
                  </a:schemeClr>
                </a:solidFill>
                <a:latin typeface="Times New Roman" panose="02020603050405020304" pitchFamily="18" charset="0"/>
                <a:cs typeface="Times New Roman" panose="02020603050405020304" pitchFamily="18" charset="0"/>
              </a:rPr>
              <a:t>Coltella</a:t>
            </a:r>
            <a:r>
              <a:rPr lang="en-US" dirty="0">
                <a:solidFill>
                  <a:schemeClr val="tx1">
                    <a:lumMod val="50000"/>
                  </a:schemeClr>
                </a:solidFill>
                <a:latin typeface="Times New Roman" panose="02020603050405020304" pitchFamily="18" charset="0"/>
                <a:cs typeface="Times New Roman" panose="02020603050405020304" pitchFamily="18" charset="0"/>
              </a:rPr>
              <a:t>, Lombardi, 2008)</a:t>
            </a:r>
            <a:endParaRPr lang="ru-RU"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6" name="Заголовок 1"/>
          <p:cNvSpPr>
            <a:spLocks noGrp="1"/>
          </p:cNvSpPr>
          <p:nvPr>
            <p:ph type="title"/>
          </p:nvPr>
        </p:nvSpPr>
        <p:spPr>
          <a:xfrm>
            <a:off x="451013" y="230190"/>
            <a:ext cx="8241973" cy="787510"/>
          </a:xfrm>
        </p:spPr>
        <p:txBody>
          <a:bodyPr>
            <a:noAutofit/>
          </a:bodyPr>
          <a:lstStyle/>
          <a:p>
            <a:pPr algn="ctr"/>
            <a:r>
              <a:rPr lang="ru-RU" sz="2800" b="1" dirty="0" smtClean="0">
                <a:latin typeface="Times New Roman" panose="02020603050405020304" pitchFamily="18" charset="0"/>
                <a:cs typeface="Times New Roman" panose="02020603050405020304" pitchFamily="18" charset="0"/>
              </a:rPr>
              <a:t>Форма радоновых аномалий и разломы</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4947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extLst>
              <p:ext uri="{D42A27DB-BD31-4B8C-83A1-F6EECF244321}">
                <p14:modId xmlns:p14="http://schemas.microsoft.com/office/powerpoint/2010/main" val="3235177318"/>
              </p:ext>
            </p:extLst>
          </p:nvPr>
        </p:nvGraphicFramePr>
        <p:xfrm>
          <a:off x="195136" y="787510"/>
          <a:ext cx="4480678"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Заголовок 1"/>
          <p:cNvSpPr txBox="1">
            <a:spLocks/>
          </p:cNvSpPr>
          <p:nvPr/>
        </p:nvSpPr>
        <p:spPr>
          <a:xfrm>
            <a:off x="417874" y="0"/>
            <a:ext cx="8601546" cy="7875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800" b="1" dirty="0" smtClean="0">
                <a:latin typeface="Times New Roman" panose="02020603050405020304" pitchFamily="18" charset="0"/>
                <a:cs typeface="Times New Roman" panose="02020603050405020304" pitchFamily="18" charset="0"/>
              </a:rPr>
              <a:t>Интенсивность радоновых аномалий</a:t>
            </a:r>
            <a:endParaRPr lang="ru-RU" sz="2800" b="1" dirty="0">
              <a:latin typeface="Times New Roman" panose="02020603050405020304" pitchFamily="18" charset="0"/>
              <a:cs typeface="Times New Roman" panose="02020603050405020304" pitchFamily="18" charset="0"/>
            </a:endParaRPr>
          </a:p>
        </p:txBody>
      </p:sp>
      <p:graphicFrame>
        <p:nvGraphicFramePr>
          <p:cNvPr id="8" name="Схема 7"/>
          <p:cNvGraphicFramePr/>
          <p:nvPr>
            <p:extLst>
              <p:ext uri="{D42A27DB-BD31-4B8C-83A1-F6EECF244321}">
                <p14:modId xmlns:p14="http://schemas.microsoft.com/office/powerpoint/2010/main" val="2432915741"/>
              </p:ext>
            </p:extLst>
          </p:nvPr>
        </p:nvGraphicFramePr>
        <p:xfrm>
          <a:off x="2050015" y="654214"/>
          <a:ext cx="5030723" cy="33433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Схема 8"/>
          <p:cNvGraphicFramePr/>
          <p:nvPr>
            <p:extLst>
              <p:ext uri="{D42A27DB-BD31-4B8C-83A1-F6EECF244321}">
                <p14:modId xmlns:p14="http://schemas.microsoft.com/office/powerpoint/2010/main" val="3079396561"/>
              </p:ext>
            </p:extLst>
          </p:nvPr>
        </p:nvGraphicFramePr>
        <p:xfrm>
          <a:off x="2081673" y="3563815"/>
          <a:ext cx="5034236" cy="304124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057745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321275" y="0"/>
            <a:ext cx="8601546" cy="7875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800" b="1" dirty="0" smtClean="0">
                <a:latin typeface="Times New Roman" panose="02020603050405020304" pitchFamily="18" charset="0"/>
                <a:cs typeface="Times New Roman" panose="02020603050405020304" pitchFamily="18" charset="0"/>
              </a:rPr>
              <a:t>Контрастность радоновых аномалий</a:t>
            </a:r>
            <a:endParaRPr lang="ru-RU" sz="2800" b="1" dirty="0">
              <a:latin typeface="Times New Roman" panose="02020603050405020304" pitchFamily="18" charset="0"/>
              <a:cs typeface="Times New Roman" panose="02020603050405020304" pitchFamily="18" charset="0"/>
            </a:endParaRPr>
          </a:p>
        </p:txBody>
      </p:sp>
      <p:sp>
        <p:nvSpPr>
          <p:cNvPr id="21" name="Объект 20"/>
          <p:cNvSpPr>
            <a:spLocks noGrp="1"/>
          </p:cNvSpPr>
          <p:nvPr>
            <p:ph idx="1"/>
          </p:nvPr>
        </p:nvSpPr>
        <p:spPr>
          <a:xfrm>
            <a:off x="4486482" y="1017700"/>
            <a:ext cx="4581458" cy="5026893"/>
          </a:xfrm>
        </p:spPr>
        <p:txBody>
          <a:bodyPr>
            <a:normAutofit/>
          </a:bodyPr>
          <a:lstStyle/>
          <a:p>
            <a:r>
              <a:rPr lang="ru-RU" dirty="0" err="1" smtClean="0">
                <a:latin typeface="Times New Roman" panose="02020603050405020304" pitchFamily="18" charset="0"/>
                <a:cs typeface="Times New Roman" panose="02020603050405020304" pitchFamily="18" charset="0"/>
              </a:rPr>
              <a:t>Приразломные</a:t>
            </a:r>
            <a:r>
              <a:rPr lang="ru-RU" dirty="0" smtClean="0">
                <a:latin typeface="Times New Roman" panose="02020603050405020304" pitchFamily="18" charset="0"/>
                <a:cs typeface="Times New Roman" panose="02020603050405020304" pitchFamily="18" charset="0"/>
              </a:rPr>
              <a:t> радоновые аномалии на территории западного борта ПКА согласно </a:t>
            </a:r>
            <a:r>
              <a:rPr lang="en-US" dirty="0" smtClean="0">
                <a:latin typeface="Times New Roman" panose="02020603050405020304" pitchFamily="18" charset="0"/>
                <a:cs typeface="Times New Roman" panose="02020603050405020304" pitchFamily="18" charset="0"/>
              </a:rPr>
              <a:t>K</a:t>
            </a:r>
            <a:r>
              <a:rPr lang="en-US" baseline="-25000" dirty="0" smtClean="0">
                <a:latin typeface="Times New Roman" panose="02020603050405020304" pitchFamily="18" charset="0"/>
                <a:cs typeface="Times New Roman" panose="02020603050405020304" pitchFamily="18" charset="0"/>
              </a:rPr>
              <a:t>Q</a:t>
            </a:r>
            <a:r>
              <a:rPr lang="ru-RU" baseline="-25000"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делятся на:</a:t>
            </a:r>
          </a:p>
          <a:p>
            <a:r>
              <a:rPr lang="ru-RU" dirty="0" smtClean="0">
                <a:latin typeface="Times New Roman" panose="02020603050405020304" pitchFamily="18" charset="0"/>
                <a:cs typeface="Times New Roman" panose="02020603050405020304" pitchFamily="18" charset="0"/>
              </a:rPr>
              <a:t>Сверхвысокие: </a:t>
            </a:r>
            <a:r>
              <a:rPr lang="ru-RU" b="1" dirty="0" smtClean="0">
                <a:latin typeface="Times New Roman" panose="02020603050405020304" pitchFamily="18" charset="0"/>
                <a:cs typeface="Times New Roman" panose="02020603050405020304" pitchFamily="18" charset="0"/>
              </a:rPr>
              <a:t>ПП3</a:t>
            </a:r>
          </a:p>
          <a:p>
            <a:r>
              <a:rPr lang="ru-RU" dirty="0" smtClean="0">
                <a:latin typeface="Times New Roman" panose="02020603050405020304" pitchFamily="18" charset="0"/>
                <a:cs typeface="Times New Roman" panose="02020603050405020304" pitchFamily="18" charset="0"/>
              </a:rPr>
              <a:t>Высокие: </a:t>
            </a:r>
            <a:r>
              <a:rPr lang="ru-RU" b="1" dirty="0" smtClean="0">
                <a:latin typeface="Times New Roman" panose="02020603050405020304" pitchFamily="18" charset="0"/>
                <a:cs typeface="Times New Roman" panose="02020603050405020304" pitchFamily="18" charset="0"/>
              </a:rPr>
              <a:t>ПК1, ЧП, Лж2</a:t>
            </a:r>
            <a:r>
              <a:rPr lang="ru-RU" b="1" smtClean="0">
                <a:latin typeface="Times New Roman" panose="02020603050405020304" pitchFamily="18" charset="0"/>
                <a:cs typeface="Times New Roman" panose="02020603050405020304" pitchFamily="18" charset="0"/>
              </a:rPr>
              <a:t>, Лж3</a:t>
            </a:r>
            <a:endParaRPr lang="ru-RU" b="1"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Повышенные: </a:t>
            </a:r>
            <a:r>
              <a:rPr lang="ru-RU" b="1" dirty="0" smtClean="0">
                <a:latin typeface="Times New Roman" panose="02020603050405020304" pitchFamily="18" charset="0"/>
                <a:cs typeface="Times New Roman" panose="02020603050405020304" pitchFamily="18" charset="0"/>
              </a:rPr>
              <a:t>ПК2, Лж1</a:t>
            </a:r>
          </a:p>
          <a:p>
            <a:r>
              <a:rPr lang="ru-RU" dirty="0" smtClean="0">
                <a:latin typeface="Times New Roman" panose="02020603050405020304" pitchFamily="18" charset="0"/>
                <a:cs typeface="Times New Roman" panose="02020603050405020304" pitchFamily="18" charset="0"/>
              </a:rPr>
              <a:t>Средние: </a:t>
            </a:r>
            <a:r>
              <a:rPr lang="ru-RU" b="1" dirty="0" smtClean="0">
                <a:latin typeface="Times New Roman" panose="02020603050405020304" pitchFamily="18" charset="0"/>
                <a:cs typeface="Times New Roman" panose="02020603050405020304" pitchFamily="18" charset="0"/>
              </a:rPr>
              <a:t>ПП3</a:t>
            </a:r>
          </a:p>
          <a:p>
            <a:r>
              <a:rPr lang="ru-RU" dirty="0" smtClean="0">
                <a:latin typeface="Times New Roman" panose="02020603050405020304" pitchFamily="18" charset="0"/>
                <a:cs typeface="Times New Roman" panose="02020603050405020304" pitchFamily="18" charset="0"/>
              </a:rPr>
              <a:t>Низкие: </a:t>
            </a:r>
            <a:r>
              <a:rPr lang="ru-RU" b="1" dirty="0" smtClean="0">
                <a:latin typeface="Times New Roman" panose="02020603050405020304" pitchFamily="18" charset="0"/>
                <a:cs typeface="Times New Roman" panose="02020603050405020304" pitchFamily="18" charset="0"/>
              </a:rPr>
              <a:t>ПП2</a:t>
            </a:r>
          </a:p>
          <a:p>
            <a:endParaRPr lang="ru-RU" dirty="0"/>
          </a:p>
        </p:txBody>
      </p:sp>
      <p:pic>
        <p:nvPicPr>
          <p:cNvPr id="22" name="Рисунок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220" y="1017700"/>
            <a:ext cx="3826308" cy="2355486"/>
          </a:xfrm>
          <a:prstGeom prst="rect">
            <a:avLst/>
          </a:prstGeom>
        </p:spPr>
      </p:pic>
      <p:sp>
        <p:nvSpPr>
          <p:cNvPr id="23" name="Прямоугольник 22"/>
          <p:cNvSpPr/>
          <p:nvPr/>
        </p:nvSpPr>
        <p:spPr>
          <a:xfrm>
            <a:off x="321275" y="3695700"/>
            <a:ext cx="4165207" cy="3046988"/>
          </a:xfrm>
          <a:prstGeom prst="rect">
            <a:avLst/>
          </a:prstGeom>
          <a:solidFill>
            <a:schemeClr val="accent4"/>
          </a:solidFill>
          <a:ln>
            <a:solidFill>
              <a:schemeClr val="accent4"/>
            </a:solidFill>
          </a:ln>
        </p:spPr>
        <p:txBody>
          <a:bodyPr wrap="square">
            <a:spAutoFit/>
          </a:bodyPr>
          <a:lstStyle/>
          <a:p>
            <a:pPr lvl="0"/>
            <a:r>
              <a:rPr lang="ru-RU" sz="2400" dirty="0">
                <a:solidFill>
                  <a:schemeClr val="tx1">
                    <a:lumMod val="50000"/>
                  </a:schemeClr>
                </a:solidFill>
              </a:rPr>
              <a:t>По величине К</a:t>
            </a:r>
            <a:r>
              <a:rPr lang="en-US" sz="2400" baseline="-25000" dirty="0">
                <a:solidFill>
                  <a:schemeClr val="tx1">
                    <a:lumMod val="50000"/>
                  </a:schemeClr>
                </a:solidFill>
              </a:rPr>
              <a:t>Q</a:t>
            </a:r>
            <a:r>
              <a:rPr lang="ru-RU" sz="2400" dirty="0">
                <a:solidFill>
                  <a:schemeClr val="tx1">
                    <a:lumMod val="50000"/>
                  </a:schemeClr>
                </a:solidFill>
              </a:rPr>
              <a:t> выделяются разломы: </a:t>
            </a:r>
          </a:p>
          <a:p>
            <a:pPr marL="457200" lvl="0" indent="-457200">
              <a:buFont typeface="Arial" panose="020B0604020202020204" pitchFamily="34" charset="0"/>
              <a:buChar char="•"/>
            </a:pPr>
            <a:r>
              <a:rPr lang="ru-RU" sz="2400" b="1" i="1" dirty="0">
                <a:solidFill>
                  <a:schemeClr val="tx1">
                    <a:lumMod val="50000"/>
                  </a:schemeClr>
                </a:solidFill>
              </a:rPr>
              <a:t>сверхвысокой </a:t>
            </a:r>
            <a:r>
              <a:rPr lang="ru-RU" sz="2400" dirty="0">
                <a:solidFill>
                  <a:schemeClr val="tx1">
                    <a:lumMod val="50000"/>
                  </a:schemeClr>
                </a:solidFill>
              </a:rPr>
              <a:t>К</a:t>
            </a:r>
            <a:r>
              <a:rPr lang="en-US" sz="2400" baseline="-25000" dirty="0">
                <a:solidFill>
                  <a:schemeClr val="tx1">
                    <a:lumMod val="50000"/>
                  </a:schemeClr>
                </a:solidFill>
              </a:rPr>
              <a:t>Q</a:t>
            </a:r>
            <a:r>
              <a:rPr lang="ru-RU" sz="2400" dirty="0">
                <a:solidFill>
                  <a:schemeClr val="tx1">
                    <a:lumMod val="50000"/>
                  </a:schemeClr>
                </a:solidFill>
              </a:rPr>
              <a:t>&gt;10</a:t>
            </a:r>
          </a:p>
          <a:p>
            <a:pPr marL="457200" lvl="0" indent="-457200">
              <a:buFont typeface="Arial" panose="020B0604020202020204" pitchFamily="34" charset="0"/>
              <a:buChar char="•"/>
            </a:pPr>
            <a:r>
              <a:rPr lang="ru-RU" sz="2400" b="1" i="1" dirty="0">
                <a:solidFill>
                  <a:schemeClr val="tx1">
                    <a:lumMod val="50000"/>
                  </a:schemeClr>
                </a:solidFill>
              </a:rPr>
              <a:t>высокой 10≥К</a:t>
            </a:r>
            <a:r>
              <a:rPr lang="en-US" sz="2400" b="1" i="1" baseline="-25000" dirty="0">
                <a:solidFill>
                  <a:schemeClr val="tx1">
                    <a:lumMod val="50000"/>
                  </a:schemeClr>
                </a:solidFill>
              </a:rPr>
              <a:t>Q</a:t>
            </a:r>
            <a:r>
              <a:rPr lang="ru-RU" sz="2400" b="1" i="1" dirty="0">
                <a:solidFill>
                  <a:schemeClr val="tx1">
                    <a:lumMod val="50000"/>
                  </a:schemeClr>
                </a:solidFill>
              </a:rPr>
              <a:t>&gt;5</a:t>
            </a:r>
          </a:p>
          <a:p>
            <a:pPr marL="457200" lvl="0" indent="-457200">
              <a:buFont typeface="Arial" panose="020B0604020202020204" pitchFamily="34" charset="0"/>
              <a:buChar char="•"/>
            </a:pPr>
            <a:r>
              <a:rPr lang="ru-RU" sz="2400" b="1" i="1" dirty="0">
                <a:solidFill>
                  <a:schemeClr val="tx1">
                    <a:lumMod val="50000"/>
                  </a:schemeClr>
                </a:solidFill>
              </a:rPr>
              <a:t>повышенной 5≥К</a:t>
            </a:r>
            <a:r>
              <a:rPr lang="en-US" sz="2400" b="1" i="1" baseline="-25000" dirty="0">
                <a:solidFill>
                  <a:schemeClr val="tx1">
                    <a:lumMod val="50000"/>
                  </a:schemeClr>
                </a:solidFill>
              </a:rPr>
              <a:t>Q</a:t>
            </a:r>
            <a:r>
              <a:rPr lang="ru-RU" sz="2400" b="1" i="1" dirty="0">
                <a:solidFill>
                  <a:schemeClr val="tx1">
                    <a:lumMod val="50000"/>
                  </a:schemeClr>
                </a:solidFill>
              </a:rPr>
              <a:t>&gt;3</a:t>
            </a:r>
          </a:p>
          <a:p>
            <a:pPr marL="457200" lvl="0" indent="-457200">
              <a:buFont typeface="Arial" panose="020B0604020202020204" pitchFamily="34" charset="0"/>
              <a:buChar char="•"/>
            </a:pPr>
            <a:r>
              <a:rPr lang="ru-RU" sz="2400" b="1" i="1" dirty="0">
                <a:solidFill>
                  <a:schemeClr val="tx1">
                    <a:lumMod val="50000"/>
                  </a:schemeClr>
                </a:solidFill>
              </a:rPr>
              <a:t>средней 3≥К</a:t>
            </a:r>
            <a:r>
              <a:rPr lang="en-US" sz="2400" b="1" i="1" baseline="-25000" dirty="0">
                <a:solidFill>
                  <a:schemeClr val="tx1">
                    <a:lumMod val="50000"/>
                  </a:schemeClr>
                </a:solidFill>
              </a:rPr>
              <a:t>Q</a:t>
            </a:r>
            <a:r>
              <a:rPr lang="ru-RU" sz="2400" b="1" i="1" dirty="0">
                <a:solidFill>
                  <a:schemeClr val="tx1">
                    <a:lumMod val="50000"/>
                  </a:schemeClr>
                </a:solidFill>
              </a:rPr>
              <a:t>&gt;2</a:t>
            </a:r>
          </a:p>
          <a:p>
            <a:pPr marL="457200" lvl="0" indent="-457200">
              <a:buFont typeface="Arial" panose="020B0604020202020204" pitchFamily="34" charset="0"/>
              <a:buChar char="•"/>
            </a:pPr>
            <a:r>
              <a:rPr lang="ru-RU" sz="2400" b="1" i="1" dirty="0">
                <a:solidFill>
                  <a:schemeClr val="tx1">
                    <a:lumMod val="50000"/>
                  </a:schemeClr>
                </a:solidFill>
              </a:rPr>
              <a:t>низкой К</a:t>
            </a:r>
            <a:r>
              <a:rPr lang="en-US" sz="2400" b="1" i="1" baseline="-25000" dirty="0">
                <a:solidFill>
                  <a:schemeClr val="tx1">
                    <a:lumMod val="50000"/>
                  </a:schemeClr>
                </a:solidFill>
              </a:rPr>
              <a:t>Q</a:t>
            </a:r>
            <a:r>
              <a:rPr lang="ru-RU" sz="2400" b="1" i="1" dirty="0">
                <a:solidFill>
                  <a:schemeClr val="tx1">
                    <a:lumMod val="50000"/>
                  </a:schemeClr>
                </a:solidFill>
              </a:rPr>
              <a:t>≤2</a:t>
            </a:r>
          </a:p>
          <a:p>
            <a:pPr lvl="0"/>
            <a:r>
              <a:rPr lang="ru-RU" sz="2400" dirty="0">
                <a:solidFill>
                  <a:schemeClr val="tx1">
                    <a:lumMod val="50000"/>
                  </a:schemeClr>
                </a:solidFill>
              </a:rPr>
              <a:t>радоновой активности.</a:t>
            </a:r>
            <a:endParaRPr lang="ru-RU" sz="2400" dirty="0"/>
          </a:p>
        </p:txBody>
      </p:sp>
    </p:spTree>
    <p:extLst>
      <p:ext uri="{BB962C8B-B14F-4D97-AF65-F5344CB8AC3E}">
        <p14:creationId xmlns:p14="http://schemas.microsoft.com/office/powerpoint/2010/main" val="4214582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10604"/>
            <a:ext cx="7886700" cy="530420"/>
          </a:xfrm>
        </p:spPr>
        <p:txBody>
          <a:bodyPr>
            <a:normAutofit/>
          </a:bodyPr>
          <a:lstStyle/>
          <a:p>
            <a:pPr algn="ctr"/>
            <a:r>
              <a:rPr lang="ru-RU" sz="2800" b="1" dirty="0" smtClean="0">
                <a:latin typeface="Times New Roman" panose="02020603050405020304" pitchFamily="18" charset="0"/>
                <a:cs typeface="Times New Roman" panose="02020603050405020304" pitchFamily="18" charset="0"/>
              </a:rPr>
              <a:t>Выводы</a:t>
            </a: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28650" y="904973"/>
            <a:ext cx="7886700" cy="5611355"/>
          </a:xfrm>
          <a:solidFill>
            <a:schemeClr val="bg1"/>
          </a:solidFill>
          <a:ln>
            <a:solidFill>
              <a:schemeClr val="bg1"/>
            </a:solidFill>
          </a:ln>
        </p:spPr>
        <p:txBody>
          <a:bodyPr>
            <a:normAutofit/>
          </a:bodyPr>
          <a:lstStyle/>
          <a:p>
            <a:pPr marL="457200" indent="-457200">
              <a:buAutoNum type="arabicPeriod"/>
            </a:pPr>
            <a:r>
              <a:rPr lang="ru-RU" sz="1800" dirty="0" smtClean="0">
                <a:latin typeface="Times New Roman" panose="02020603050405020304" pitchFamily="18" charset="0"/>
                <a:cs typeface="Times New Roman" panose="02020603050405020304" pitchFamily="18" charset="0"/>
              </a:rPr>
              <a:t>Разломы южной части западного борта </a:t>
            </a:r>
            <a:r>
              <a:rPr lang="ru-RU" sz="1800" dirty="0" err="1" smtClean="0">
                <a:latin typeface="Times New Roman" panose="02020603050405020304" pitchFamily="18" charset="0"/>
                <a:cs typeface="Times New Roman" panose="02020603050405020304" pitchFamily="18" charset="0"/>
              </a:rPr>
              <a:t>Печоро-Колвинского</a:t>
            </a:r>
            <a:r>
              <a:rPr lang="ru-RU" sz="1800" dirty="0" smtClean="0">
                <a:latin typeface="Times New Roman" panose="02020603050405020304" pitchFamily="18" charset="0"/>
                <a:cs typeface="Times New Roman" panose="02020603050405020304" pitchFamily="18" charset="0"/>
              </a:rPr>
              <a:t> авлакогена не находят отражения в локальном магнитном поле.</a:t>
            </a:r>
          </a:p>
          <a:p>
            <a:pPr marL="457200" indent="-457200">
              <a:buAutoNum type="arabicPeriod"/>
            </a:pPr>
            <a:r>
              <a:rPr lang="ru-RU" sz="1800" dirty="0" smtClean="0">
                <a:latin typeface="Times New Roman" panose="02020603050405020304" pitchFamily="18" charset="0"/>
                <a:cs typeface="Times New Roman" panose="02020603050405020304" pitchFamily="18" charset="0"/>
              </a:rPr>
              <a:t>В поле радона разломы выделяются аномалиями интенсивностью 400-2000 Бк/м</a:t>
            </a:r>
            <a:r>
              <a:rPr lang="ru-RU" sz="1800" baseline="30000" dirty="0" smtClean="0">
                <a:latin typeface="Times New Roman" panose="02020603050405020304" pitchFamily="18" charset="0"/>
                <a:cs typeface="Times New Roman" panose="02020603050405020304" pitchFamily="18" charset="0"/>
              </a:rPr>
              <a:t>3</a:t>
            </a:r>
            <a:r>
              <a:rPr lang="ru-RU" sz="1800" dirty="0" smtClean="0">
                <a:latin typeface="Times New Roman" panose="02020603050405020304" pitchFamily="18" charset="0"/>
                <a:cs typeface="Times New Roman" panose="02020603050405020304" pitchFamily="18" charset="0"/>
              </a:rPr>
              <a:t>, которая изменяется как в продольном, так и в поперечном направлении, а также в разные периоды измерений.</a:t>
            </a:r>
          </a:p>
          <a:p>
            <a:pPr marL="457200" indent="-457200">
              <a:buAutoNum type="arabicPeriod"/>
            </a:pPr>
            <a:r>
              <a:rPr lang="ru-RU" sz="1800" dirty="0" smtClean="0">
                <a:latin typeface="Times New Roman" panose="02020603050405020304" pitchFamily="18" charset="0"/>
                <a:cs typeface="Times New Roman" panose="02020603050405020304" pitchFamily="18" charset="0"/>
              </a:rPr>
              <a:t>Установлено три типа соотношения радоновых аномалий и разломных зон.</a:t>
            </a:r>
          </a:p>
          <a:p>
            <a:pPr marL="457200" indent="-457200">
              <a:buAutoNum type="arabicPeriod"/>
            </a:pPr>
            <a:r>
              <a:rPr lang="ru-RU" sz="1800" dirty="0" smtClean="0">
                <a:latin typeface="Times New Roman" panose="02020603050405020304" pitchFamily="18" charset="0"/>
                <a:cs typeface="Times New Roman" panose="02020603050405020304" pitchFamily="18" charset="0"/>
              </a:rPr>
              <a:t>Для нарушений, подходящих близко к «дневной» поверхности форма и интенсивность радоновых аномалий зависит от внутреннего строения разломной зоны</a:t>
            </a:r>
            <a:r>
              <a:rPr lang="ru-RU" sz="1800" dirty="0" smtClean="0">
                <a:latin typeface="Times New Roman" panose="02020603050405020304" pitchFamily="18" charset="0"/>
                <a:cs typeface="Times New Roman" panose="02020603050405020304" pitchFamily="18" charset="0"/>
              </a:rPr>
              <a:t>.</a:t>
            </a:r>
          </a:p>
          <a:p>
            <a:pPr marL="457200" indent="-457200">
              <a:buAutoNum type="arabicPeriod"/>
            </a:pPr>
            <a:endParaRPr lang="ru-RU" sz="1800" dirty="0">
              <a:latin typeface="Times New Roman" panose="02020603050405020304" pitchFamily="18" charset="0"/>
              <a:cs typeface="Times New Roman" panose="02020603050405020304" pitchFamily="18" charset="0"/>
            </a:endParaRPr>
          </a:p>
          <a:p>
            <a:pPr marL="0" indent="0">
              <a:buNone/>
            </a:pPr>
            <a:endParaRPr lang="ru-RU" sz="1800" dirty="0">
              <a:latin typeface="Times New Roman" panose="02020603050405020304" pitchFamily="18" charset="0"/>
              <a:cs typeface="Times New Roman" panose="02020603050405020304" pitchFamily="18" charset="0"/>
            </a:endParaRPr>
          </a:p>
          <a:p>
            <a:pPr marL="0" indent="0" algn="ctr">
              <a:buNone/>
            </a:pPr>
            <a:r>
              <a:rPr lang="ru-RU" sz="1800" b="1" dirty="0" smtClean="0">
                <a:solidFill>
                  <a:schemeClr val="accent1">
                    <a:lumMod val="50000"/>
                  </a:schemeClr>
                </a:solidFill>
                <a:latin typeface="Times New Roman" panose="02020603050405020304" pitchFamily="18" charset="0"/>
                <a:cs typeface="Times New Roman" panose="02020603050405020304" pitchFamily="18" charset="0"/>
              </a:rPr>
              <a:t>Результаты радоновой съемки на территории западного борта ПКА позволяют говорить о ее применении в качестве дополнительного метода для </a:t>
            </a:r>
            <a:r>
              <a:rPr lang="ru-RU" sz="1800" b="1" dirty="0">
                <a:solidFill>
                  <a:schemeClr val="accent1">
                    <a:lumMod val="50000"/>
                  </a:schemeClr>
                </a:solidFill>
                <a:latin typeface="Times New Roman" panose="02020603050405020304" pitchFamily="18" charset="0"/>
                <a:cs typeface="Times New Roman" panose="02020603050405020304" pitchFamily="18" charset="0"/>
              </a:rPr>
              <a:t>картирования разломных зон в первом приближении </a:t>
            </a:r>
            <a:r>
              <a:rPr lang="ru-RU" sz="1800" b="1" dirty="0" smtClean="0">
                <a:solidFill>
                  <a:schemeClr val="accent1">
                    <a:lumMod val="50000"/>
                  </a:schemeClr>
                </a:solidFill>
                <a:latin typeface="Times New Roman" panose="02020603050405020304" pitchFamily="18" charset="0"/>
                <a:cs typeface="Times New Roman" panose="02020603050405020304" pitchFamily="18" charset="0"/>
              </a:rPr>
              <a:t>там, где отсутствуют данные более точных геофизических методов.</a:t>
            </a:r>
            <a:endParaRPr lang="ru-RU" sz="1800" b="1" dirty="0" smtClean="0">
              <a:solidFill>
                <a:schemeClr val="accent1">
                  <a:lumMod val="50000"/>
                </a:schemeClr>
              </a:solidFill>
              <a:latin typeface="Times New Roman" panose="02020603050405020304" pitchFamily="18" charset="0"/>
              <a:cs typeface="Times New Roman" panose="02020603050405020304" pitchFamily="18" charset="0"/>
            </a:endParaRPr>
          </a:p>
          <a:p>
            <a:pPr marL="457200" indent="-457200">
              <a:buAutoNum type="arabicPeriod"/>
            </a:pPr>
            <a:endParaRPr lang="ru-RU" sz="2000" dirty="0" smtClean="0">
              <a:latin typeface="Times New Roman" panose="02020603050405020304" pitchFamily="18" charset="0"/>
              <a:cs typeface="Times New Roman" panose="02020603050405020304" pitchFamily="18" charset="0"/>
            </a:endParaRPr>
          </a:p>
          <a:p>
            <a:pPr marL="0" indent="0">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1398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05362" y="250481"/>
            <a:ext cx="7886700" cy="775335"/>
          </a:xfrm>
        </p:spPr>
        <p:txBody>
          <a:bodyPr>
            <a:normAutofit/>
          </a:bodyPr>
          <a:lstStyle/>
          <a:p>
            <a:pPr marL="0" indent="0">
              <a:buNone/>
            </a:pPr>
            <a:r>
              <a:rPr lang="ru-RU" sz="4000" b="1" dirty="0" smtClean="0">
                <a:solidFill>
                  <a:srgbClr val="0070C0"/>
                </a:solidFill>
                <a:cs typeface="Aharoni" panose="02010803020104030203" pitchFamily="2" charset="-79"/>
              </a:rPr>
              <a:t>Спасибо за внимание! </a:t>
            </a:r>
            <a:endParaRPr lang="ru-RU" sz="4000" b="1" dirty="0">
              <a:solidFill>
                <a:srgbClr val="0070C0"/>
              </a:solidFill>
              <a:cs typeface="Aharoni" panose="02010803020104030203" pitchFamily="2" charset="-79"/>
            </a:endParaRPr>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1320" y="914056"/>
            <a:ext cx="5832184" cy="5832184"/>
          </a:xfrm>
          <a:prstGeom prst="rect">
            <a:avLst/>
          </a:prstGeom>
        </p:spPr>
      </p:pic>
    </p:spTree>
    <p:extLst>
      <p:ext uri="{BB962C8B-B14F-4D97-AF65-F5344CB8AC3E}">
        <p14:creationId xmlns:p14="http://schemas.microsoft.com/office/powerpoint/2010/main" val="2264544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2885" y="372744"/>
            <a:ext cx="4467222" cy="6210935"/>
          </a:xfrm>
        </p:spPr>
      </p:pic>
      <p:sp>
        <p:nvSpPr>
          <p:cNvPr id="2" name="Заголовок 1"/>
          <p:cNvSpPr>
            <a:spLocks noGrp="1"/>
          </p:cNvSpPr>
          <p:nvPr>
            <p:ph type="title"/>
          </p:nvPr>
        </p:nvSpPr>
        <p:spPr>
          <a:xfrm>
            <a:off x="-715991" y="60385"/>
            <a:ext cx="5711764" cy="678670"/>
          </a:xfrm>
        </p:spPr>
        <p:txBody>
          <a:bodyPr>
            <a:normAutofit/>
          </a:bodyPr>
          <a:lstStyle/>
          <a:p>
            <a:pPr algn="ctr"/>
            <a:r>
              <a:rPr lang="ru-RU" sz="3200" b="1" dirty="0" smtClean="0">
                <a:latin typeface="Times New Roman" panose="02020603050405020304" pitchFamily="18" charset="0"/>
                <a:cs typeface="Times New Roman" panose="02020603050405020304" pitchFamily="18" charset="0"/>
              </a:rPr>
              <a:t>Разломная тектоника</a:t>
            </a:r>
            <a:endParaRPr lang="ru-RU" sz="3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748478" y="60385"/>
            <a:ext cx="4395522" cy="6678751"/>
          </a:xfrm>
          <a:prstGeom prst="rect">
            <a:avLst/>
          </a:prstGeom>
          <a:noFill/>
        </p:spPr>
        <p:txBody>
          <a:bodyPr wrap="square" rtlCol="0">
            <a:spAutoFit/>
          </a:bodyPr>
          <a:lstStyle/>
          <a:p>
            <a:r>
              <a:rPr lang="ru-RU" b="1" dirty="0" smtClean="0">
                <a:latin typeface="Times New Roman" panose="02020603050405020304" pitchFamily="18" charset="0"/>
                <a:cs typeface="Times New Roman" panose="02020603050405020304" pitchFamily="18" charset="0"/>
              </a:rPr>
              <a:t>Схема разломной тектоники </a:t>
            </a:r>
          </a:p>
          <a:p>
            <a:r>
              <a:rPr lang="ru-RU" b="1" dirty="0" smtClean="0">
                <a:latin typeface="Times New Roman" panose="02020603050405020304" pitchFamily="18" charset="0"/>
                <a:cs typeface="Times New Roman" panose="02020603050405020304" pitchFamily="18" charset="0"/>
              </a:rPr>
              <a:t>Тимано-Печорской плиты и смежных областей:</a:t>
            </a:r>
          </a:p>
          <a:p>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1 – тектонические структуры: </a:t>
            </a:r>
          </a:p>
          <a:p>
            <a:r>
              <a:rPr lang="ru-RU" dirty="0" smtClean="0">
                <a:latin typeface="Times New Roman" panose="02020603050405020304" pitchFamily="18" charset="0"/>
                <a:cs typeface="Times New Roman" panose="02020603050405020304" pitchFamily="18" charset="0"/>
              </a:rPr>
              <a:t>ККА – </a:t>
            </a:r>
            <a:r>
              <a:rPr lang="ru-RU" dirty="0" err="1" smtClean="0">
                <a:latin typeface="Times New Roman" panose="02020603050405020304" pitchFamily="18" charset="0"/>
                <a:cs typeface="Times New Roman" panose="02020603050405020304" pitchFamily="18" charset="0"/>
              </a:rPr>
              <a:t>Кировско-Кажимский</a:t>
            </a:r>
            <a:r>
              <a:rPr lang="ru-RU" dirty="0" smtClean="0">
                <a:latin typeface="Times New Roman" panose="02020603050405020304" pitchFamily="18" charset="0"/>
                <a:cs typeface="Times New Roman" panose="02020603050405020304" pitchFamily="18" charset="0"/>
              </a:rPr>
              <a:t> авлакоген</a:t>
            </a:r>
          </a:p>
          <a:p>
            <a:r>
              <a:rPr lang="ru-RU" dirty="0" smtClean="0">
                <a:latin typeface="Times New Roman" panose="02020603050405020304" pitchFamily="18" charset="0"/>
                <a:cs typeface="Times New Roman" panose="02020603050405020304" pitchFamily="18" charset="0"/>
              </a:rPr>
              <a:t>ВП – Вычегодский прогиб</a:t>
            </a:r>
          </a:p>
          <a:p>
            <a:r>
              <a:rPr lang="ru-RU" dirty="0" smtClean="0">
                <a:latin typeface="Times New Roman" panose="02020603050405020304" pitchFamily="18" charset="0"/>
                <a:cs typeface="Times New Roman" panose="02020603050405020304" pitchFamily="18" charset="0"/>
              </a:rPr>
              <a:t>ТГ – </a:t>
            </a:r>
            <a:r>
              <a:rPr lang="ru-RU" dirty="0" err="1" smtClean="0">
                <a:latin typeface="Times New Roman" panose="02020603050405020304" pitchFamily="18" charset="0"/>
                <a:cs typeface="Times New Roman" panose="02020603050405020304" pitchFamily="18" charset="0"/>
              </a:rPr>
              <a:t>Тиманская</a:t>
            </a:r>
            <a:r>
              <a:rPr lang="ru-RU" dirty="0" smtClean="0">
                <a:latin typeface="Times New Roman" panose="02020603050405020304" pitchFamily="18" charset="0"/>
                <a:cs typeface="Times New Roman" panose="02020603050405020304" pitchFamily="18" charset="0"/>
              </a:rPr>
              <a:t> гряда</a:t>
            </a:r>
          </a:p>
          <a:p>
            <a:r>
              <a:rPr lang="ru-RU" dirty="0" smtClean="0">
                <a:latin typeface="Times New Roman" panose="02020603050405020304" pitchFamily="18" charset="0"/>
                <a:cs typeface="Times New Roman" panose="02020603050405020304" pitchFamily="18" charset="0"/>
              </a:rPr>
              <a:t>ИЧ – Илыч-</a:t>
            </a:r>
            <a:r>
              <a:rPr lang="ru-RU" dirty="0" err="1" smtClean="0">
                <a:latin typeface="Times New Roman" panose="02020603050405020304" pitchFamily="18" charset="0"/>
                <a:cs typeface="Times New Roman" panose="02020603050405020304" pitchFamily="18" charset="0"/>
              </a:rPr>
              <a:t>Чикшинская</a:t>
            </a:r>
            <a:r>
              <a:rPr lang="ru-RU" dirty="0" smtClean="0">
                <a:latin typeface="Times New Roman" panose="02020603050405020304" pitchFamily="18" charset="0"/>
                <a:cs typeface="Times New Roman" panose="02020603050405020304" pitchFamily="18" charset="0"/>
              </a:rPr>
              <a:t> система разломов</a:t>
            </a:r>
          </a:p>
          <a:p>
            <a:r>
              <a:rPr lang="ru-RU" dirty="0" smtClean="0">
                <a:latin typeface="Times New Roman" panose="02020603050405020304" pitchFamily="18" charset="0"/>
                <a:cs typeface="Times New Roman" panose="02020603050405020304" pitchFamily="18" charset="0"/>
              </a:rPr>
              <a:t>ПКА – </a:t>
            </a:r>
            <a:r>
              <a:rPr lang="ru-RU" dirty="0" err="1" smtClean="0">
                <a:latin typeface="Times New Roman" panose="02020603050405020304" pitchFamily="18" charset="0"/>
                <a:cs typeface="Times New Roman" panose="02020603050405020304" pitchFamily="18" charset="0"/>
              </a:rPr>
              <a:t>Печоро-Колвинский</a:t>
            </a:r>
            <a:r>
              <a:rPr lang="ru-RU" dirty="0" smtClean="0">
                <a:latin typeface="Times New Roman" panose="02020603050405020304" pitchFamily="18" charset="0"/>
                <a:cs typeface="Times New Roman" panose="02020603050405020304" pitchFamily="18" charset="0"/>
              </a:rPr>
              <a:t> авлакоген</a:t>
            </a:r>
          </a:p>
          <a:p>
            <a:r>
              <a:rPr lang="ru-RU" dirty="0" smtClean="0">
                <a:latin typeface="Times New Roman" panose="02020603050405020304" pitchFamily="18" charset="0"/>
                <a:cs typeface="Times New Roman" panose="02020603050405020304" pitchFamily="18" charset="0"/>
              </a:rPr>
              <a:t>2 – разломы</a:t>
            </a:r>
          </a:p>
          <a:p>
            <a:r>
              <a:rPr lang="ru-RU" dirty="0" smtClean="0">
                <a:latin typeface="Times New Roman" panose="02020603050405020304" pitchFamily="18" charset="0"/>
                <a:cs typeface="Times New Roman" panose="02020603050405020304" pitchFamily="18" charset="0"/>
              </a:rPr>
              <a:t>3 – район исследований</a:t>
            </a:r>
          </a:p>
          <a:p>
            <a:r>
              <a:rPr lang="ru-RU" dirty="0" smtClean="0">
                <a:latin typeface="Times New Roman" panose="02020603050405020304" pitchFamily="18" charset="0"/>
                <a:cs typeface="Times New Roman" panose="02020603050405020304" pitchFamily="18" charset="0"/>
              </a:rPr>
              <a:t>4 – эпицентры землетрясений</a:t>
            </a:r>
          </a:p>
          <a:p>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r>
              <a:rPr lang="ru-RU" u="sng" dirty="0" smtClean="0">
                <a:latin typeface="Times New Roman" panose="02020603050405020304" pitchFamily="18" charset="0"/>
                <a:cs typeface="Times New Roman" panose="02020603050405020304" pitchFamily="18" charset="0"/>
              </a:rPr>
              <a:t>Разломы выделялись на основе</a:t>
            </a:r>
            <a:r>
              <a:rPr lang="ru-RU" dirty="0" smtClean="0">
                <a:latin typeface="Times New Roman" panose="02020603050405020304" pitchFamily="18" charset="0"/>
                <a:cs typeface="Times New Roman" panose="02020603050405020304" pitchFamily="18" charset="0"/>
              </a:rPr>
              <a:t>: </a:t>
            </a:r>
          </a:p>
          <a:p>
            <a:pPr marL="342900" indent="-342900">
              <a:buFont typeface="+mj-lt"/>
              <a:buAutoNum type="arabicPeriod"/>
            </a:pPr>
            <a:r>
              <a:rPr lang="ru-RU" dirty="0" smtClean="0">
                <a:latin typeface="Times New Roman" panose="02020603050405020304" pitchFamily="18" charset="0"/>
                <a:cs typeface="Times New Roman" panose="02020603050405020304" pitchFamily="18" charset="0"/>
              </a:rPr>
              <a:t>Материалов сейсморазведочных партий </a:t>
            </a:r>
          </a:p>
          <a:p>
            <a:pPr marL="342900" indent="-342900">
              <a:buFont typeface="+mj-lt"/>
              <a:buAutoNum type="arabicPeriod"/>
            </a:pPr>
            <a:r>
              <a:rPr lang="ru-RU" dirty="0" smtClean="0">
                <a:latin typeface="Times New Roman" panose="02020603050405020304" pitchFamily="18" charset="0"/>
                <a:cs typeface="Times New Roman" panose="02020603050405020304" pitchFamily="18" charset="0"/>
              </a:rPr>
              <a:t>Карт потенциальных полей разных масштабов</a:t>
            </a:r>
          </a:p>
          <a:p>
            <a:pPr marL="342900" indent="-342900">
              <a:buFont typeface="+mj-lt"/>
              <a:buAutoNum type="arabicPeriod"/>
            </a:pPr>
            <a:r>
              <a:rPr lang="ru-RU" dirty="0" smtClean="0">
                <a:latin typeface="Times New Roman" panose="02020603050405020304" pitchFamily="18" charset="0"/>
                <a:cs typeface="Times New Roman" panose="02020603050405020304" pitchFamily="18" charset="0"/>
              </a:rPr>
              <a:t>Полевых магнитометрических исследований</a:t>
            </a:r>
          </a:p>
          <a:p>
            <a:pPr marL="342900" indent="-342900">
              <a:buFont typeface="+mj-lt"/>
              <a:buAutoNum type="arabicPeriod"/>
            </a:pPr>
            <a:r>
              <a:rPr lang="ru-RU" dirty="0" smtClean="0">
                <a:latin typeface="Times New Roman" panose="02020603050405020304" pitchFamily="18" charset="0"/>
                <a:cs typeface="Times New Roman" panose="02020603050405020304" pitchFamily="18" charset="0"/>
              </a:rPr>
              <a:t>Радоновой съемки</a:t>
            </a:r>
          </a:p>
          <a:p>
            <a:pPr marL="285750" indent="-285750">
              <a:buFontTx/>
              <a:buChar char="-"/>
            </a:pPr>
            <a:endParaRPr lang="ru-RU" sz="1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1898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0943" y="0"/>
            <a:ext cx="8411782" cy="662395"/>
          </a:xfrm>
        </p:spPr>
        <p:txBody>
          <a:bodyPr>
            <a:noAutofit/>
          </a:bodyPr>
          <a:lstStyle/>
          <a:p>
            <a:pPr algn="ctr"/>
            <a:r>
              <a:rPr lang="ru-RU" sz="2500" b="1" dirty="0" smtClean="0">
                <a:latin typeface="Times New Roman" panose="02020603050405020304" pitchFamily="18" charset="0"/>
                <a:cs typeface="Times New Roman" panose="02020603050405020304" pitchFamily="18" charset="0"/>
              </a:rPr>
              <a:t>Тектоника и геология </a:t>
            </a:r>
            <a:r>
              <a:rPr lang="ru-RU" sz="2500" b="1" dirty="0" err="1" smtClean="0">
                <a:latin typeface="Times New Roman" panose="02020603050405020304" pitchFamily="18" charset="0"/>
                <a:cs typeface="Times New Roman" panose="02020603050405020304" pitchFamily="18" charset="0"/>
              </a:rPr>
              <a:t>Печоро-Колвинского</a:t>
            </a:r>
            <a:r>
              <a:rPr lang="ru-RU" sz="2500" b="1" dirty="0" smtClean="0">
                <a:latin typeface="Times New Roman" panose="02020603050405020304" pitchFamily="18" charset="0"/>
                <a:cs typeface="Times New Roman" panose="02020603050405020304" pitchFamily="18" charset="0"/>
              </a:rPr>
              <a:t> авлакогена </a:t>
            </a:r>
            <a:endParaRPr lang="ru-RU" sz="2500" b="1" dirty="0">
              <a:latin typeface="Times New Roman" panose="02020603050405020304" pitchFamily="18" charset="0"/>
              <a:cs typeface="Times New Roman" panose="02020603050405020304" pitchFamily="18" charset="0"/>
            </a:endParaRPr>
          </a:p>
        </p:txBody>
      </p:sp>
      <p:pic>
        <p:nvPicPr>
          <p:cNvPr id="10" name="Объект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4402" y="734531"/>
            <a:ext cx="4771691" cy="5422429"/>
          </a:xfrm>
        </p:spPr>
      </p:pic>
      <p:sp>
        <p:nvSpPr>
          <p:cNvPr id="8" name="TextBox 7"/>
          <p:cNvSpPr txBox="1"/>
          <p:nvPr/>
        </p:nvSpPr>
        <p:spPr>
          <a:xfrm>
            <a:off x="6870098" y="3749040"/>
            <a:ext cx="2056416" cy="954107"/>
          </a:xfrm>
          <a:prstGeom prst="rect">
            <a:avLst/>
          </a:prstGeom>
          <a:noFill/>
        </p:spPr>
        <p:txBody>
          <a:bodyPr wrap="square" rtlCol="0">
            <a:spAutoFit/>
          </a:bodyPr>
          <a:lstStyle/>
          <a:p>
            <a:pPr algn="ctr"/>
            <a:r>
              <a:rPr lang="ru-RU" sz="1400" dirty="0" smtClean="0">
                <a:latin typeface="Times New Roman" panose="02020603050405020304" pitchFamily="18" charset="0"/>
                <a:cs typeface="Times New Roman" panose="02020603050405020304" pitchFamily="18" charset="0"/>
              </a:rPr>
              <a:t>Геологический разрез по региональному </a:t>
            </a:r>
          </a:p>
          <a:p>
            <a:pPr algn="ctr"/>
            <a:r>
              <a:rPr lang="ru-RU" sz="1400" dirty="0" smtClean="0">
                <a:latin typeface="Times New Roman" panose="02020603050405020304" pitchFamily="18" charset="0"/>
                <a:cs typeface="Times New Roman" panose="02020603050405020304" pitchFamily="18" charset="0"/>
              </a:rPr>
              <a:t>сейсмическому профилю 17 РС</a:t>
            </a:r>
            <a:endParaRPr lang="ru-RU" sz="1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120555" y="6082924"/>
            <a:ext cx="3551075" cy="738664"/>
          </a:xfrm>
          <a:prstGeom prst="rect">
            <a:avLst/>
          </a:prstGeom>
          <a:noFill/>
        </p:spPr>
        <p:txBody>
          <a:bodyPr wrap="square" rtlCol="0">
            <a:spAutoFit/>
          </a:bodyPr>
          <a:lstStyle/>
          <a:p>
            <a:pPr algn="ctr"/>
            <a:r>
              <a:rPr lang="ru-RU" sz="1400" dirty="0" smtClean="0">
                <a:latin typeface="Times New Roman" panose="02020603050405020304" pitchFamily="18" charset="0"/>
                <a:cs typeface="Times New Roman" panose="02020603050405020304" pitchFamily="18" charset="0"/>
              </a:rPr>
              <a:t>Фрагмент карты </a:t>
            </a:r>
            <a:r>
              <a:rPr lang="ru-RU" sz="1400" dirty="0" err="1" smtClean="0">
                <a:latin typeface="Times New Roman" panose="02020603050405020304" pitchFamily="18" charset="0"/>
                <a:cs typeface="Times New Roman" panose="02020603050405020304" pitchFamily="18" charset="0"/>
              </a:rPr>
              <a:t>доплиоценовых</a:t>
            </a:r>
            <a:r>
              <a:rPr lang="ru-RU" sz="1400" dirty="0" smtClean="0">
                <a:latin typeface="Times New Roman" panose="02020603050405020304" pitchFamily="18" charset="0"/>
                <a:cs typeface="Times New Roman" panose="02020603050405020304" pitchFamily="18" charset="0"/>
              </a:rPr>
              <a:t> образований ПКА и прилегающих территорий</a:t>
            </a:r>
            <a:endParaRPr lang="ru-RU" sz="1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24402" y="6082924"/>
            <a:ext cx="3551075" cy="738664"/>
          </a:xfrm>
          <a:prstGeom prst="rect">
            <a:avLst/>
          </a:prstGeom>
          <a:noFill/>
        </p:spPr>
        <p:txBody>
          <a:bodyPr wrap="square" rtlCol="0">
            <a:spAutoFit/>
          </a:bodyPr>
          <a:lstStyle/>
          <a:p>
            <a:pPr algn="ctr"/>
            <a:r>
              <a:rPr lang="ru-RU" sz="1400" dirty="0" smtClean="0">
                <a:latin typeface="Times New Roman" panose="02020603050405020304" pitchFamily="18" charset="0"/>
                <a:cs typeface="Times New Roman" panose="02020603050405020304" pitchFamily="18" charset="0"/>
              </a:rPr>
              <a:t>Фрагмент карты тектонического районирования Тимано-Североуральского региона</a:t>
            </a:r>
            <a:endParaRPr lang="ru-RU" sz="1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5234" y="645610"/>
            <a:ext cx="3474864" cy="5454100"/>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689" y="734531"/>
            <a:ext cx="3104036" cy="3014509"/>
          </a:xfrm>
          <a:prstGeom prst="rect">
            <a:avLst/>
          </a:prstGeom>
        </p:spPr>
      </p:pic>
    </p:spTree>
    <p:extLst>
      <p:ext uri="{BB962C8B-B14F-4D97-AF65-F5344CB8AC3E}">
        <p14:creationId xmlns:p14="http://schemas.microsoft.com/office/powerpoint/2010/main" val="2321415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599132" y="62002"/>
            <a:ext cx="7886700" cy="4267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800" b="1" dirty="0" smtClean="0">
                <a:latin typeface="Times New Roman" panose="02020603050405020304" pitchFamily="18" charset="0"/>
                <a:cs typeface="Times New Roman" panose="02020603050405020304" pitchFamily="18" charset="0"/>
              </a:rPr>
              <a:t>Полевые геофизические работы</a:t>
            </a:r>
            <a:endParaRPr lang="ru-RU" sz="2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97227" y="5215047"/>
            <a:ext cx="7874341" cy="1384995"/>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Карта </a:t>
            </a:r>
            <a:r>
              <a:rPr lang="ru-RU" sz="1400" dirty="0" smtClean="0">
                <a:latin typeface="Times New Roman" panose="02020603050405020304" pitchFamily="18" charset="0"/>
                <a:cs typeface="Times New Roman" panose="02020603050405020304" pitchFamily="18" charset="0"/>
              </a:rPr>
              <a:t>плиоцен-четвертичных </a:t>
            </a:r>
            <a:r>
              <a:rPr lang="ru-RU" sz="1400" dirty="0">
                <a:latin typeface="Times New Roman" panose="02020603050405020304" pitchFamily="18" charset="0"/>
                <a:cs typeface="Times New Roman" panose="02020603050405020304" pitchFamily="18" charset="0"/>
              </a:rPr>
              <a:t>образований </a:t>
            </a:r>
            <a:r>
              <a:rPr lang="ru-RU" sz="1400" dirty="0" smtClean="0">
                <a:latin typeface="Times New Roman" panose="02020603050405020304" pitchFamily="18" charset="0"/>
                <a:cs typeface="Times New Roman" panose="02020603050405020304" pitchFamily="18" charset="0"/>
              </a:rPr>
              <a:t>южной части </a:t>
            </a:r>
            <a:r>
              <a:rPr lang="ru-RU" sz="1400" dirty="0" err="1" smtClean="0">
                <a:latin typeface="Times New Roman" panose="02020603050405020304" pitchFamily="18" charset="0"/>
                <a:cs typeface="Times New Roman" panose="02020603050405020304" pitchFamily="18" charset="0"/>
              </a:rPr>
              <a:t>Печоро-Колвинского</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авлакогена и прилегающих территорий (по: </a:t>
            </a:r>
            <a:r>
              <a:rPr lang="ru-RU" sz="1400" dirty="0" err="1">
                <a:latin typeface="Times New Roman" panose="02020603050405020304" pitchFamily="18" charset="0"/>
                <a:cs typeface="Times New Roman" panose="02020603050405020304" pitchFamily="18" charset="0"/>
              </a:rPr>
              <a:t>Водолазская</a:t>
            </a:r>
            <a:r>
              <a:rPr lang="ru-RU" sz="1400" dirty="0">
                <a:latin typeface="Times New Roman" panose="02020603050405020304" pitchFamily="18" charset="0"/>
                <a:cs typeface="Times New Roman" panose="02020603050405020304" pitchFamily="18" charset="0"/>
              </a:rPr>
              <a:t> и др., 2013; </a:t>
            </a:r>
            <a:r>
              <a:rPr lang="ru-RU" sz="1400" dirty="0" err="1">
                <a:latin typeface="Times New Roman" panose="02020603050405020304" pitchFamily="18" charset="0"/>
                <a:cs typeface="Times New Roman" panose="02020603050405020304" pitchFamily="18" charset="0"/>
              </a:rPr>
              <a:t>Душин</a:t>
            </a:r>
            <a:r>
              <a:rPr lang="ru-RU" sz="1400" dirty="0">
                <a:latin typeface="Times New Roman" panose="02020603050405020304" pitchFamily="18" charset="0"/>
                <a:cs typeface="Times New Roman" panose="02020603050405020304" pitchFamily="18" charset="0"/>
              </a:rPr>
              <a:t> и др., 2017: 1 – границы крупнейших (</a:t>
            </a:r>
            <a:r>
              <a:rPr lang="ru-RU" sz="1400" dirty="0" err="1">
                <a:latin typeface="Times New Roman" panose="02020603050405020304" pitchFamily="18" charset="0"/>
                <a:cs typeface="Times New Roman" panose="02020603050405020304" pitchFamily="18" charset="0"/>
              </a:rPr>
              <a:t>надпорядковых</a:t>
            </a:r>
            <a:r>
              <a:rPr lang="ru-RU" sz="1400" dirty="0">
                <a:latin typeface="Times New Roman" panose="02020603050405020304" pitchFamily="18" charset="0"/>
                <a:cs typeface="Times New Roman" panose="02020603050405020304" pitchFamily="18" charset="0"/>
              </a:rPr>
              <a:t>) структур, 2 – границы плит и складчатых областей с единым временем становления континентальной коры, 3 – разломы, выделенные В.В. </a:t>
            </a:r>
            <a:r>
              <a:rPr lang="ru-RU" sz="1400" dirty="0" err="1">
                <a:latin typeface="Times New Roman" panose="02020603050405020304" pitchFamily="18" charset="0"/>
                <a:cs typeface="Times New Roman" panose="02020603050405020304" pitchFamily="18" charset="0"/>
              </a:rPr>
              <a:t>Удоратиным</a:t>
            </a:r>
            <a:r>
              <a:rPr lang="ru-RU" sz="1400" dirty="0">
                <a:latin typeface="Times New Roman" panose="02020603050405020304" pitchFamily="18" charset="0"/>
                <a:cs typeface="Times New Roman" panose="02020603050405020304" pitchFamily="18" charset="0"/>
              </a:rPr>
              <a:t>, Ю.Е. </a:t>
            </a:r>
            <a:r>
              <a:rPr lang="ru-RU" sz="1400" dirty="0" err="1">
                <a:latin typeface="Times New Roman" panose="02020603050405020304" pitchFamily="18" charset="0"/>
                <a:cs typeface="Times New Roman" panose="02020603050405020304" pitchFamily="18" charset="0"/>
              </a:rPr>
              <a:t>Езимовой</a:t>
            </a:r>
            <a:r>
              <a:rPr lang="ru-RU" sz="1400" dirty="0">
                <a:latin typeface="Times New Roman" panose="02020603050405020304" pitchFamily="18" charset="0"/>
                <a:cs typeface="Times New Roman" panose="02020603050405020304" pitchFamily="18" charset="0"/>
              </a:rPr>
              <a:t> по материалам ПГО «</a:t>
            </a:r>
            <a:r>
              <a:rPr lang="ru-RU" sz="1400" dirty="0" err="1" smtClean="0">
                <a:latin typeface="Times New Roman" panose="02020603050405020304" pitchFamily="18" charset="0"/>
                <a:cs typeface="Times New Roman" panose="02020603050405020304" pitchFamily="18" charset="0"/>
              </a:rPr>
              <a:t>Печорагеофизика</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4 – предполагаемые разломы, 5 – профили радоновой и магнитометрической съемок, 6</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сейсмические </a:t>
            </a:r>
            <a:r>
              <a:rPr lang="ru-RU" sz="1400" dirty="0" smtClean="0">
                <a:latin typeface="Times New Roman" panose="02020603050405020304" pitchFamily="18" charset="0"/>
                <a:cs typeface="Times New Roman" panose="02020603050405020304" pitchFamily="18" charset="0"/>
              </a:rPr>
              <a:t>профили</a:t>
            </a:r>
            <a:endParaRPr lang="ru-RU" sz="1400" dirty="0">
              <a:latin typeface="Times New Roman" panose="02020603050405020304" pitchFamily="18" charset="0"/>
              <a:cs typeface="Times New Roman" panose="02020603050405020304" pitchFamily="18" charset="0"/>
            </a:endParaRPr>
          </a:p>
        </p:txBody>
      </p:sp>
      <p:pic>
        <p:nvPicPr>
          <p:cNvPr id="3" name="Объект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7190" y="488727"/>
            <a:ext cx="7988642" cy="4653756"/>
          </a:xfrm>
        </p:spPr>
      </p:pic>
    </p:spTree>
    <p:extLst>
      <p:ext uri="{BB962C8B-B14F-4D97-AF65-F5344CB8AC3E}">
        <p14:creationId xmlns:p14="http://schemas.microsoft.com/office/powerpoint/2010/main" val="1204484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rcRect l="9922" r="9922"/>
          <a:stretch>
            <a:fillRect/>
          </a:stretch>
        </p:blipFill>
        <p:spPr>
          <a:xfrm>
            <a:off x="536967" y="818078"/>
            <a:ext cx="2797579" cy="2617596"/>
          </a:xfrm>
          <a:prstGeom prst="roundRect">
            <a:avLst>
              <a:gd name="adj" fmla="val 2126"/>
            </a:avLst>
          </a:prstGeom>
        </p:spPr>
      </p:pic>
      <p:pic>
        <p:nvPicPr>
          <p:cNvPr id="13" name="Рисунок 12">
            <a:extLst>
              <a:ext uri="{FF2B5EF4-FFF2-40B4-BE49-F238E27FC236}">
                <a16:creationId xmlns:a16="http://schemas.microsoft.com/office/drawing/2014/main" xmlns="" id="{C6E04D95-B825-58F7-87D4-C97A7C3440DA}"/>
              </a:ext>
            </a:extLst>
          </p:cNvPr>
          <p:cNvPicPr>
            <a:picLocks noChangeAspect="1"/>
          </p:cNvPicPr>
          <p:nvPr/>
        </p:nvPicPr>
        <p:blipFill>
          <a:blip r:embed="rId3" cstate="print">
            <a:extLst>
              <a:ext uri="{28A0092B-C50C-407E-A947-70E740481C1C}">
                <a14:useLocalDpi xmlns:a14="http://schemas.microsoft.com/office/drawing/2010/main" val="0"/>
              </a:ext>
            </a:extLst>
          </a:blip>
          <a:srcRect t="11376" b="11376"/>
          <a:stretch>
            <a:fillRect/>
          </a:stretch>
        </p:blipFill>
        <p:spPr>
          <a:xfrm>
            <a:off x="556181" y="3628397"/>
            <a:ext cx="2797579" cy="2881412"/>
          </a:xfrm>
          <a:prstGeom prst="roundRect">
            <a:avLst>
              <a:gd name="adj" fmla="val 2463"/>
            </a:avLst>
          </a:prstGeom>
        </p:spPr>
      </p:pic>
      <p:sp>
        <p:nvSpPr>
          <p:cNvPr id="15" name="Ut enim ad minim veniam, quis nostrud exercitaton ullamco laboris nisi ut aliquip ex ea commo conset. Duis aute irure dolor in reprehenderit in Lorem ips dolor sit amet, consectetur sed adipiscing elit, sed do eiusmod tempor incididunt ut labore et dolore">
            <a:extLst>
              <a:ext uri="{FF2B5EF4-FFF2-40B4-BE49-F238E27FC236}">
                <a16:creationId xmlns:a16="http://schemas.microsoft.com/office/drawing/2014/main" xmlns="" id="{4F73E14D-EBC6-EBE2-A6E9-A3DB8B209253}"/>
              </a:ext>
            </a:extLst>
          </p:cNvPr>
          <p:cNvSpPr txBox="1">
            <a:spLocks noGrp="1"/>
          </p:cNvSpPr>
          <p:nvPr>
            <p:ph idx="1"/>
          </p:nvPr>
        </p:nvSpPr>
        <p:spPr>
          <a:xfrm>
            <a:off x="3630556" y="3795874"/>
            <a:ext cx="4499531" cy="20969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marL="571500" indent="-571500">
              <a:spcBef>
                <a:spcPts val="0"/>
              </a:spcBef>
              <a:buFont typeface="Arial" panose="020B0604020202020204" pitchFamily="34" charset="0"/>
              <a:buChar char="•"/>
            </a:pPr>
            <a:endParaRPr lang="ru-RU" sz="1800" dirty="0" smtClean="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r>
              <a:rPr lang="ru-RU" sz="1800" b="1" u="sng" dirty="0" smtClean="0">
                <a:solidFill>
                  <a:schemeClr val="tx1"/>
                </a:solidFill>
                <a:latin typeface="Times New Roman" panose="02020603050405020304" pitchFamily="18" charset="0"/>
                <a:cs typeface="Times New Roman" panose="02020603050405020304" pitchFamily="18" charset="0"/>
              </a:rPr>
              <a:t>Магнитная съемка</a:t>
            </a:r>
          </a:p>
          <a:p>
            <a:pPr marL="571500" indent="-571500">
              <a:spcBef>
                <a:spcPts val="0"/>
              </a:spcBef>
              <a:buFont typeface="Arial" panose="020B0604020202020204" pitchFamily="34" charset="0"/>
              <a:buChar char="•"/>
            </a:pPr>
            <a:r>
              <a:rPr lang="ru-RU" sz="1800" dirty="0" smtClean="0">
                <a:solidFill>
                  <a:schemeClr val="tx1"/>
                </a:solidFill>
                <a:latin typeface="Times New Roman" panose="02020603050405020304" pitchFamily="18" charset="0"/>
                <a:cs typeface="Times New Roman" panose="02020603050405020304" pitchFamily="18" charset="0"/>
              </a:rPr>
              <a:t>5 профилей</a:t>
            </a:r>
            <a:endParaRPr lang="ru-RU" sz="1800" dirty="0">
              <a:solidFill>
                <a:schemeClr val="tx1"/>
              </a:solidFill>
              <a:latin typeface="Times New Roman" panose="02020603050405020304" pitchFamily="18" charset="0"/>
              <a:cs typeface="Times New Roman" panose="02020603050405020304" pitchFamily="18" charset="0"/>
            </a:endParaRPr>
          </a:p>
          <a:p>
            <a:pPr marL="571500" indent="-571500">
              <a:spcBef>
                <a:spcPts val="0"/>
              </a:spcBef>
              <a:buFont typeface="Arial" panose="020B0604020202020204" pitchFamily="34" charset="0"/>
              <a:buChar char="•"/>
            </a:pPr>
            <a:r>
              <a:rPr lang="ru-RU" sz="1800" dirty="0" smtClean="0">
                <a:solidFill>
                  <a:schemeClr val="tx1"/>
                </a:solidFill>
                <a:latin typeface="Times New Roman" panose="02020603050405020304" pitchFamily="18" charset="0"/>
                <a:cs typeface="Times New Roman" panose="02020603050405020304" pitchFamily="18" charset="0"/>
              </a:rPr>
              <a:t>1450 пунктов наблюдения</a:t>
            </a:r>
            <a:endParaRPr lang="ru-RU" sz="1800" dirty="0">
              <a:solidFill>
                <a:schemeClr val="tx1"/>
              </a:solidFill>
              <a:latin typeface="Times New Roman" panose="02020603050405020304" pitchFamily="18" charset="0"/>
              <a:cs typeface="Times New Roman" panose="02020603050405020304" pitchFamily="18" charset="0"/>
            </a:endParaRPr>
          </a:p>
          <a:p>
            <a:pPr marL="571500" indent="-571500">
              <a:spcBef>
                <a:spcPts val="0"/>
              </a:spcBef>
              <a:buFont typeface="Arial" panose="020B0604020202020204" pitchFamily="34" charset="0"/>
              <a:buChar char="•"/>
            </a:pPr>
            <a:r>
              <a:rPr lang="ru-RU" sz="1800" dirty="0" smtClean="0">
                <a:solidFill>
                  <a:schemeClr val="tx1"/>
                </a:solidFill>
                <a:latin typeface="Times New Roman" panose="02020603050405020304" pitchFamily="18" charset="0"/>
                <a:cs typeface="Times New Roman" panose="02020603050405020304" pitchFamily="18" charset="0"/>
              </a:rPr>
              <a:t>72 км</a:t>
            </a:r>
            <a:endParaRPr lang="ru-RU" sz="1800" dirty="0">
              <a:solidFill>
                <a:schemeClr val="tx1"/>
              </a:solidFill>
              <a:latin typeface="Times New Roman" panose="02020603050405020304" pitchFamily="18" charset="0"/>
              <a:cs typeface="Times New Roman" panose="02020603050405020304" pitchFamily="18" charset="0"/>
            </a:endParaRPr>
          </a:p>
          <a:p>
            <a:pPr marL="571500" indent="-571500">
              <a:spcBef>
                <a:spcPts val="0"/>
              </a:spcBef>
              <a:buFont typeface="Arial" panose="020B0604020202020204" pitchFamily="34" charset="0"/>
              <a:buChar char="•"/>
            </a:pPr>
            <a:r>
              <a:rPr lang="ru-RU" sz="1800" dirty="0">
                <a:solidFill>
                  <a:schemeClr val="tx1"/>
                </a:solidFill>
                <a:latin typeface="Times New Roman" panose="02020603050405020304" pitchFamily="18" charset="0"/>
                <a:cs typeface="Times New Roman" panose="02020603050405020304" pitchFamily="18" charset="0"/>
              </a:rPr>
              <a:t>Шаг наблюдений – 50 м</a:t>
            </a:r>
            <a:endParaRPr sz="1800" dirty="0">
              <a:solidFill>
                <a:schemeClr val="tx1"/>
              </a:solidFill>
              <a:latin typeface="Times New Roman" panose="02020603050405020304" pitchFamily="18" charset="0"/>
              <a:cs typeface="Times New Roman" panose="02020603050405020304" pitchFamily="18" charset="0"/>
            </a:endParaRPr>
          </a:p>
        </p:txBody>
      </p:sp>
      <p:sp>
        <p:nvSpPr>
          <p:cNvPr id="16" name="Lorem ipsum dolor sit amet, consectetur adipiscing elit, sed do eiusmod tempor incididunt ut labore et dolore magna aliqua. Ut enim ad minim veniam, quis nostrud"/>
          <p:cNvSpPr txBox="1"/>
          <p:nvPr/>
        </p:nvSpPr>
        <p:spPr>
          <a:xfrm>
            <a:off x="3630556" y="896475"/>
            <a:ext cx="4855276" cy="23185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spcBef>
                <a:spcPts val="2000"/>
              </a:spcBef>
              <a:defRPr sz="2600" b="0">
                <a:solidFill>
                  <a:srgbClr val="646979"/>
                </a:solidFill>
                <a:latin typeface="Open Sans"/>
                <a:ea typeface="Open Sans"/>
                <a:cs typeface="Open Sans"/>
                <a:sym typeface="Open Sans"/>
              </a:defRPr>
            </a:lvl1pPr>
          </a:lstStyle>
          <a:p>
            <a:pPr>
              <a:lnSpc>
                <a:spcPct val="100000"/>
              </a:lnSpc>
            </a:pPr>
            <a:endParaRPr lang="ru-RU" sz="1800" dirty="0" smtClean="0">
              <a:solidFill>
                <a:schemeClr val="accent6">
                  <a:lumMod val="25000"/>
                </a:schemeClr>
              </a:solidFill>
              <a:latin typeface="Times New Roman" panose="02020603050405020304" pitchFamily="18" charset="0"/>
              <a:cs typeface="Times New Roman" panose="02020603050405020304" pitchFamily="18" charset="0"/>
            </a:endParaRPr>
          </a:p>
          <a:p>
            <a:pPr>
              <a:lnSpc>
                <a:spcPct val="100000"/>
              </a:lnSpc>
              <a:spcBef>
                <a:spcPts val="0"/>
              </a:spcBef>
            </a:pPr>
            <a:r>
              <a:rPr lang="ru-RU" sz="1800" b="1" u="sng" dirty="0" smtClean="0">
                <a:solidFill>
                  <a:schemeClr val="accent6">
                    <a:lumMod val="25000"/>
                  </a:schemeClr>
                </a:solidFill>
                <a:latin typeface="Times New Roman" panose="02020603050405020304" pitchFamily="18" charset="0"/>
                <a:cs typeface="Times New Roman" panose="02020603050405020304" pitchFamily="18" charset="0"/>
              </a:rPr>
              <a:t>Радоновая съемка</a:t>
            </a:r>
            <a:r>
              <a:rPr lang="ru-RU" sz="1800" dirty="0" smtClean="0">
                <a:solidFill>
                  <a:schemeClr val="accent6">
                    <a:lumMod val="25000"/>
                  </a:schemeClr>
                </a:solidFill>
                <a:latin typeface="Times New Roman" panose="02020603050405020304" pitchFamily="18" charset="0"/>
                <a:cs typeface="Times New Roman" panose="02020603050405020304" pitchFamily="18" charset="0"/>
              </a:rPr>
              <a:t>:</a:t>
            </a:r>
          </a:p>
          <a:p>
            <a:pPr marL="571500" indent="-571500">
              <a:lnSpc>
                <a:spcPct val="100000"/>
              </a:lnSpc>
              <a:spcBef>
                <a:spcPts val="0"/>
              </a:spcBef>
              <a:buFont typeface="Arial" panose="020B0604020202020204" pitchFamily="34" charset="0"/>
              <a:buChar char="•"/>
            </a:pPr>
            <a:r>
              <a:rPr lang="ru-RU" sz="1800" dirty="0" smtClean="0">
                <a:solidFill>
                  <a:schemeClr val="accent6">
                    <a:lumMod val="25000"/>
                  </a:schemeClr>
                </a:solidFill>
                <a:latin typeface="Times New Roman" panose="02020603050405020304" pitchFamily="18" charset="0"/>
                <a:cs typeface="Times New Roman" panose="02020603050405020304" pitchFamily="18" charset="0"/>
              </a:rPr>
              <a:t>6 </a:t>
            </a:r>
            <a:r>
              <a:rPr lang="ru-RU" sz="1800" dirty="0">
                <a:solidFill>
                  <a:schemeClr val="accent6">
                    <a:lumMod val="25000"/>
                  </a:schemeClr>
                </a:solidFill>
                <a:latin typeface="Times New Roman" panose="02020603050405020304" pitchFamily="18" charset="0"/>
                <a:cs typeface="Times New Roman" panose="02020603050405020304" pitchFamily="18" charset="0"/>
              </a:rPr>
              <a:t>профилей</a:t>
            </a:r>
          </a:p>
          <a:p>
            <a:pPr marL="571500" indent="-571500">
              <a:lnSpc>
                <a:spcPct val="100000"/>
              </a:lnSpc>
              <a:spcBef>
                <a:spcPts val="0"/>
              </a:spcBef>
              <a:buFont typeface="Arial" panose="020B0604020202020204" pitchFamily="34" charset="0"/>
              <a:buChar char="•"/>
            </a:pPr>
            <a:r>
              <a:rPr lang="ru-RU" sz="1800" dirty="0">
                <a:solidFill>
                  <a:schemeClr val="accent6">
                    <a:lumMod val="25000"/>
                  </a:schemeClr>
                </a:solidFill>
                <a:latin typeface="Times New Roman" panose="02020603050405020304" pitchFamily="18" charset="0"/>
                <a:cs typeface="Times New Roman" panose="02020603050405020304" pitchFamily="18" charset="0"/>
              </a:rPr>
              <a:t> </a:t>
            </a:r>
            <a:r>
              <a:rPr lang="ru-RU" sz="1800" dirty="0" smtClean="0">
                <a:solidFill>
                  <a:schemeClr val="accent6">
                    <a:lumMod val="25000"/>
                  </a:schemeClr>
                </a:solidFill>
                <a:latin typeface="Times New Roman" panose="02020603050405020304" pitchFamily="18" charset="0"/>
                <a:cs typeface="Times New Roman" panose="02020603050405020304" pitchFamily="18" charset="0"/>
              </a:rPr>
              <a:t>100 </a:t>
            </a:r>
            <a:r>
              <a:rPr lang="ru-RU" sz="1800" dirty="0">
                <a:solidFill>
                  <a:schemeClr val="accent6">
                    <a:lumMod val="25000"/>
                  </a:schemeClr>
                </a:solidFill>
                <a:latin typeface="Times New Roman" panose="02020603050405020304" pitchFamily="18" charset="0"/>
                <a:cs typeface="Times New Roman" panose="02020603050405020304" pitchFamily="18" charset="0"/>
              </a:rPr>
              <a:t>пунктов наблюдения</a:t>
            </a:r>
          </a:p>
          <a:p>
            <a:pPr marL="571500" indent="-571500">
              <a:lnSpc>
                <a:spcPct val="100000"/>
              </a:lnSpc>
              <a:spcBef>
                <a:spcPts val="0"/>
              </a:spcBef>
              <a:buFont typeface="Arial" panose="020B0604020202020204" pitchFamily="34" charset="0"/>
              <a:buChar char="•"/>
            </a:pPr>
            <a:r>
              <a:rPr lang="ru-RU" sz="1800" dirty="0">
                <a:solidFill>
                  <a:schemeClr val="accent6">
                    <a:lumMod val="25000"/>
                  </a:schemeClr>
                </a:solidFill>
                <a:latin typeface="Times New Roman" panose="02020603050405020304" pitchFamily="18" charset="0"/>
                <a:cs typeface="Times New Roman" panose="02020603050405020304" pitchFamily="18" charset="0"/>
              </a:rPr>
              <a:t>Шаг наблюдений – 1 км, </a:t>
            </a:r>
          </a:p>
          <a:p>
            <a:pPr marL="571500" indent="-571500">
              <a:lnSpc>
                <a:spcPct val="100000"/>
              </a:lnSpc>
              <a:spcBef>
                <a:spcPts val="0"/>
              </a:spcBef>
              <a:buFont typeface="Arial" panose="020B0604020202020204" pitchFamily="34" charset="0"/>
              <a:buChar char="•"/>
            </a:pPr>
            <a:r>
              <a:rPr lang="ru-RU" sz="1800" dirty="0">
                <a:solidFill>
                  <a:schemeClr val="accent6">
                    <a:lumMod val="25000"/>
                  </a:schemeClr>
                </a:solidFill>
                <a:latin typeface="Times New Roman" panose="02020603050405020304" pitchFamily="18" charset="0"/>
                <a:cs typeface="Times New Roman" panose="02020603050405020304" pitchFamily="18" charset="0"/>
              </a:rPr>
              <a:t>Измерения из устья скважины глубиной  50 см и диаметром 10 см.</a:t>
            </a:r>
          </a:p>
          <a:p>
            <a:pPr marL="571500" indent="-571500">
              <a:lnSpc>
                <a:spcPct val="100000"/>
              </a:lnSpc>
              <a:spcBef>
                <a:spcPts val="0"/>
              </a:spcBef>
              <a:buFont typeface="Arial" panose="020B0604020202020204" pitchFamily="34" charset="0"/>
              <a:buChar char="•"/>
            </a:pPr>
            <a:r>
              <a:rPr lang="ru-RU" sz="1800" dirty="0">
                <a:solidFill>
                  <a:schemeClr val="accent6">
                    <a:lumMod val="25000"/>
                  </a:schemeClr>
                </a:solidFill>
                <a:latin typeface="Times New Roman" panose="02020603050405020304" pitchFamily="18" charset="0"/>
                <a:cs typeface="Times New Roman" panose="02020603050405020304" pitchFamily="18" charset="0"/>
              </a:rPr>
              <a:t>Время одного замера -  20 минут</a:t>
            </a:r>
            <a:endParaRPr sz="1800" dirty="0">
              <a:solidFill>
                <a:schemeClr val="accent6">
                  <a:lumMod val="25000"/>
                </a:schemeClr>
              </a:solidFill>
              <a:latin typeface="Times New Roman" panose="02020603050405020304" pitchFamily="18" charset="0"/>
              <a:cs typeface="Times New Roman" panose="02020603050405020304" pitchFamily="18" charset="0"/>
            </a:endParaRPr>
          </a:p>
        </p:txBody>
      </p:sp>
      <p:sp>
        <p:nvSpPr>
          <p:cNvPr id="17" name="Заголовок 1"/>
          <p:cNvSpPr txBox="1">
            <a:spLocks/>
          </p:cNvSpPr>
          <p:nvPr/>
        </p:nvSpPr>
        <p:spPr>
          <a:xfrm>
            <a:off x="599132" y="160026"/>
            <a:ext cx="7886700" cy="4267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800" b="1" dirty="0" smtClean="0">
                <a:latin typeface="Times New Roman" panose="02020603050405020304" pitchFamily="18" charset="0"/>
                <a:cs typeface="Times New Roman" panose="02020603050405020304" pitchFamily="18" charset="0"/>
              </a:rPr>
              <a:t>Аппаратура и методика</a:t>
            </a:r>
            <a:endParaRPr lang="ru-RU" sz="28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580617" y="586751"/>
            <a:ext cx="1943161" cy="707886"/>
          </a:xfrm>
          <a:prstGeom prst="rect">
            <a:avLst/>
          </a:prstGeom>
          <a:solidFill>
            <a:schemeClr val="accent2"/>
          </a:solidFill>
        </p:spPr>
        <p:txBody>
          <a:bodyPr wrap="none" rtlCol="0">
            <a:spAutoFit/>
          </a:bodyPr>
          <a:lstStyle/>
          <a:p>
            <a:pPr algn="ctr"/>
            <a:r>
              <a:rPr lang="ru-RU" sz="2000" b="1" dirty="0" smtClean="0">
                <a:solidFill>
                  <a:schemeClr val="bg1"/>
                </a:solidFill>
              </a:rPr>
              <a:t>Радиометр</a:t>
            </a:r>
          </a:p>
          <a:p>
            <a:pPr algn="ctr"/>
            <a:r>
              <a:rPr lang="ru-RU" sz="2000" b="1" dirty="0" err="1" smtClean="0">
                <a:solidFill>
                  <a:schemeClr val="bg1"/>
                </a:solidFill>
              </a:rPr>
              <a:t>Альфарад</a:t>
            </a:r>
            <a:r>
              <a:rPr lang="ru-RU" sz="2000" b="1" dirty="0" smtClean="0">
                <a:solidFill>
                  <a:schemeClr val="bg1"/>
                </a:solidFill>
              </a:rPr>
              <a:t> плюс</a:t>
            </a:r>
            <a:endParaRPr lang="ru-RU" sz="2000" b="1" dirty="0">
              <a:solidFill>
                <a:schemeClr val="bg1"/>
              </a:solidFill>
            </a:endParaRPr>
          </a:p>
        </p:txBody>
      </p:sp>
      <p:sp>
        <p:nvSpPr>
          <p:cNvPr id="8" name="TextBox 7"/>
          <p:cNvSpPr txBox="1"/>
          <p:nvPr/>
        </p:nvSpPr>
        <p:spPr>
          <a:xfrm>
            <a:off x="580617" y="3466946"/>
            <a:ext cx="2711448" cy="400110"/>
          </a:xfrm>
          <a:prstGeom prst="rect">
            <a:avLst/>
          </a:prstGeom>
          <a:solidFill>
            <a:schemeClr val="accent2"/>
          </a:solidFill>
        </p:spPr>
        <p:txBody>
          <a:bodyPr wrap="none" rtlCol="0">
            <a:spAutoFit/>
          </a:bodyPr>
          <a:lstStyle/>
          <a:p>
            <a:r>
              <a:rPr lang="ru-RU" sz="2000" b="1" dirty="0" smtClean="0">
                <a:solidFill>
                  <a:schemeClr val="bg1"/>
                </a:solidFill>
              </a:rPr>
              <a:t>Магнитометр </a:t>
            </a:r>
            <a:r>
              <a:rPr lang="en-US" sz="2000" b="1" dirty="0" err="1" smtClean="0">
                <a:solidFill>
                  <a:schemeClr val="bg1"/>
                </a:solidFill>
              </a:rPr>
              <a:t>MiniMag</a:t>
            </a:r>
            <a:endParaRPr lang="ru-RU" sz="2000" b="1" dirty="0">
              <a:solidFill>
                <a:schemeClr val="bg1"/>
              </a:solidFill>
            </a:endParaRPr>
          </a:p>
        </p:txBody>
      </p:sp>
    </p:spTree>
    <p:extLst>
      <p:ext uri="{BB962C8B-B14F-4D97-AF65-F5344CB8AC3E}">
        <p14:creationId xmlns:p14="http://schemas.microsoft.com/office/powerpoint/2010/main" val="1465497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09930" y="6251972"/>
            <a:ext cx="7886700" cy="403223"/>
          </a:xfrm>
        </p:spPr>
        <p:txBody>
          <a:bodyPr>
            <a:noAutofit/>
          </a:bodyPr>
          <a:lstStyle/>
          <a:p>
            <a:pPr algn="ctr"/>
            <a:r>
              <a:rPr lang="ru-RU" sz="2000" dirty="0" smtClean="0">
                <a:latin typeface="Times New Roman" panose="02020603050405020304" pitchFamily="18" charset="0"/>
                <a:cs typeface="Times New Roman" panose="02020603050405020304" pitchFamily="18" charset="0"/>
              </a:rPr>
              <a:t>Обработка результатов радоновой съемки по: </a:t>
            </a:r>
            <a:r>
              <a:rPr lang="en-US" sz="2000" dirty="0" err="1" smtClean="0">
                <a:latin typeface="Times New Roman" panose="02020603050405020304" pitchFamily="18" charset="0"/>
                <a:cs typeface="Times New Roman" panose="02020603050405020304" pitchFamily="18" charset="0"/>
              </a:rPr>
              <a:t>Seminsky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Demberel</a:t>
            </a:r>
            <a:r>
              <a:rPr lang="en-US" sz="2000" dirty="0" smtClean="0">
                <a:latin typeface="Times New Roman" panose="02020603050405020304" pitchFamily="18" charset="0"/>
                <a:cs typeface="Times New Roman" panose="02020603050405020304" pitchFamily="18" charset="0"/>
              </a:rPr>
              <a:t>, 2013; </a:t>
            </a:r>
            <a:r>
              <a:rPr lang="ru-RU" sz="2000" dirty="0" err="1" smtClean="0">
                <a:latin typeface="Times New Roman" panose="02020603050405020304" pitchFamily="18" charset="0"/>
                <a:cs typeface="Times New Roman" panose="02020603050405020304" pitchFamily="18" charset="0"/>
              </a:rPr>
              <a:t>Семинский</a:t>
            </a:r>
            <a:r>
              <a:rPr lang="ru-RU" sz="2000" dirty="0" smtClean="0">
                <a:latin typeface="Times New Roman" panose="02020603050405020304" pitchFamily="18" charset="0"/>
                <a:cs typeface="Times New Roman" panose="02020603050405020304" pitchFamily="18" charset="0"/>
              </a:rPr>
              <a:t> и др., 2014;</a:t>
            </a:r>
            <a:r>
              <a:rPr lang="en-US"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Семинский</a:t>
            </a:r>
            <a:r>
              <a:rPr lang="ru-RU" sz="2000" dirty="0" smtClean="0">
                <a:latin typeface="Times New Roman" panose="02020603050405020304" pitchFamily="18" charset="0"/>
                <a:cs typeface="Times New Roman" panose="02020603050405020304" pitchFamily="18" charset="0"/>
              </a:rPr>
              <a:t> и др., 2019)</a:t>
            </a:r>
            <a:endParaRPr lang="ru-RU" sz="2000" dirty="0">
              <a:latin typeface="Times New Roman" panose="02020603050405020304" pitchFamily="18" charset="0"/>
              <a:cs typeface="Times New Roman" panose="02020603050405020304" pitchFamily="18" charset="0"/>
            </a:endParaRPr>
          </a:p>
        </p:txBody>
      </p:sp>
      <p:pic>
        <p:nvPicPr>
          <p:cNvPr id="9" name="Объект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37080" y="750922"/>
            <a:ext cx="5003800" cy="5334918"/>
          </a:xfrm>
        </p:spPr>
      </p:pic>
      <p:sp>
        <p:nvSpPr>
          <p:cNvPr id="5" name="Заголовок 1"/>
          <p:cNvSpPr txBox="1">
            <a:spLocks/>
          </p:cNvSpPr>
          <p:nvPr/>
        </p:nvSpPr>
        <p:spPr>
          <a:xfrm>
            <a:off x="709930" y="158065"/>
            <a:ext cx="7886700" cy="4267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800" b="1" dirty="0" smtClean="0">
                <a:latin typeface="Times New Roman" panose="02020603050405020304" pitchFamily="18" charset="0"/>
                <a:cs typeface="Times New Roman" panose="02020603050405020304" pitchFamily="18" charset="0"/>
              </a:rPr>
              <a:t>Полевые геофизические работы</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3350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0761" y="2950589"/>
            <a:ext cx="2342753" cy="3803715"/>
          </a:xfrm>
          <a:prstGeom prst="rect">
            <a:avLst/>
          </a:prstGeom>
        </p:spPr>
      </p:pic>
      <p:sp>
        <p:nvSpPr>
          <p:cNvPr id="2" name="Заголовок 1"/>
          <p:cNvSpPr>
            <a:spLocks noGrp="1"/>
          </p:cNvSpPr>
          <p:nvPr>
            <p:ph type="title"/>
          </p:nvPr>
        </p:nvSpPr>
        <p:spPr>
          <a:xfrm>
            <a:off x="5312995" y="10161"/>
            <a:ext cx="3365369" cy="447040"/>
          </a:xfrm>
        </p:spPr>
        <p:txBody>
          <a:bodyPr>
            <a:normAutofit fontScale="90000"/>
          </a:bodyPr>
          <a:lstStyle/>
          <a:p>
            <a:pPr algn="ctr"/>
            <a:r>
              <a:rPr lang="ru-RU" sz="3200" b="1" dirty="0" smtClean="0">
                <a:latin typeface="Times New Roman" panose="02020603050405020304" pitchFamily="18" charset="0"/>
                <a:cs typeface="Times New Roman" panose="02020603050405020304" pitchFamily="18" charset="0"/>
              </a:rPr>
              <a:t>Опытные работы </a:t>
            </a:r>
            <a:endParaRPr lang="ru-RU" sz="3200" b="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623" y="79081"/>
            <a:ext cx="4951341" cy="6281079"/>
          </a:xfrm>
          <a:prstGeom prst="rect">
            <a:avLst/>
          </a:prstGeom>
        </p:spPr>
      </p:pic>
      <p:cxnSp>
        <p:nvCxnSpPr>
          <p:cNvPr id="8" name="Прямая со стрелкой 7"/>
          <p:cNvCxnSpPr/>
          <p:nvPr/>
        </p:nvCxnSpPr>
        <p:spPr>
          <a:xfrm flipH="1">
            <a:off x="5171440" y="3714161"/>
            <a:ext cx="1710127" cy="1609679"/>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5371058" y="553224"/>
            <a:ext cx="3647440" cy="2677656"/>
          </a:xfrm>
          <a:prstGeom prst="rect">
            <a:avLst/>
          </a:prstGeom>
          <a:noFill/>
        </p:spPr>
        <p:txBody>
          <a:bodyPr wrap="square" rtlCol="0">
            <a:spAutoFit/>
          </a:bodyPr>
          <a:lstStyle/>
          <a:p>
            <a:r>
              <a:rPr lang="ru-RU" sz="1400" dirty="0" smtClean="0">
                <a:latin typeface="Times New Roman" panose="02020603050405020304" pitchFamily="18" charset="0"/>
                <a:cs typeface="Times New Roman" panose="02020603050405020304" pitchFamily="18" charset="0"/>
              </a:rPr>
              <a:t>Сводный сейсмологический разрез через </a:t>
            </a:r>
            <a:r>
              <a:rPr lang="ru-RU" sz="1400" dirty="0" err="1" smtClean="0">
                <a:latin typeface="Times New Roman" panose="02020603050405020304" pitchFamily="18" charset="0"/>
                <a:cs typeface="Times New Roman" panose="02020603050405020304" pitchFamily="18" charset="0"/>
              </a:rPr>
              <a:t>Лыжскую</a:t>
            </a:r>
            <a:r>
              <a:rPr lang="ru-RU" sz="1400" dirty="0" smtClean="0">
                <a:latin typeface="Times New Roman" panose="02020603050405020304" pitchFamily="18" charset="0"/>
                <a:cs typeface="Times New Roman" panose="02020603050405020304" pitchFamily="18" charset="0"/>
              </a:rPr>
              <a:t> систему разломов (а), график изменения ОАР по профилю А-А (б): 1 – разломы, выделенные по сейсмическим данным, 2 – среднее значение ОАР, Бк/м</a:t>
            </a:r>
            <a:r>
              <a:rPr lang="ru-RU" sz="1400" baseline="30000" dirty="0" smtClean="0">
                <a:latin typeface="Times New Roman" panose="02020603050405020304" pitchFamily="18" charset="0"/>
                <a:cs typeface="Times New Roman" panose="02020603050405020304" pitchFamily="18" charset="0"/>
              </a:rPr>
              <a:t>3</a:t>
            </a:r>
            <a:r>
              <a:rPr lang="ru-RU" sz="1400" dirty="0" smtClean="0">
                <a:latin typeface="Times New Roman" panose="02020603050405020304" pitchFamily="18" charset="0"/>
                <a:cs typeface="Times New Roman" panose="02020603050405020304" pitchFamily="18" charset="0"/>
              </a:rPr>
              <a:t>, 3 – значения ОАР, показывающие главный максимум в аномалии, связанной с разломом и минимум – за </a:t>
            </a:r>
            <a:r>
              <a:rPr lang="ru-RU" sz="1400" dirty="0">
                <a:latin typeface="Times New Roman" panose="02020603050405020304" pitchFamily="18" charset="0"/>
                <a:cs typeface="Times New Roman" panose="02020603050405020304" pitchFamily="18" charset="0"/>
              </a:rPr>
              <a:t>аномалией, 4 - области профиля с аномальными значениями ОАР в почвенном воздухе, 5</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предполагаемая граница радоновой аномалии, связанная с разломом</a:t>
            </a:r>
          </a:p>
        </p:txBody>
      </p:sp>
    </p:spTree>
    <p:extLst>
      <p:ext uri="{BB962C8B-B14F-4D97-AF65-F5344CB8AC3E}">
        <p14:creationId xmlns:p14="http://schemas.microsoft.com/office/powerpoint/2010/main" val="1434514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236" y="1197204"/>
            <a:ext cx="3196246" cy="5189456"/>
          </a:xfrm>
          <a:prstGeom prst="rect">
            <a:avLst/>
          </a:prstGeom>
        </p:spPr>
      </p:pic>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64939" y="188536"/>
            <a:ext cx="3550038" cy="6410225"/>
          </a:xfrm>
        </p:spPr>
      </p:pic>
      <p:cxnSp>
        <p:nvCxnSpPr>
          <p:cNvPr id="11" name="Прямая со стрелкой 10"/>
          <p:cNvCxnSpPr/>
          <p:nvPr/>
        </p:nvCxnSpPr>
        <p:spPr>
          <a:xfrm flipV="1">
            <a:off x="2799761" y="2639510"/>
            <a:ext cx="3054284" cy="1018095"/>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3" name="Прямая со стрелкой 12"/>
          <p:cNvCxnSpPr/>
          <p:nvPr/>
        </p:nvCxnSpPr>
        <p:spPr>
          <a:xfrm flipV="1">
            <a:off x="3205113" y="3657608"/>
            <a:ext cx="2205873" cy="794036"/>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5" name="Прямая со стрелкой 14"/>
          <p:cNvCxnSpPr/>
          <p:nvPr/>
        </p:nvCxnSpPr>
        <p:spPr>
          <a:xfrm>
            <a:off x="3459637" y="4451644"/>
            <a:ext cx="3167406" cy="1704059"/>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8" name="Заголовок 1"/>
          <p:cNvSpPr txBox="1">
            <a:spLocks/>
          </p:cNvSpPr>
          <p:nvPr/>
        </p:nvSpPr>
        <p:spPr>
          <a:xfrm>
            <a:off x="625067" y="160614"/>
            <a:ext cx="3949832" cy="81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800" b="1" dirty="0" err="1" smtClean="0">
                <a:latin typeface="Times New Roman" panose="02020603050405020304" pitchFamily="18" charset="0"/>
                <a:cs typeface="Times New Roman" panose="02020603050405020304" pitchFamily="18" charset="0"/>
              </a:rPr>
              <a:t>Подчерем-Каменскийий</a:t>
            </a:r>
            <a:r>
              <a:rPr lang="ru-RU" sz="2800" b="1" dirty="0" smtClean="0">
                <a:latin typeface="Times New Roman" panose="02020603050405020304" pitchFamily="18" charset="0"/>
                <a:cs typeface="Times New Roman" panose="02020603050405020304" pitchFamily="18" charset="0"/>
              </a:rPr>
              <a:t> разлом</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5763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4139" y="1197780"/>
            <a:ext cx="3178828" cy="5161175"/>
          </a:xfrm>
          <a:prstGeom prst="rect">
            <a:avLst/>
          </a:prstGeom>
        </p:spPr>
      </p:pic>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82705" y="97271"/>
            <a:ext cx="3750842" cy="6476803"/>
          </a:xfrm>
        </p:spPr>
      </p:pic>
      <p:sp>
        <p:nvSpPr>
          <p:cNvPr id="2" name="Заголовок 1"/>
          <p:cNvSpPr>
            <a:spLocks noGrp="1"/>
          </p:cNvSpPr>
          <p:nvPr>
            <p:ph type="title"/>
          </p:nvPr>
        </p:nvSpPr>
        <p:spPr>
          <a:xfrm>
            <a:off x="625067" y="160614"/>
            <a:ext cx="3949832" cy="813225"/>
          </a:xfrm>
        </p:spPr>
        <p:txBody>
          <a:bodyPr>
            <a:noAutofit/>
          </a:bodyPr>
          <a:lstStyle/>
          <a:p>
            <a:pPr algn="ctr"/>
            <a:r>
              <a:rPr lang="ru-RU" sz="2800" b="1" dirty="0" err="1" smtClean="0">
                <a:latin typeface="Times New Roman" panose="02020603050405020304" pitchFamily="18" charset="0"/>
                <a:cs typeface="Times New Roman" panose="02020603050405020304" pitchFamily="18" charset="0"/>
              </a:rPr>
              <a:t>Печорогородско-Переборский</a:t>
            </a:r>
            <a:r>
              <a:rPr lang="ru-RU" sz="2800" b="1" dirty="0" smtClean="0">
                <a:latin typeface="Times New Roman" panose="02020603050405020304" pitchFamily="18" charset="0"/>
                <a:cs typeface="Times New Roman" panose="02020603050405020304" pitchFamily="18" charset="0"/>
              </a:rPr>
              <a:t> разлом</a:t>
            </a:r>
            <a:endParaRPr lang="ru-RU" sz="2800" b="1" dirty="0">
              <a:latin typeface="Times New Roman" panose="02020603050405020304" pitchFamily="18" charset="0"/>
              <a:cs typeface="Times New Roman" panose="02020603050405020304" pitchFamily="18" charset="0"/>
            </a:endParaRPr>
          </a:p>
        </p:txBody>
      </p:sp>
      <p:cxnSp>
        <p:nvCxnSpPr>
          <p:cNvPr id="7" name="Прямая со стрелкой 6"/>
          <p:cNvCxnSpPr/>
          <p:nvPr/>
        </p:nvCxnSpPr>
        <p:spPr>
          <a:xfrm flipV="1">
            <a:off x="3403076" y="2479252"/>
            <a:ext cx="1819417" cy="452484"/>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9" name="Прямая со стрелкой 8"/>
          <p:cNvCxnSpPr/>
          <p:nvPr/>
        </p:nvCxnSpPr>
        <p:spPr>
          <a:xfrm>
            <a:off x="3619893" y="3209168"/>
            <a:ext cx="3195686" cy="608688"/>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1" name="Прямая со стрелкой 10"/>
          <p:cNvCxnSpPr/>
          <p:nvPr/>
        </p:nvCxnSpPr>
        <p:spPr>
          <a:xfrm>
            <a:off x="4242062" y="4041797"/>
            <a:ext cx="1838227" cy="1963077"/>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2054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2647</TotalTime>
  <Words>589</Words>
  <Application>Microsoft Office PowerPoint</Application>
  <PresentationFormat>Экран (4:3)</PresentationFormat>
  <Paragraphs>109</Paragraphs>
  <Slides>15</Slides>
  <Notes>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Aharoni</vt:lpstr>
      <vt:lpstr>Arial</vt:lpstr>
      <vt:lpstr>Calibri</vt:lpstr>
      <vt:lpstr>Calibri Light</vt:lpstr>
      <vt:lpstr>Open Sans</vt:lpstr>
      <vt:lpstr>Times New Roman</vt:lpstr>
      <vt:lpstr>Тема Office</vt:lpstr>
      <vt:lpstr>  Геолого-геофизические исследования Подчерем-Каменского разлома Печоро-Колвинского авлакогена </vt:lpstr>
      <vt:lpstr>Разломная тектоника</vt:lpstr>
      <vt:lpstr>Тектоника и геология Печоро-Колвинского авлакогена </vt:lpstr>
      <vt:lpstr>Презентация PowerPoint</vt:lpstr>
      <vt:lpstr>Презентация PowerPoint</vt:lpstr>
      <vt:lpstr>Обработка результатов радоновой съемки по: Seminsky, Demberel, 2013; Семинский и др., 2014; Семинский и др., 2019)</vt:lpstr>
      <vt:lpstr>Опытные работы </vt:lpstr>
      <vt:lpstr>Презентация PowerPoint</vt:lpstr>
      <vt:lpstr>Печорогородско-Переборский разлом</vt:lpstr>
      <vt:lpstr>Форма радоновых аномалий и разломы</vt:lpstr>
      <vt:lpstr>Форма радоновых аномалий и разломы</vt:lpstr>
      <vt:lpstr>Презентация PowerPoint</vt:lpstr>
      <vt:lpstr>Презентация PowerPoint</vt:lpstr>
      <vt:lpstr>Выводы</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ГЕОЛОГО-ГЕОФИЗИЧЕСКИЕ ИССЛЕДОВАНИЯ ПОДЧЕРЕМ-КАМЕНСКОГО РАЗЛОМА ПЕЧОРО-КОЛВИНСКОГО АВЛАКОГЕНА </dc:title>
  <dc:creator>Александр Шуйский</dc:creator>
  <cp:lastModifiedBy>Езимова</cp:lastModifiedBy>
  <cp:revision>166</cp:revision>
  <dcterms:created xsi:type="dcterms:W3CDTF">2023-03-11T14:24:04Z</dcterms:created>
  <dcterms:modified xsi:type="dcterms:W3CDTF">2023-03-23T11:31:08Z</dcterms:modified>
</cp:coreProperties>
</file>