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34"/>
  </p:notesMasterIdLst>
  <p:sldIdLst>
    <p:sldId id="285" r:id="rId2"/>
    <p:sldId id="305" r:id="rId3"/>
    <p:sldId id="319" r:id="rId4"/>
    <p:sldId id="288" r:id="rId5"/>
    <p:sldId id="324" r:id="rId6"/>
    <p:sldId id="321" r:id="rId7"/>
    <p:sldId id="349" r:id="rId8"/>
    <p:sldId id="350" r:id="rId9"/>
    <p:sldId id="346" r:id="rId10"/>
    <p:sldId id="344" r:id="rId11"/>
    <p:sldId id="347" r:id="rId12"/>
    <p:sldId id="311" r:id="rId13"/>
    <p:sldId id="341" r:id="rId14"/>
    <p:sldId id="342" r:id="rId15"/>
    <p:sldId id="340" r:id="rId16"/>
    <p:sldId id="312" r:id="rId17"/>
    <p:sldId id="343" r:id="rId18"/>
    <p:sldId id="327" r:id="rId19"/>
    <p:sldId id="336" r:id="rId20"/>
    <p:sldId id="323" r:id="rId21"/>
    <p:sldId id="337" r:id="rId22"/>
    <p:sldId id="322" r:id="rId23"/>
    <p:sldId id="281" r:id="rId24"/>
    <p:sldId id="279" r:id="rId25"/>
    <p:sldId id="308" r:id="rId26"/>
    <p:sldId id="326" r:id="rId27"/>
    <p:sldId id="325" r:id="rId28"/>
    <p:sldId id="309" r:id="rId29"/>
    <p:sldId id="299" r:id="rId30"/>
    <p:sldId id="297" r:id="rId31"/>
    <p:sldId id="338" r:id="rId32"/>
    <p:sldId id="339" r:id="rId3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CECE"/>
    <a:srgbClr val="E2EFDA"/>
    <a:srgbClr val="DDEBF7"/>
    <a:srgbClr val="FCE4D6"/>
    <a:srgbClr val="A9A9FD"/>
    <a:srgbClr val="66594B"/>
    <a:srgbClr val="EAEFF7"/>
    <a:srgbClr val="FC46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E3FDE45-AF77-4B5C-9715-49D594BDF05E}" styleName="Светлый стиль 1 — акцент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49" autoAdjust="0"/>
    <p:restoredTop sz="73191" autoAdjust="0"/>
  </p:normalViewPr>
  <p:slideViewPr>
    <p:cSldViewPr snapToGrid="0">
      <p:cViewPr varScale="1">
        <p:scale>
          <a:sx n="82" d="100"/>
          <a:sy n="82" d="100"/>
        </p:scale>
        <p:origin x="2034"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1040;&#1083;&#1080;&#1085;&#1072;\AppData\Roaming\Microsoft\Excel\&#1044;&#1083;&#1103;%20&#1075;&#1088;&#1072;&#1092;&#1080;&#1082;&#1072;%20DayPlot%20(version%201).xlsb"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1055;&#1072;&#1083;&#1077;&#1086;&#1084;&#1072;&#1075;&#1085;&#1080;&#1090;&#1082;&#1072;\&#1051;&#1072;&#1073;&#1072;%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7.2770622957009132E-2"/>
          <c:y val="9.5622402281268809E-2"/>
          <c:w val="0.81897125460317866"/>
          <c:h val="0.83907515552151291"/>
        </c:manualLayout>
      </c:layout>
      <c:scatterChart>
        <c:scatterStyle val="lineMarker"/>
        <c:varyColors val="0"/>
        <c:ser>
          <c:idx val="0"/>
          <c:order val="0"/>
          <c:spPr>
            <a:ln w="28575">
              <a:noFill/>
            </a:ln>
          </c:spPr>
          <c:marker>
            <c:symbol val="circle"/>
            <c:size val="3"/>
          </c:marker>
          <c:xVal>
            <c:numRef>
              <c:f>'Для графика DayPlot'!$G$3:$G$42</c:f>
              <c:numCache>
                <c:formatCode>0.00</c:formatCode>
                <c:ptCount val="40"/>
                <c:pt idx="0">
                  <c:v>3.6194690265486695</c:v>
                </c:pt>
                <c:pt idx="1">
                  <c:v>4.5604395604395549</c:v>
                </c:pt>
                <c:pt idx="2">
                  <c:v>3.6466165413533842</c:v>
                </c:pt>
                <c:pt idx="3">
                  <c:v>3.1904761904761876</c:v>
                </c:pt>
                <c:pt idx="4">
                  <c:v>2.9705882352941178</c:v>
                </c:pt>
                <c:pt idx="5">
                  <c:v>2.8827160493827182</c:v>
                </c:pt>
                <c:pt idx="6">
                  <c:v>2.8554913294797641</c:v>
                </c:pt>
                <c:pt idx="7">
                  <c:v>3.1523178807947021</c:v>
                </c:pt>
                <c:pt idx="8">
                  <c:v>2.728323699421968</c:v>
                </c:pt>
                <c:pt idx="9">
                  <c:v>2.5856353591160217</c:v>
                </c:pt>
                <c:pt idx="10">
                  <c:v>2.6741573033707864</c:v>
                </c:pt>
                <c:pt idx="11">
                  <c:v>2.7471264367816119</c:v>
                </c:pt>
                <c:pt idx="12">
                  <c:v>2.6</c:v>
                </c:pt>
                <c:pt idx="13">
                  <c:v>2.5129533678756477</c:v>
                </c:pt>
                <c:pt idx="14">
                  <c:v>3.04</c:v>
                </c:pt>
                <c:pt idx="15">
                  <c:v>2.5714285714285707</c:v>
                </c:pt>
                <c:pt idx="16">
                  <c:v>2.5575757575757603</c:v>
                </c:pt>
                <c:pt idx="17">
                  <c:v>2.356725146198825</c:v>
                </c:pt>
                <c:pt idx="18">
                  <c:v>2.4371257485030005</c:v>
                </c:pt>
                <c:pt idx="19">
                  <c:v>3.0724637681159419</c:v>
                </c:pt>
                <c:pt idx="20">
                  <c:v>2.4397590361445767</c:v>
                </c:pt>
                <c:pt idx="21">
                  <c:v>2.5666666666666669</c:v>
                </c:pt>
                <c:pt idx="22">
                  <c:v>2.4397590361445767</c:v>
                </c:pt>
                <c:pt idx="23">
                  <c:v>2.447058823529412</c:v>
                </c:pt>
                <c:pt idx="24">
                  <c:v>2.4819277108433764</c:v>
                </c:pt>
                <c:pt idx="25">
                  <c:v>2.4578313253012043</c:v>
                </c:pt>
                <c:pt idx="26">
                  <c:v>2.4695121951219514</c:v>
                </c:pt>
                <c:pt idx="27">
                  <c:v>2.666666666666667</c:v>
                </c:pt>
                <c:pt idx="28">
                  <c:v>2.8297872340425552</c:v>
                </c:pt>
                <c:pt idx="29">
                  <c:v>2.4785276073619658</c:v>
                </c:pt>
                <c:pt idx="30">
                  <c:v>2.475308641975309</c:v>
                </c:pt>
                <c:pt idx="31">
                  <c:v>2.3609467455621336</c:v>
                </c:pt>
                <c:pt idx="32">
                  <c:v>2.3526011560693627</c:v>
                </c:pt>
                <c:pt idx="33">
                  <c:v>2.4117647058823564</c:v>
                </c:pt>
                <c:pt idx="34">
                  <c:v>2.3258426966292078</c:v>
                </c:pt>
                <c:pt idx="35">
                  <c:v>2.2604166666666692</c:v>
                </c:pt>
                <c:pt idx="36">
                  <c:v>2.3384615384615386</c:v>
                </c:pt>
                <c:pt idx="37">
                  <c:v>2.309644670050758</c:v>
                </c:pt>
                <c:pt idx="38">
                  <c:v>2.3163265306122427</c:v>
                </c:pt>
                <c:pt idx="39">
                  <c:v>2.2574257425742608</c:v>
                </c:pt>
              </c:numCache>
            </c:numRef>
          </c:xVal>
          <c:yVal>
            <c:numRef>
              <c:f>'Для графика DayPlot'!$F$3:$F$42</c:f>
              <c:numCache>
                <c:formatCode>0.00</c:formatCode>
                <c:ptCount val="40"/>
                <c:pt idx="0">
                  <c:v>0.11229629629629646</c:v>
                </c:pt>
                <c:pt idx="1">
                  <c:v>7.0588235294117674E-2</c:v>
                </c:pt>
                <c:pt idx="2">
                  <c:v>0.14017341040462428</c:v>
                </c:pt>
                <c:pt idx="3">
                  <c:v>0.20210526315789495</c:v>
                </c:pt>
                <c:pt idx="4">
                  <c:v>0.20150753768844221</c:v>
                </c:pt>
                <c:pt idx="5">
                  <c:v>0.19198113207547196</c:v>
                </c:pt>
                <c:pt idx="6">
                  <c:v>0.19833333333333344</c:v>
                </c:pt>
                <c:pt idx="7">
                  <c:v>0.1608490566037736</c:v>
                </c:pt>
                <c:pt idx="8">
                  <c:v>0.21748251748251748</c:v>
                </c:pt>
                <c:pt idx="9">
                  <c:v>0.22580645161290341</c:v>
                </c:pt>
                <c:pt idx="10">
                  <c:v>0.22457627118644086</c:v>
                </c:pt>
                <c:pt idx="11">
                  <c:v>0.22248062015503878</c:v>
                </c:pt>
                <c:pt idx="12">
                  <c:v>0.2481818181818182</c:v>
                </c:pt>
                <c:pt idx="13">
                  <c:v>0.24594594594594618</c:v>
                </c:pt>
                <c:pt idx="14">
                  <c:v>0.18507462686567164</c:v>
                </c:pt>
                <c:pt idx="15">
                  <c:v>0.22457627118644086</c:v>
                </c:pt>
                <c:pt idx="16">
                  <c:v>0.22410714285714309</c:v>
                </c:pt>
                <c:pt idx="17">
                  <c:v>0.25649013499480788</c:v>
                </c:pt>
                <c:pt idx="18">
                  <c:v>0.24567099567099571</c:v>
                </c:pt>
                <c:pt idx="19">
                  <c:v>0.17966101694915237</c:v>
                </c:pt>
                <c:pt idx="20">
                  <c:v>0.2430806257521059</c:v>
                </c:pt>
                <c:pt idx="21">
                  <c:v>0.21865284974093271</c:v>
                </c:pt>
                <c:pt idx="22">
                  <c:v>0.25163826998689387</c:v>
                </c:pt>
                <c:pt idx="23">
                  <c:v>0.24173027989821891</c:v>
                </c:pt>
                <c:pt idx="24">
                  <c:v>0.24583866837387963</c:v>
                </c:pt>
                <c:pt idx="25">
                  <c:v>0.24517593643586841</c:v>
                </c:pt>
                <c:pt idx="26">
                  <c:v>0.24968152866242041</c:v>
                </c:pt>
                <c:pt idx="27">
                  <c:v>0.23229813664596302</c:v>
                </c:pt>
                <c:pt idx="28">
                  <c:v>0.19729425028184899</c:v>
                </c:pt>
                <c:pt idx="29">
                  <c:v>0.24667651403249641</c:v>
                </c:pt>
                <c:pt idx="30">
                  <c:v>0.21264367816091953</c:v>
                </c:pt>
                <c:pt idx="31">
                  <c:v>0.22186495176848875</c:v>
                </c:pt>
                <c:pt idx="32">
                  <c:v>0.26106696935300866</c:v>
                </c:pt>
                <c:pt idx="33">
                  <c:v>0.24053224155578326</c:v>
                </c:pt>
                <c:pt idx="34">
                  <c:v>0.25384615384615389</c:v>
                </c:pt>
                <c:pt idx="35">
                  <c:v>0.27127127127127132</c:v>
                </c:pt>
                <c:pt idx="36">
                  <c:v>0.25</c:v>
                </c:pt>
                <c:pt idx="37">
                  <c:v>0.27555110220440882</c:v>
                </c:pt>
                <c:pt idx="38">
                  <c:v>0.27431192660550457</c:v>
                </c:pt>
                <c:pt idx="39">
                  <c:v>0.26388888888888962</c:v>
                </c:pt>
              </c:numCache>
            </c:numRef>
          </c:yVal>
          <c:smooth val="0"/>
          <c:extLst>
            <c:ext xmlns:c16="http://schemas.microsoft.com/office/drawing/2014/chart" uri="{C3380CC4-5D6E-409C-BE32-E72D297353CC}">
              <c16:uniqueId val="{00000000-B60D-459A-B112-B1050477B5A5}"/>
            </c:ext>
          </c:extLst>
        </c:ser>
        <c:dLbls>
          <c:showLegendKey val="0"/>
          <c:showVal val="0"/>
          <c:showCatName val="0"/>
          <c:showSerName val="0"/>
          <c:showPercent val="0"/>
          <c:showBubbleSize val="0"/>
        </c:dLbls>
        <c:axId val="154503424"/>
        <c:axId val="154529792"/>
      </c:scatterChart>
      <c:valAx>
        <c:axId val="154503424"/>
        <c:scaling>
          <c:orientation val="minMax"/>
        </c:scaling>
        <c:delete val="0"/>
        <c:axPos val="b"/>
        <c:numFmt formatCode="0.00" sourceLinked="1"/>
        <c:majorTickMark val="in"/>
        <c:minorTickMark val="in"/>
        <c:tickLblPos val="nextTo"/>
        <c:crossAx val="154529792"/>
        <c:crosses val="autoZero"/>
        <c:crossBetween val="midCat"/>
      </c:valAx>
      <c:valAx>
        <c:axId val="154529792"/>
        <c:scaling>
          <c:orientation val="minMax"/>
          <c:max val="0.5"/>
        </c:scaling>
        <c:delete val="0"/>
        <c:axPos val="l"/>
        <c:numFmt formatCode="0.00" sourceLinked="1"/>
        <c:majorTickMark val="in"/>
        <c:minorTickMark val="in"/>
        <c:tickLblPos val="nextTo"/>
        <c:crossAx val="154503424"/>
        <c:crosses val="autoZero"/>
        <c:crossBetween val="midCat"/>
        <c:minorUnit val="1.0000000000000007E-2"/>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8575">
              <a:noFill/>
            </a:ln>
          </c:spPr>
          <c:xVal>
            <c:numRef>
              <c:f>'itcul-gc4-2'!$N$5:$N$44</c:f>
              <c:numCache>
                <c:formatCode>0.00E+00</c:formatCode>
                <c:ptCount val="40"/>
                <c:pt idx="1">
                  <c:v>-6.3783000000000037E-10</c:v>
                </c:pt>
                <c:pt idx="2">
                  <c:v>7.8937000000000047E-9</c:v>
                </c:pt>
                <c:pt idx="3">
                  <c:v>1.1328000000000006E-8</c:v>
                </c:pt>
                <c:pt idx="4">
                  <c:v>4.9798000000000033E-8</c:v>
                </c:pt>
                <c:pt idx="5">
                  <c:v>-9.3106000000000079E-9</c:v>
                </c:pt>
                <c:pt idx="6">
                  <c:v>4.837400000000002E-8</c:v>
                </c:pt>
                <c:pt idx="7">
                  <c:v>7.1969000000000027E-8</c:v>
                </c:pt>
                <c:pt idx="8">
                  <c:v>4.9593000000000026E-8</c:v>
                </c:pt>
                <c:pt idx="9">
                  <c:v>-1.4742000000000006E-8</c:v>
                </c:pt>
                <c:pt idx="10">
                  <c:v>2.8160000000000006E-9</c:v>
                </c:pt>
                <c:pt idx="11">
                  <c:v>1.2114000000000004E-9</c:v>
                </c:pt>
                <c:pt idx="12">
                  <c:v>1.6659000000000007E-8</c:v>
                </c:pt>
                <c:pt idx="13">
                  <c:v>1.6079000000000005E-8</c:v>
                </c:pt>
                <c:pt idx="14">
                  <c:v>1.0114000000000004E-8</c:v>
                </c:pt>
                <c:pt idx="15">
                  <c:v>5.2767000000000032E-8</c:v>
                </c:pt>
                <c:pt idx="16">
                  <c:v>2.1768000000000007E-8</c:v>
                </c:pt>
                <c:pt idx="17">
                  <c:v>5.4133000000000026E-8</c:v>
                </c:pt>
                <c:pt idx="18">
                  <c:v>1.8542000000000011E-8</c:v>
                </c:pt>
                <c:pt idx="19">
                  <c:v>-2.8487000000000009E-8</c:v>
                </c:pt>
                <c:pt idx="20">
                  <c:v>5.2607000000000027E-9</c:v>
                </c:pt>
                <c:pt idx="21">
                  <c:v>4.9933000000000028E-8</c:v>
                </c:pt>
                <c:pt idx="22">
                  <c:v>-2.290900000000001E-8</c:v>
                </c:pt>
                <c:pt idx="23">
                  <c:v>5.4349000000000024E-9</c:v>
                </c:pt>
                <c:pt idx="24">
                  <c:v>3.0851000000000017E-9</c:v>
                </c:pt>
                <c:pt idx="25">
                  <c:v>1.9430000000000006E-8</c:v>
                </c:pt>
                <c:pt idx="26">
                  <c:v>5.0366000000000029E-8</c:v>
                </c:pt>
                <c:pt idx="27">
                  <c:v>2.2377000000000009E-8</c:v>
                </c:pt>
                <c:pt idx="28">
                  <c:v>2.5701000000000013E-9</c:v>
                </c:pt>
                <c:pt idx="29">
                  <c:v>2.3166000000000004E-8</c:v>
                </c:pt>
                <c:pt idx="30">
                  <c:v>5.2276000000000011E-8</c:v>
                </c:pt>
                <c:pt idx="31">
                  <c:v>5.2449000000000015E-8</c:v>
                </c:pt>
                <c:pt idx="32">
                  <c:v>5.0167000000000022E-8</c:v>
                </c:pt>
                <c:pt idx="33">
                  <c:v>4.5183000000000022E-8</c:v>
                </c:pt>
                <c:pt idx="34">
                  <c:v>3.0339000000000011E-8</c:v>
                </c:pt>
                <c:pt idx="35">
                  <c:v>5.0633000000000021E-8</c:v>
                </c:pt>
                <c:pt idx="36">
                  <c:v>3.0636000000000017E-8</c:v>
                </c:pt>
                <c:pt idx="37">
                  <c:v>3.7514000000000014E-8</c:v>
                </c:pt>
                <c:pt idx="38">
                  <c:v>1.7718000000000007E-8</c:v>
                </c:pt>
                <c:pt idx="39">
                  <c:v>3.8436000000000014E-8</c:v>
                </c:pt>
              </c:numCache>
            </c:numRef>
          </c:xVal>
          <c:yVal>
            <c:numRef>
              <c:f>'itcul-gc4-2'!$J$5:$J$44</c:f>
              <c:numCache>
                <c:formatCode>General</c:formatCode>
                <c:ptCount val="40"/>
                <c:pt idx="0">
                  <c:v>1.0000000000000002E-2</c:v>
                </c:pt>
                <c:pt idx="1">
                  <c:v>2.0000000000000004E-2</c:v>
                </c:pt>
                <c:pt idx="2">
                  <c:v>3.0000000000000002E-2</c:v>
                </c:pt>
                <c:pt idx="3">
                  <c:v>4.0000000000000008E-2</c:v>
                </c:pt>
                <c:pt idx="4">
                  <c:v>0.05</c:v>
                </c:pt>
                <c:pt idx="5">
                  <c:v>6.0000000000000005E-2</c:v>
                </c:pt>
                <c:pt idx="6">
                  <c:v>7.0000000000000021E-2</c:v>
                </c:pt>
                <c:pt idx="7">
                  <c:v>8.0000000000000016E-2</c:v>
                </c:pt>
                <c:pt idx="8">
                  <c:v>9.0000000000000011E-2</c:v>
                </c:pt>
                <c:pt idx="9">
                  <c:v>0.1</c:v>
                </c:pt>
                <c:pt idx="10">
                  <c:v>0.11</c:v>
                </c:pt>
                <c:pt idx="11">
                  <c:v>0.12000000000000001</c:v>
                </c:pt>
                <c:pt idx="12">
                  <c:v>0.13</c:v>
                </c:pt>
                <c:pt idx="13">
                  <c:v>0.14000000000000001</c:v>
                </c:pt>
                <c:pt idx="14">
                  <c:v>0.15000000000000002</c:v>
                </c:pt>
                <c:pt idx="15">
                  <c:v>0.16</c:v>
                </c:pt>
                <c:pt idx="16">
                  <c:v>0.17</c:v>
                </c:pt>
                <c:pt idx="17">
                  <c:v>0.18000000000000002</c:v>
                </c:pt>
                <c:pt idx="18">
                  <c:v>0.19</c:v>
                </c:pt>
                <c:pt idx="19">
                  <c:v>0.2</c:v>
                </c:pt>
                <c:pt idx="20">
                  <c:v>0.21000000000000002</c:v>
                </c:pt>
                <c:pt idx="21">
                  <c:v>0.22</c:v>
                </c:pt>
                <c:pt idx="22">
                  <c:v>0.23</c:v>
                </c:pt>
                <c:pt idx="23">
                  <c:v>0.24000000000000002</c:v>
                </c:pt>
                <c:pt idx="24">
                  <c:v>0.25</c:v>
                </c:pt>
                <c:pt idx="25">
                  <c:v>0.26</c:v>
                </c:pt>
                <c:pt idx="26">
                  <c:v>0.27</c:v>
                </c:pt>
                <c:pt idx="27">
                  <c:v>0.28000000000000008</c:v>
                </c:pt>
                <c:pt idx="28">
                  <c:v>0.29000000000000004</c:v>
                </c:pt>
                <c:pt idx="29">
                  <c:v>0.30000000000000004</c:v>
                </c:pt>
                <c:pt idx="30">
                  <c:v>0.31000000000000005</c:v>
                </c:pt>
                <c:pt idx="31">
                  <c:v>0.32000000000000006</c:v>
                </c:pt>
                <c:pt idx="32">
                  <c:v>0.33000000000000007</c:v>
                </c:pt>
                <c:pt idx="33">
                  <c:v>0.34</c:v>
                </c:pt>
                <c:pt idx="34">
                  <c:v>0.35000000000000009</c:v>
                </c:pt>
                <c:pt idx="35">
                  <c:v>0.36000000000000004</c:v>
                </c:pt>
                <c:pt idx="36">
                  <c:v>0.37000000000000005</c:v>
                </c:pt>
                <c:pt idx="37">
                  <c:v>0.38000000000000006</c:v>
                </c:pt>
                <c:pt idx="38">
                  <c:v>0.39000000000000007</c:v>
                </c:pt>
                <c:pt idx="39">
                  <c:v>0.4</c:v>
                </c:pt>
              </c:numCache>
            </c:numRef>
          </c:yVal>
          <c:smooth val="0"/>
          <c:extLst>
            <c:ext xmlns:c16="http://schemas.microsoft.com/office/drawing/2014/chart" uri="{C3380CC4-5D6E-409C-BE32-E72D297353CC}">
              <c16:uniqueId val="{00000000-0AAE-44F0-8175-D340CD0B3B64}"/>
            </c:ext>
          </c:extLst>
        </c:ser>
        <c:dLbls>
          <c:showLegendKey val="0"/>
          <c:showVal val="0"/>
          <c:showCatName val="0"/>
          <c:showSerName val="0"/>
          <c:showPercent val="0"/>
          <c:showBubbleSize val="0"/>
        </c:dLbls>
        <c:axId val="154467712"/>
        <c:axId val="154494464"/>
      </c:scatterChart>
      <c:valAx>
        <c:axId val="154467712"/>
        <c:scaling>
          <c:orientation val="minMax"/>
          <c:min val="-6.0000000000000127E-8"/>
        </c:scaling>
        <c:delete val="0"/>
        <c:axPos val="b"/>
        <c:title>
          <c:tx>
            <c:rich>
              <a:bodyPr/>
              <a:lstStyle/>
              <a:p>
                <a:pPr>
                  <a:defRPr/>
                </a:pPr>
                <a:r>
                  <a:rPr lang="en-US" sz="1000" b="1" i="0" u="none" strike="noStrike" baseline="0"/>
                  <a:t>MSus(m3/kg)</a:t>
                </a:r>
                <a:endParaRPr lang="ru-RU"/>
              </a:p>
            </c:rich>
          </c:tx>
          <c:overlay val="0"/>
        </c:title>
        <c:numFmt formatCode="0.00E+00" sourceLinked="0"/>
        <c:majorTickMark val="cross"/>
        <c:minorTickMark val="in"/>
        <c:tickLblPos val="low"/>
        <c:crossAx val="154494464"/>
        <c:crosses val="autoZero"/>
        <c:crossBetween val="midCat"/>
      </c:valAx>
      <c:valAx>
        <c:axId val="154494464"/>
        <c:scaling>
          <c:orientation val="minMax"/>
          <c:max val="0.4"/>
        </c:scaling>
        <c:delete val="0"/>
        <c:axPos val="l"/>
        <c:majorGridlines/>
        <c:title>
          <c:tx>
            <c:rich>
              <a:bodyPr/>
              <a:lstStyle/>
              <a:p>
                <a:pPr>
                  <a:defRPr/>
                </a:pPr>
                <a:r>
                  <a:rPr lang="en-US"/>
                  <a:t>h</a:t>
                </a:r>
                <a:r>
                  <a:rPr lang="ru-RU"/>
                  <a:t>,</a:t>
                </a:r>
                <a:r>
                  <a:rPr lang="ru-RU" baseline="0"/>
                  <a:t> </a:t>
                </a:r>
                <a:r>
                  <a:rPr lang="en-US" baseline="0"/>
                  <a:t>m</a:t>
                </a:r>
                <a:endParaRPr lang="ru-RU"/>
              </a:p>
            </c:rich>
          </c:tx>
          <c:overlay val="0"/>
        </c:title>
        <c:numFmt formatCode="General" sourceLinked="1"/>
        <c:majorTickMark val="cross"/>
        <c:minorTickMark val="cross"/>
        <c:tickLblPos val="nextTo"/>
        <c:crossAx val="154467712"/>
        <c:crosses val="autoZero"/>
        <c:crossBetween val="midCat"/>
      </c:valAx>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0.40133</cdr:x>
      <cdr:y>0.09682</cdr:y>
    </cdr:from>
    <cdr:to>
      <cdr:x>0.40133</cdr:x>
      <cdr:y>0.93232</cdr:y>
    </cdr:to>
    <cdr:cxnSp macro="">
      <cdr:nvCxnSpPr>
        <cdr:cNvPr id="3" name="Прямая соединительная линия 2">
          <a:extLst xmlns:a="http://schemas.openxmlformats.org/drawingml/2006/main">
            <a:ext uri="{FF2B5EF4-FFF2-40B4-BE49-F238E27FC236}">
              <a16:creationId xmlns:a16="http://schemas.microsoft.com/office/drawing/2014/main" id="{C8BAC496-A4F1-499D-B129-239828F2C81E}"/>
            </a:ext>
          </a:extLst>
        </cdr:cNvPr>
        <cdr:cNvCxnSpPr/>
      </cdr:nvCxnSpPr>
      <cdr:spPr>
        <a:xfrm xmlns:a="http://schemas.openxmlformats.org/drawingml/2006/main" flipV="1">
          <a:off x="2611677" y="496000"/>
          <a:ext cx="0" cy="4280075"/>
        </a:xfrm>
        <a:prstGeom xmlns:a="http://schemas.openxmlformats.org/drawingml/2006/main" prst="line">
          <a:avLst/>
        </a:prstGeom>
        <a:ln xmlns:a="http://schemas.openxmlformats.org/drawingml/2006/main" w="12700">
          <a:solidFill>
            <a:schemeClr val="accent4">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0.89145</cdr:x>
      <cdr:y>0.0952</cdr:y>
    </cdr:from>
    <cdr:to>
      <cdr:x>0.89145</cdr:x>
      <cdr:y>0.9361</cdr:y>
    </cdr:to>
    <cdr:cxnSp macro="">
      <cdr:nvCxnSpPr>
        <cdr:cNvPr id="4" name="Прямая соединительная линия 3">
          <a:extLst xmlns:a="http://schemas.openxmlformats.org/drawingml/2006/main">
            <a:ext uri="{FF2B5EF4-FFF2-40B4-BE49-F238E27FC236}">
              <a16:creationId xmlns:a16="http://schemas.microsoft.com/office/drawing/2014/main" id="{1125254B-4372-4484-993D-A30D49BCBFBC}"/>
            </a:ext>
          </a:extLst>
        </cdr:cNvPr>
        <cdr:cNvCxnSpPr/>
      </cdr:nvCxnSpPr>
      <cdr:spPr>
        <a:xfrm xmlns:a="http://schemas.openxmlformats.org/drawingml/2006/main" flipV="1">
          <a:off x="5806475" y="487664"/>
          <a:ext cx="0" cy="4307749"/>
        </a:xfrm>
        <a:prstGeom xmlns:a="http://schemas.openxmlformats.org/drawingml/2006/main" prst="line">
          <a:avLst/>
        </a:prstGeom>
        <a:ln xmlns:a="http://schemas.openxmlformats.org/drawingml/2006/main" w="12700">
          <a:solidFill>
            <a:schemeClr val="accent4">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0.07322</cdr:x>
      <cdr:y>0.8997</cdr:y>
    </cdr:from>
    <cdr:to>
      <cdr:x>0.89016</cdr:x>
      <cdr:y>0.8997</cdr:y>
    </cdr:to>
    <cdr:cxnSp macro="">
      <cdr:nvCxnSpPr>
        <cdr:cNvPr id="7" name="Прямая соединительная линия 6">
          <a:extLst xmlns:a="http://schemas.openxmlformats.org/drawingml/2006/main">
            <a:ext uri="{FF2B5EF4-FFF2-40B4-BE49-F238E27FC236}">
              <a16:creationId xmlns:a16="http://schemas.microsoft.com/office/drawing/2014/main" id="{C1AC784E-27B1-41E8-ACD9-196F38202F4C}"/>
            </a:ext>
          </a:extLst>
        </cdr:cNvPr>
        <cdr:cNvCxnSpPr/>
      </cdr:nvCxnSpPr>
      <cdr:spPr>
        <a:xfrm xmlns:a="http://schemas.openxmlformats.org/drawingml/2006/main">
          <a:off x="480304" y="4608959"/>
          <a:ext cx="5359254" cy="0"/>
        </a:xfrm>
        <a:prstGeom xmlns:a="http://schemas.openxmlformats.org/drawingml/2006/main" prst="line">
          <a:avLst/>
        </a:prstGeom>
        <a:ln xmlns:a="http://schemas.openxmlformats.org/drawingml/2006/main" w="12700">
          <a:solidFill>
            <a:schemeClr val="accent4">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0.07195</cdr:x>
      <cdr:y>0.09603</cdr:y>
    </cdr:from>
    <cdr:to>
      <cdr:x>0.89142</cdr:x>
      <cdr:y>0.09603</cdr:y>
    </cdr:to>
    <cdr:cxnSp macro="">
      <cdr:nvCxnSpPr>
        <cdr:cNvPr id="9" name="Прямая соединительная линия 8">
          <a:extLst xmlns:a="http://schemas.openxmlformats.org/drawingml/2006/main">
            <a:ext uri="{FF2B5EF4-FFF2-40B4-BE49-F238E27FC236}">
              <a16:creationId xmlns:a16="http://schemas.microsoft.com/office/drawing/2014/main" id="{815D094A-9F74-4FE2-83C9-FB1D08A747D7}"/>
            </a:ext>
          </a:extLst>
        </cdr:cNvPr>
        <cdr:cNvCxnSpPr/>
      </cdr:nvCxnSpPr>
      <cdr:spPr>
        <a:xfrm xmlns:a="http://schemas.openxmlformats.org/drawingml/2006/main">
          <a:off x="472020" y="491944"/>
          <a:ext cx="5375821" cy="0"/>
        </a:xfrm>
        <a:prstGeom xmlns:a="http://schemas.openxmlformats.org/drawingml/2006/main" prst="line">
          <a:avLst/>
        </a:prstGeom>
        <a:ln xmlns:a="http://schemas.openxmlformats.org/drawingml/2006/main" w="12700">
          <a:solidFill>
            <a:schemeClr val="accent4">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0.40319</cdr:x>
      <cdr:y>0.02078</cdr:y>
    </cdr:from>
    <cdr:to>
      <cdr:x>0.55967</cdr:x>
      <cdr:y>0.07126</cdr:y>
    </cdr:to>
    <cdr:sp macro="" textlink="">
      <cdr:nvSpPr>
        <cdr:cNvPr id="11" name="TextBox 10"/>
        <cdr:cNvSpPr txBox="1"/>
      </cdr:nvSpPr>
      <cdr:spPr>
        <a:xfrm xmlns:a="http://schemas.openxmlformats.org/drawingml/2006/main">
          <a:off x="2623802" y="106447"/>
          <a:ext cx="1018318" cy="2586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baseline="0"/>
            <a:t>Day Plot</a:t>
          </a:r>
          <a:endParaRPr lang="ru-RU" sz="1400" b="1"/>
        </a:p>
      </cdr:txBody>
    </cdr:sp>
  </cdr:relSizeAnchor>
  <cdr:relSizeAnchor xmlns:cdr="http://schemas.openxmlformats.org/drawingml/2006/chartDrawing">
    <cdr:from>
      <cdr:x>0.20135</cdr:x>
      <cdr:y>1</cdr:y>
    </cdr:from>
    <cdr:to>
      <cdr:x>1</cdr:x>
      <cdr:y>1</cdr:y>
    </cdr:to>
    <cdr:cxnSp macro="">
      <cdr:nvCxnSpPr>
        <cdr:cNvPr id="17" name="Прямая соединительная линия 16">
          <a:extLst xmlns:a="http://schemas.openxmlformats.org/drawingml/2006/main">
            <a:ext uri="{FF2B5EF4-FFF2-40B4-BE49-F238E27FC236}">
              <a16:creationId xmlns:a16="http://schemas.microsoft.com/office/drawing/2014/main" id="{673CFE5D-7C75-42B3-954F-668316A45590}"/>
            </a:ext>
          </a:extLst>
        </cdr:cNvPr>
        <cdr:cNvCxnSpPr/>
      </cdr:nvCxnSpPr>
      <cdr:spPr>
        <a:xfrm xmlns:a="http://schemas.openxmlformats.org/drawingml/2006/main">
          <a:off x="9274377" y="5453256"/>
          <a:ext cx="5197273"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0.20135</cdr:x>
      <cdr:y>1</cdr:y>
    </cdr:from>
    <cdr:to>
      <cdr:x>1</cdr:x>
      <cdr:y>1</cdr:y>
    </cdr:to>
    <cdr:cxnSp macro="">
      <cdr:nvCxnSpPr>
        <cdr:cNvPr id="18" name="Прямая соединительная линия 17">
          <a:extLst xmlns:a="http://schemas.openxmlformats.org/drawingml/2006/main">
            <a:ext uri="{FF2B5EF4-FFF2-40B4-BE49-F238E27FC236}">
              <a16:creationId xmlns:a16="http://schemas.microsoft.com/office/drawing/2014/main" id="{70B6AF91-75C5-48BE-A575-B964619FA79E}"/>
            </a:ext>
          </a:extLst>
        </cdr:cNvPr>
        <cdr:cNvCxnSpPr/>
      </cdr:nvCxnSpPr>
      <cdr:spPr>
        <a:xfrm xmlns:a="http://schemas.openxmlformats.org/drawingml/2006/main">
          <a:off x="9274377" y="5453256"/>
          <a:ext cx="5197273"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0.20135</cdr:x>
      <cdr:y>1</cdr:y>
    </cdr:from>
    <cdr:to>
      <cdr:x>1</cdr:x>
      <cdr:y>1</cdr:y>
    </cdr:to>
    <cdr:cxnSp macro="">
      <cdr:nvCxnSpPr>
        <cdr:cNvPr id="19" name="Прямая соединительная линия 18">
          <a:extLst xmlns:a="http://schemas.openxmlformats.org/drawingml/2006/main">
            <a:ext uri="{FF2B5EF4-FFF2-40B4-BE49-F238E27FC236}">
              <a16:creationId xmlns:a16="http://schemas.microsoft.com/office/drawing/2014/main" id="{8FE0F326-7A5A-438D-8176-2077277BB319}"/>
            </a:ext>
          </a:extLst>
        </cdr:cNvPr>
        <cdr:cNvCxnSpPr/>
      </cdr:nvCxnSpPr>
      <cdr:spPr>
        <a:xfrm xmlns:a="http://schemas.openxmlformats.org/drawingml/2006/main">
          <a:off x="9274377" y="5453256"/>
          <a:ext cx="5197273"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0.02857</cdr:x>
      <cdr:y>0.01101</cdr:y>
    </cdr:from>
    <cdr:to>
      <cdr:x>0.1693</cdr:x>
      <cdr:y>0.18951</cdr:y>
    </cdr:to>
    <cdr:sp macro="" textlink="">
      <cdr:nvSpPr>
        <cdr:cNvPr id="10" name="TextBox 9"/>
        <cdr:cNvSpPr txBox="1"/>
      </cdr:nvSpPr>
      <cdr:spPr>
        <a:xfrm xmlns:a="http://schemas.openxmlformats.org/drawingml/2006/main">
          <a:off x="185642" y="5642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a:t>Jr/Jf</a:t>
          </a:r>
          <a:endParaRPr lang="ru-RU" sz="1200" b="1"/>
        </a:p>
      </cdr:txBody>
    </cdr:sp>
  </cdr:relSizeAnchor>
  <cdr:relSizeAnchor xmlns:cdr="http://schemas.openxmlformats.org/drawingml/2006/chartDrawing">
    <cdr:from>
      <cdr:x>0.89689</cdr:x>
      <cdr:y>0.8868</cdr:y>
    </cdr:from>
    <cdr:to>
      <cdr:x>0.97227</cdr:x>
      <cdr:y>0.93759</cdr:y>
    </cdr:to>
    <cdr:sp macro="" textlink="">
      <cdr:nvSpPr>
        <cdr:cNvPr id="12" name="TextBox 11"/>
        <cdr:cNvSpPr txBox="1"/>
      </cdr:nvSpPr>
      <cdr:spPr>
        <a:xfrm xmlns:a="http://schemas.openxmlformats.org/drawingml/2006/main">
          <a:off x="5327903" y="4153368"/>
          <a:ext cx="447791" cy="23787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i="0"/>
            <a:t>Bcr/Bcf</a:t>
          </a:r>
          <a:endParaRPr lang="ru-RU" sz="1200" b="1" i="0"/>
        </a:p>
      </cdr:txBody>
    </cdr:sp>
  </cdr:relSizeAnchor>
</c:userShapes>
</file>

<file path=ppt/drawings/drawing2.xml><?xml version="1.0" encoding="utf-8"?>
<c:userShapes xmlns:c="http://schemas.openxmlformats.org/drawingml/2006/chart">
  <cdr:relSizeAnchor xmlns:cdr="http://schemas.openxmlformats.org/drawingml/2006/chartDrawing">
    <cdr:from>
      <cdr:x>0.02081</cdr:x>
      <cdr:y>0.81954</cdr:y>
    </cdr:from>
    <cdr:to>
      <cdr:x>0.10785</cdr:x>
      <cdr:y>0.89747</cdr:y>
    </cdr:to>
    <cdr:sp macro="" textlink="">
      <cdr:nvSpPr>
        <cdr:cNvPr id="2" name="TextBox 1"/>
        <cdr:cNvSpPr txBox="1"/>
      </cdr:nvSpPr>
      <cdr:spPr>
        <a:xfrm xmlns:a="http://schemas.openxmlformats.org/drawingml/2006/main">
          <a:off x="123603" y="2575144"/>
          <a:ext cx="517055" cy="244871"/>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wrap="none" rtlCol="0"/>
        <a:lstStyle xmlns:a="http://schemas.openxmlformats.org/drawingml/2006/main"/>
        <a:p xmlns:a="http://schemas.openxmlformats.org/drawingml/2006/main">
          <a:r>
            <a:rPr lang="en-US" sz="1100"/>
            <a:t>-</a:t>
          </a:r>
          <a:r>
            <a:rPr lang="en-US" sz="1000"/>
            <a:t>1.42E-06</a:t>
          </a:r>
          <a:endParaRPr lang="ru-RU" sz="1000"/>
        </a:p>
      </cdr:txBody>
    </cdr:sp>
  </cdr:relSizeAnchor>
  <cdr:relSizeAnchor xmlns:cdr="http://schemas.openxmlformats.org/drawingml/2006/chartDrawing">
    <cdr:from>
      <cdr:x>0.056</cdr:x>
      <cdr:y>0.78488</cdr:y>
    </cdr:from>
    <cdr:to>
      <cdr:x>0.07163</cdr:x>
      <cdr:y>0.80638</cdr:y>
    </cdr:to>
    <cdr:sp macro="" textlink="">
      <cdr:nvSpPr>
        <cdr:cNvPr id="4" name="Ромб 3"/>
        <cdr:cNvSpPr/>
      </cdr:nvSpPr>
      <cdr:spPr>
        <a:xfrm xmlns:a="http://schemas.openxmlformats.org/drawingml/2006/main">
          <a:off x="332687" y="2466238"/>
          <a:ext cx="92849" cy="67557"/>
        </a:xfrm>
        <a:prstGeom xmlns:a="http://schemas.openxmlformats.org/drawingml/2006/main" prst="diamond">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448C2-E9C8-4B8D-BF81-5A7EBAB6CD1E}" type="datetimeFigureOut">
              <a:rPr lang="ru-RU" smtClean="0"/>
              <a:pPr/>
              <a:t>17.03.2023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222FD-89FC-4317-80DD-7C08CD97B011}" type="slidenum">
              <a:rPr lang="ru-RU" smtClean="0"/>
              <a:pPr/>
              <a:t>‹#›</a:t>
            </a:fld>
            <a:endParaRPr lang="ru-RU"/>
          </a:p>
        </p:txBody>
      </p:sp>
    </p:spTree>
    <p:extLst>
      <p:ext uri="{BB962C8B-B14F-4D97-AF65-F5344CB8AC3E}">
        <p14:creationId xmlns:p14="http://schemas.microsoft.com/office/powerpoint/2010/main" val="1221266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35222FD-89FC-4317-80DD-7C08CD97B011}" type="slidenum">
              <a:rPr lang="ru-RU" smtClean="0"/>
              <a:pPr/>
              <a:t>1</a:t>
            </a:fld>
            <a:endParaRPr lang="ru-RU"/>
          </a:p>
        </p:txBody>
      </p:sp>
    </p:spTree>
    <p:extLst>
      <p:ext uri="{BB962C8B-B14F-4D97-AF65-F5344CB8AC3E}">
        <p14:creationId xmlns:p14="http://schemas.microsoft.com/office/powerpoint/2010/main" val="3467899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Таким образом, все </a:t>
            </a:r>
            <a:r>
              <a:rPr lang="ru-RU" dirty="0" err="1"/>
              <a:t>микрофациальные</a:t>
            </a:r>
            <a:r>
              <a:rPr lang="ru-RU" dirty="0"/>
              <a:t> построения опираются на данные </a:t>
            </a:r>
            <a:r>
              <a:rPr lang="ru-RU" dirty="0" err="1"/>
              <a:t>макрофациальных</a:t>
            </a:r>
            <a:r>
              <a:rPr lang="ru-RU" dirty="0"/>
              <a:t> определений с учетом характера </a:t>
            </a:r>
            <a:r>
              <a:rPr lang="ru-RU" dirty="0" err="1"/>
              <a:t>слоистости</a:t>
            </a:r>
            <a:r>
              <a:rPr lang="ru-RU" dirty="0"/>
              <a:t> осадков, цвета и общего облика пород, наличия в них флоры и фауны и т.д. Э</a:t>
            </a:r>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latin typeface="Times New Roman" panose="02020603050405020304" pitchFamily="18" charset="0"/>
                <a:ea typeface="Calibri" panose="020F0502020204030204" pitchFamily="34" charset="0"/>
                <a:cs typeface="Times New Roman" panose="02020603050405020304" pitchFamily="18" charset="0"/>
              </a:rPr>
              <a:t>Шлиф 4 (рис. 5.1.15, 5.1.16, 5.1.17). Образец </a:t>
            </a:r>
            <a:r>
              <a:rPr lang="en-US" dirty="0">
                <a:latin typeface="Times New Roman" panose="02020603050405020304" pitchFamily="18" charset="0"/>
                <a:ea typeface="Calibri" panose="020F0502020204030204" pitchFamily="34" charset="0"/>
                <a:cs typeface="Times New Roman" panose="02020603050405020304" pitchFamily="18" charset="0"/>
              </a:rPr>
              <a:t>S</a:t>
            </a:r>
            <a:r>
              <a:rPr lang="ru-RU" dirty="0">
                <a:latin typeface="Times New Roman" panose="02020603050405020304" pitchFamily="18" charset="0"/>
                <a:ea typeface="Calibri" panose="020F0502020204030204" pitchFamily="34" charset="0"/>
                <a:cs typeface="Times New Roman" panose="02020603050405020304" pitchFamily="18" charset="0"/>
              </a:rPr>
              <a:t>2-3.1 </a:t>
            </a:r>
            <a:r>
              <a:rPr lang="ru-RU" dirty="0" err="1">
                <a:latin typeface="Times New Roman" panose="02020603050405020304" pitchFamily="18" charset="0"/>
                <a:ea typeface="Calibri" panose="020F0502020204030204" pitchFamily="34" charset="0"/>
                <a:cs typeface="Times New Roman" panose="02020603050405020304" pitchFamily="18" charset="0"/>
              </a:rPr>
              <a:t>Микритовый</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мадстоун</a:t>
            </a:r>
            <a:r>
              <a:rPr lang="ru-RU" dirty="0">
                <a:latin typeface="Times New Roman" panose="02020603050405020304" pitchFamily="18" charset="0"/>
                <a:ea typeface="Calibri" panose="020F0502020204030204" pitchFamily="34" charset="0"/>
                <a:cs typeface="Times New Roman" panose="02020603050405020304" pitchFamily="18" charset="0"/>
              </a:rPr>
              <a:t>. Матрикс представлен </a:t>
            </a:r>
            <a:r>
              <a:rPr lang="ru-RU" dirty="0" err="1">
                <a:latin typeface="Times New Roman" panose="02020603050405020304" pitchFamily="18" charset="0"/>
                <a:ea typeface="Calibri" panose="020F0502020204030204" pitchFamily="34" charset="0"/>
                <a:cs typeface="Times New Roman" panose="02020603050405020304" pitchFamily="18" charset="0"/>
              </a:rPr>
              <a:t>микритом</a:t>
            </a:r>
            <a:r>
              <a:rPr lang="ru-RU" dirty="0">
                <a:latin typeface="Times New Roman" panose="02020603050405020304" pitchFamily="18" charset="0"/>
                <a:ea typeface="Calibri" panose="020F0502020204030204" pitchFamily="34" charset="0"/>
                <a:cs typeface="Times New Roman" panose="02020603050405020304" pitchFamily="18" charset="0"/>
              </a:rPr>
              <a:t> (90%). Текстура микро-волнистая со следами течения, </a:t>
            </a:r>
            <a:r>
              <a:rPr lang="ru-RU" dirty="0" err="1">
                <a:latin typeface="Times New Roman" panose="02020603050405020304" pitchFamily="18" charset="0"/>
                <a:ea typeface="Calibri" panose="020F0502020204030204" pitchFamily="34" charset="0"/>
                <a:cs typeface="Times New Roman" panose="02020603050405020304" pitchFamily="18" charset="0"/>
              </a:rPr>
              <a:t>нодулярные</a:t>
            </a:r>
            <a:r>
              <a:rPr lang="ru-RU" dirty="0">
                <a:latin typeface="Times New Roman" panose="02020603050405020304" pitchFamily="18" charset="0"/>
                <a:ea typeface="Calibri" panose="020F0502020204030204" pitchFamily="34" charset="0"/>
                <a:cs typeface="Times New Roman" panose="02020603050405020304" pitchFamily="18" charset="0"/>
              </a:rPr>
              <a:t> включения. Остракоды и их обломки (до 0,2-0,4 мм) (6-7%). Пустоты (1-2%). Гипс в виде </a:t>
            </a:r>
            <a:r>
              <a:rPr lang="ru-RU" dirty="0" err="1">
                <a:latin typeface="Times New Roman" panose="02020603050405020304" pitchFamily="18" charset="0"/>
                <a:ea typeface="Calibri" panose="020F0502020204030204" pitchFamily="34" charset="0"/>
                <a:cs typeface="Times New Roman" panose="02020603050405020304" pitchFamily="18" charset="0"/>
              </a:rPr>
              <a:t>микропрослоев</a:t>
            </a:r>
            <a:r>
              <a:rPr lang="ru-RU" dirty="0">
                <a:latin typeface="Times New Roman" panose="02020603050405020304" pitchFamily="18" charset="0"/>
                <a:ea typeface="Calibri" panose="020F0502020204030204" pitchFamily="34" charset="0"/>
                <a:cs typeface="Times New Roman" panose="02020603050405020304" pitchFamily="18" charset="0"/>
              </a:rPr>
              <a:t> толщиной до 0,1-0,3 мм. Участками сильное </a:t>
            </a:r>
            <a:r>
              <a:rPr lang="ru-RU" dirty="0" err="1">
                <a:latin typeface="Times New Roman" panose="02020603050405020304" pitchFamily="18" charset="0"/>
                <a:ea typeface="Calibri" panose="020F0502020204030204" pitchFamily="34" charset="0"/>
                <a:cs typeface="Times New Roman" panose="02020603050405020304" pitchFamily="18" charset="0"/>
              </a:rPr>
              <a:t>ожелезнение</a:t>
            </a:r>
            <a:r>
              <a:rPr lang="ru-RU" dirty="0">
                <a:latin typeface="Times New Roman" panose="02020603050405020304" pitchFamily="18" charset="0"/>
                <a:ea typeface="Calibri" panose="020F0502020204030204" pitchFamily="34" charset="0"/>
                <a:cs typeface="Times New Roman" panose="02020603050405020304" pitchFamily="18" charset="0"/>
              </a:rPr>
              <a:t> в виде сплошной </a:t>
            </a:r>
            <a:r>
              <a:rPr lang="ru-RU" dirty="0" err="1">
                <a:latin typeface="Times New Roman" panose="02020603050405020304" pitchFamily="18" charset="0"/>
                <a:ea typeface="Calibri" panose="020F0502020204030204" pitchFamily="34" charset="0"/>
                <a:cs typeface="Times New Roman" panose="02020603050405020304" pitchFamily="18" charset="0"/>
              </a:rPr>
              <a:t>лимонитовой</a:t>
            </a:r>
            <a:r>
              <a:rPr lang="ru-RU" dirty="0">
                <a:latin typeface="Times New Roman" panose="02020603050405020304" pitchFamily="18" charset="0"/>
                <a:ea typeface="Calibri" panose="020F0502020204030204" pitchFamily="34" charset="0"/>
                <a:cs typeface="Times New Roman" panose="02020603050405020304" pitchFamily="18" charset="0"/>
              </a:rPr>
              <a:t> прожилки.</a:t>
            </a:r>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latin typeface="Times New Roman" panose="02020603050405020304" pitchFamily="18" charset="0"/>
                <a:ea typeface="Calibri" panose="020F0502020204030204" pitchFamily="34" charset="0"/>
                <a:cs typeface="Times New Roman" panose="02020603050405020304" pitchFamily="18" charset="0"/>
              </a:rPr>
              <a:t>Шлиф 3 (рис. 5.1.8, 5.1.9). Образец </a:t>
            </a:r>
            <a:r>
              <a:rPr lang="en-US" dirty="0">
                <a:latin typeface="Times New Roman" panose="02020603050405020304" pitchFamily="18" charset="0"/>
                <a:ea typeface="Calibri" panose="020F0502020204030204" pitchFamily="34" charset="0"/>
                <a:cs typeface="Times New Roman" panose="02020603050405020304" pitchFamily="18" charset="0"/>
              </a:rPr>
              <a:t>S</a:t>
            </a:r>
            <a:r>
              <a:rPr lang="ru-RU" dirty="0">
                <a:latin typeface="Times New Roman" panose="02020603050405020304" pitchFamily="18" charset="0"/>
                <a:ea typeface="Calibri" panose="020F0502020204030204" pitchFamily="34" charset="0"/>
                <a:cs typeface="Times New Roman" panose="02020603050405020304" pitchFamily="18" charset="0"/>
              </a:rPr>
              <a:t>1-1.  Пелагический </a:t>
            </a:r>
            <a:r>
              <a:rPr lang="ru-RU" dirty="0" err="1">
                <a:latin typeface="Times New Roman" panose="02020603050405020304" pitchFamily="18" charset="0"/>
                <a:ea typeface="Calibri" panose="020F0502020204030204" pitchFamily="34" charset="0"/>
                <a:cs typeface="Times New Roman" panose="02020603050405020304" pitchFamily="18" charset="0"/>
              </a:rPr>
              <a:t>мадстоун</a:t>
            </a:r>
            <a:r>
              <a:rPr lang="ru-RU" dirty="0">
                <a:latin typeface="Times New Roman" panose="02020603050405020304" pitchFamily="18" charset="0"/>
                <a:ea typeface="Calibri" panose="020F0502020204030204" pitchFamily="34" charset="0"/>
                <a:cs typeface="Times New Roman" panose="02020603050405020304" pitchFamily="18" charset="0"/>
              </a:rPr>
              <a:t>. Матрикс представлен </a:t>
            </a:r>
            <a:r>
              <a:rPr lang="ru-RU" dirty="0" err="1">
                <a:latin typeface="Times New Roman" panose="02020603050405020304" pitchFamily="18" charset="0"/>
                <a:ea typeface="Calibri" panose="020F0502020204030204" pitchFamily="34" charset="0"/>
                <a:cs typeface="Times New Roman" panose="02020603050405020304" pitchFamily="18" charset="0"/>
              </a:rPr>
              <a:t>микритом</a:t>
            </a:r>
            <a:r>
              <a:rPr lang="ru-RU" dirty="0">
                <a:latin typeface="Times New Roman" panose="02020603050405020304" pitchFamily="18" charset="0"/>
                <a:ea typeface="Calibri" panose="020F0502020204030204" pitchFamily="34" charset="0"/>
                <a:cs typeface="Times New Roman" panose="02020603050405020304" pitchFamily="18" charset="0"/>
              </a:rPr>
              <a:t> (96%). Текстура микро-волнистая со следами течения, </a:t>
            </a:r>
            <a:r>
              <a:rPr lang="ru-RU" dirty="0" err="1">
                <a:latin typeface="Times New Roman" panose="02020603050405020304" pitchFamily="18" charset="0"/>
                <a:ea typeface="Calibri" panose="020F0502020204030204" pitchFamily="34" charset="0"/>
                <a:cs typeface="Times New Roman" panose="02020603050405020304" pitchFamily="18" charset="0"/>
              </a:rPr>
              <a:t>нодулярная</a:t>
            </a:r>
            <a:r>
              <a:rPr lang="ru-RU" dirty="0">
                <a:latin typeface="Times New Roman" panose="02020603050405020304" pitchFamily="18" charset="0"/>
                <a:ea typeface="Calibri" panose="020F0502020204030204" pitchFamily="34" charset="0"/>
                <a:cs typeface="Times New Roman" panose="02020603050405020304" pitchFamily="18" charset="0"/>
              </a:rPr>
              <a:t>. Остракоды (до 0,2-0,5 мм) и обломки раковин (до 0,4-0,5 мм) (2%) заполненные и не заполненные вторичным кальцитом (2%) с </a:t>
            </a:r>
            <a:r>
              <a:rPr lang="ru-RU" dirty="0" err="1">
                <a:latin typeface="Times New Roman" panose="02020603050405020304" pitchFamily="18" charset="0"/>
                <a:ea typeface="Calibri" panose="020F0502020204030204" pitchFamily="34" charset="0"/>
                <a:cs typeface="Times New Roman" panose="02020603050405020304" pitchFamily="18" charset="0"/>
              </a:rPr>
              <a:t>микрогранулярной</a:t>
            </a:r>
            <a:r>
              <a:rPr lang="ru-RU" dirty="0">
                <a:latin typeface="Times New Roman" panose="02020603050405020304" pitchFamily="18" charset="0"/>
                <a:ea typeface="Calibri" panose="020F0502020204030204" pitchFamily="34" charset="0"/>
                <a:cs typeface="Times New Roman" panose="02020603050405020304" pitchFamily="18" charset="0"/>
              </a:rPr>
              <a:t> структурой. Трещины (шириной &gt;0,1 мм) заполнены вторичным кальцитом. </a:t>
            </a:r>
          </a:p>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10</a:t>
            </a:fld>
            <a:endParaRPr lang="ru-RU"/>
          </a:p>
        </p:txBody>
      </p:sp>
    </p:spTree>
    <p:extLst>
      <p:ext uri="{BB962C8B-B14F-4D97-AF65-F5344CB8AC3E}">
        <p14:creationId xmlns:p14="http://schemas.microsoft.com/office/powerpoint/2010/main" val="3033079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Таким образом, все </a:t>
            </a:r>
            <a:r>
              <a:rPr lang="ru-RU" dirty="0" err="1"/>
              <a:t>микрофациальные</a:t>
            </a:r>
            <a:r>
              <a:rPr lang="ru-RU" dirty="0"/>
              <a:t> построения опираются на данные </a:t>
            </a:r>
            <a:r>
              <a:rPr lang="ru-RU" dirty="0" err="1"/>
              <a:t>макрофациальных</a:t>
            </a:r>
            <a:r>
              <a:rPr lang="ru-RU" dirty="0"/>
              <a:t> определений с учетом характера слоистости осадков, цвета и общего облика пород, наличия в них флоры и фауны и т.д. Э</a:t>
            </a:r>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latin typeface="Times New Roman" panose="02020603050405020304" pitchFamily="18" charset="0"/>
                <a:ea typeface="Calibri" panose="020F0502020204030204" pitchFamily="34" charset="0"/>
                <a:cs typeface="Times New Roman" panose="02020603050405020304" pitchFamily="18" charset="0"/>
              </a:rPr>
              <a:t>Шлиф 2 (рис. 5.1.5, 5.1.6). Образец </a:t>
            </a:r>
            <a:r>
              <a:rPr lang="en-US" dirty="0">
                <a:latin typeface="Times New Roman" panose="02020603050405020304" pitchFamily="18" charset="0"/>
                <a:ea typeface="Calibri" panose="020F0502020204030204" pitchFamily="34" charset="0"/>
                <a:cs typeface="Times New Roman" panose="02020603050405020304" pitchFamily="18" charset="0"/>
              </a:rPr>
              <a:t>C</a:t>
            </a:r>
            <a:r>
              <a:rPr lang="ru-RU" dirty="0">
                <a:latin typeface="Times New Roman" panose="02020603050405020304" pitchFamily="18" charset="0"/>
                <a:ea typeface="Calibri" panose="020F0502020204030204" pitchFamily="34" charset="0"/>
                <a:cs typeface="Times New Roman" panose="02020603050405020304" pitchFamily="18" charset="0"/>
              </a:rPr>
              <a:t>-2.  </a:t>
            </a:r>
            <a:r>
              <a:rPr lang="ru-RU" dirty="0" err="1">
                <a:latin typeface="Times New Roman" panose="02020603050405020304" pitchFamily="18" charset="0"/>
                <a:ea typeface="Calibri" panose="020F0502020204030204" pitchFamily="34" charset="0"/>
                <a:cs typeface="Times New Roman" panose="02020603050405020304" pitchFamily="18" charset="0"/>
              </a:rPr>
              <a:t>Микритовый</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мадстоун</a:t>
            </a:r>
            <a:r>
              <a:rPr lang="ru-RU" dirty="0">
                <a:latin typeface="Times New Roman" panose="02020603050405020304" pitchFamily="18" charset="0"/>
                <a:ea typeface="Calibri" panose="020F0502020204030204" pitchFamily="34" charset="0"/>
                <a:cs typeface="Times New Roman" panose="02020603050405020304" pitchFamily="18" charset="0"/>
              </a:rPr>
              <a:t>. Матрикс представлен </a:t>
            </a:r>
            <a:r>
              <a:rPr lang="ru-RU" dirty="0" err="1">
                <a:latin typeface="Times New Roman" panose="02020603050405020304" pitchFamily="18" charset="0"/>
                <a:ea typeface="Calibri" panose="020F0502020204030204" pitchFamily="34" charset="0"/>
                <a:cs typeface="Times New Roman" panose="02020603050405020304" pitchFamily="18" charset="0"/>
              </a:rPr>
              <a:t>микритом</a:t>
            </a:r>
            <a:r>
              <a:rPr lang="ru-RU" dirty="0">
                <a:latin typeface="Times New Roman" panose="02020603050405020304" pitchFamily="18" charset="0"/>
                <a:ea typeface="Calibri" panose="020F0502020204030204" pitchFamily="34" charset="0"/>
                <a:cs typeface="Times New Roman" panose="02020603050405020304" pitchFamily="18" charset="0"/>
              </a:rPr>
              <a:t> (86-95%). Текстура микро-волнистая, </a:t>
            </a:r>
            <a:r>
              <a:rPr lang="ru-RU" dirty="0" err="1">
                <a:latin typeface="Times New Roman" panose="02020603050405020304" pitchFamily="18" charset="0"/>
                <a:ea typeface="Calibri" panose="020F0502020204030204" pitchFamily="34" charset="0"/>
                <a:cs typeface="Times New Roman" panose="02020603050405020304" pitchFamily="18" charset="0"/>
              </a:rPr>
              <a:t>нодулярная</a:t>
            </a:r>
            <a:r>
              <a:rPr lang="ru-RU" dirty="0">
                <a:latin typeface="Times New Roman" panose="02020603050405020304" pitchFamily="18" charset="0"/>
                <a:ea typeface="Calibri" panose="020F0502020204030204" pitchFamily="34" charset="0"/>
                <a:cs typeface="Times New Roman" panose="02020603050405020304" pitchFamily="18" charset="0"/>
              </a:rPr>
              <a:t>, мелкозернистая, зерна (размером от 0,02-0,03 до 0,2 мм) </a:t>
            </a:r>
            <a:r>
              <a:rPr lang="ru-RU" dirty="0" err="1">
                <a:latin typeface="Times New Roman" panose="02020603050405020304" pitchFamily="18" charset="0"/>
                <a:ea typeface="Calibri" panose="020F0502020204030204" pitchFamily="34" charset="0"/>
                <a:cs typeface="Times New Roman" panose="02020603050405020304" pitchFamily="18" charset="0"/>
              </a:rPr>
              <a:t>полуокатанные</a:t>
            </a:r>
            <a:r>
              <a:rPr lang="ru-RU" dirty="0">
                <a:latin typeface="Times New Roman" panose="02020603050405020304" pitchFamily="18" charset="0"/>
                <a:ea typeface="Calibri" panose="020F0502020204030204" pitchFamily="34" charset="0"/>
                <a:cs typeface="Times New Roman" panose="02020603050405020304" pitchFamily="18" charset="0"/>
              </a:rPr>
              <a:t>. Сильная </a:t>
            </a:r>
            <a:r>
              <a:rPr lang="ru-RU" dirty="0" err="1">
                <a:latin typeface="Times New Roman" panose="02020603050405020304" pitchFamily="18" charset="0"/>
                <a:ea typeface="Calibri" panose="020F0502020204030204" pitchFamily="34" charset="0"/>
                <a:cs typeface="Times New Roman" panose="02020603050405020304" pitchFamily="18" charset="0"/>
              </a:rPr>
              <a:t>ожелезненность</a:t>
            </a:r>
            <a:r>
              <a:rPr lang="ru-RU" dirty="0">
                <a:latin typeface="Times New Roman" panose="02020603050405020304" pitchFamily="18" charset="0"/>
                <a:ea typeface="Calibri" panose="020F0502020204030204" pitchFamily="34" charset="0"/>
                <a:cs typeface="Times New Roman" panose="02020603050405020304" pitchFamily="18" charset="0"/>
              </a:rPr>
              <a:t> в виде </a:t>
            </a:r>
            <a:r>
              <a:rPr lang="ru-RU" dirty="0" err="1">
                <a:latin typeface="Times New Roman" panose="02020603050405020304" pitchFamily="18" charset="0"/>
                <a:ea typeface="Calibri" panose="020F0502020204030204" pitchFamily="34" charset="0"/>
                <a:cs typeface="Times New Roman" panose="02020603050405020304" pitchFamily="18" charset="0"/>
              </a:rPr>
              <a:t>лимонитовых</a:t>
            </a:r>
            <a:r>
              <a:rPr lang="ru-RU" dirty="0">
                <a:latin typeface="Times New Roman" panose="02020603050405020304" pitchFamily="18" charset="0"/>
                <a:ea typeface="Calibri" panose="020F0502020204030204" pitchFamily="34" charset="0"/>
                <a:cs typeface="Times New Roman" panose="02020603050405020304" pitchFamily="18" charset="0"/>
              </a:rPr>
              <a:t> прожилок (2-3%), мелкие трещины (шириной до 0,08 мм) заполнены окислившимся железом. Включения кварца (до 1%) и слюды (&gt; 1%).</a:t>
            </a:r>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latin typeface="Times New Roman" panose="02020603050405020304" pitchFamily="18" charset="0"/>
                <a:ea typeface="Calibri" panose="020F0502020204030204" pitchFamily="34" charset="0"/>
                <a:cs typeface="Times New Roman" panose="02020603050405020304" pitchFamily="18" charset="0"/>
              </a:rPr>
              <a:t>Шлиф 5 (рис. 5.1.26, 5.1.27). Образец </a:t>
            </a:r>
            <a:r>
              <a:rPr lang="en-US" dirty="0">
                <a:latin typeface="Times New Roman" panose="02020603050405020304" pitchFamily="18" charset="0"/>
                <a:ea typeface="Calibri" panose="020F0502020204030204" pitchFamily="34" charset="0"/>
                <a:cs typeface="Times New Roman" panose="02020603050405020304" pitchFamily="18" charset="0"/>
              </a:rPr>
              <a:t>B</a:t>
            </a:r>
            <a:r>
              <a:rPr lang="ru-RU" dirty="0">
                <a:latin typeface="Times New Roman" panose="02020603050405020304" pitchFamily="18" charset="0"/>
                <a:ea typeface="Calibri" panose="020F0502020204030204" pitchFamily="34" charset="0"/>
                <a:cs typeface="Times New Roman" panose="02020603050405020304" pitchFamily="18" charset="0"/>
              </a:rPr>
              <a:t>1/14 (8). </a:t>
            </a:r>
            <a:r>
              <a:rPr lang="ru-RU" dirty="0" err="1">
                <a:latin typeface="Times New Roman" panose="02020603050405020304" pitchFamily="18" charset="0"/>
                <a:ea typeface="Calibri" panose="020F0502020204030204" pitchFamily="34" charset="0"/>
                <a:cs typeface="Times New Roman" panose="02020603050405020304" pitchFamily="18" charset="0"/>
              </a:rPr>
              <a:t>Микритовый</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мадстун</a:t>
            </a:r>
            <a:r>
              <a:rPr lang="ru-RU" dirty="0">
                <a:latin typeface="Times New Roman" panose="02020603050405020304" pitchFamily="18" charset="0"/>
                <a:ea typeface="Calibri" panose="020F0502020204030204" pitchFamily="34" charset="0"/>
                <a:cs typeface="Times New Roman" panose="02020603050405020304" pitchFamily="18" charset="0"/>
              </a:rPr>
              <a:t>. Матрикс представлен </a:t>
            </a:r>
            <a:r>
              <a:rPr lang="ru-RU" dirty="0" err="1">
                <a:latin typeface="Times New Roman" panose="02020603050405020304" pitchFamily="18" charset="0"/>
                <a:ea typeface="Calibri" panose="020F0502020204030204" pitchFamily="34" charset="0"/>
                <a:cs typeface="Times New Roman" panose="02020603050405020304" pitchFamily="18" charset="0"/>
              </a:rPr>
              <a:t>микритом</a:t>
            </a:r>
            <a:r>
              <a:rPr lang="ru-RU" dirty="0">
                <a:latin typeface="Times New Roman" panose="02020603050405020304" pitchFamily="18" charset="0"/>
                <a:ea typeface="Calibri" panose="020F0502020204030204" pitchFamily="34" charset="0"/>
                <a:cs typeface="Times New Roman" panose="02020603050405020304" pitchFamily="18" charset="0"/>
              </a:rPr>
              <a:t> (95-97%). Текстура волнистая, со следами течения, редко встречаются отдельные </a:t>
            </a:r>
            <a:r>
              <a:rPr lang="ru-RU" dirty="0" err="1">
                <a:latin typeface="Times New Roman" panose="02020603050405020304" pitchFamily="18" charset="0"/>
                <a:ea typeface="Calibri" panose="020F0502020204030204" pitchFamily="34" charset="0"/>
                <a:cs typeface="Times New Roman" panose="02020603050405020304" pitchFamily="18" charset="0"/>
              </a:rPr>
              <a:t>неокатанные</a:t>
            </a:r>
            <a:r>
              <a:rPr lang="ru-RU" dirty="0">
                <a:latin typeface="Times New Roman" panose="02020603050405020304" pitchFamily="18" charset="0"/>
                <a:ea typeface="Calibri" panose="020F0502020204030204" pitchFamily="34" charset="0"/>
                <a:cs typeface="Times New Roman" panose="02020603050405020304" pitchFamily="18" charset="0"/>
              </a:rPr>
              <a:t> зерна (от 0,01-0,02 до 0,8-0,9 мм). Трещины (шириной до 0,2-0,3 мм) заполнены кварцем. Содержание кварца до 10-12%. </a:t>
            </a:r>
            <a:r>
              <a:rPr lang="ru-RU" dirty="0" err="1">
                <a:latin typeface="Times New Roman" panose="02020603050405020304" pitchFamily="18" charset="0"/>
                <a:ea typeface="Calibri" panose="020F0502020204030204" pitchFamily="34" charset="0"/>
                <a:cs typeface="Times New Roman" panose="02020603050405020304" pitchFamily="18" charset="0"/>
              </a:rPr>
              <a:t>Ожелезненность</a:t>
            </a:r>
            <a:r>
              <a:rPr lang="ru-RU" dirty="0">
                <a:latin typeface="Times New Roman" panose="02020603050405020304" pitchFamily="18" charset="0"/>
                <a:ea typeface="Calibri" panose="020F0502020204030204" pitchFamily="34" charset="0"/>
                <a:cs typeface="Times New Roman" panose="02020603050405020304" pitchFamily="18" charset="0"/>
              </a:rPr>
              <a:t> (до 40-45% от всей площади образца) в виде течений.</a:t>
            </a:r>
          </a:p>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11</a:t>
            </a:fld>
            <a:endParaRPr lang="ru-RU"/>
          </a:p>
        </p:txBody>
      </p:sp>
    </p:spTree>
    <p:extLst>
      <p:ext uri="{BB962C8B-B14F-4D97-AF65-F5344CB8AC3E}">
        <p14:creationId xmlns:p14="http://schemas.microsoft.com/office/powerpoint/2010/main" val="2238869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r>
              <a:rPr lang="ru-RU" sz="1200" kern="1200" dirty="0" err="1">
                <a:solidFill>
                  <a:schemeClr val="tx1"/>
                </a:solidFill>
                <a:effectLst/>
                <a:latin typeface="+mn-lt"/>
                <a:ea typeface="+mn-ea"/>
                <a:cs typeface="+mn-cs"/>
              </a:rPr>
              <a:t>Микрофоссилии</a:t>
            </a:r>
            <a:r>
              <a:rPr lang="ru-RU" sz="1200" kern="1200" dirty="0">
                <a:solidFill>
                  <a:schemeClr val="tx1"/>
                </a:solidFill>
                <a:effectLst/>
                <a:latin typeface="+mn-lt"/>
                <a:ea typeface="+mn-ea"/>
                <a:cs typeface="+mn-cs"/>
              </a:rPr>
              <a:t> были обнаружены в образцах S2-2.2, B1/14 (5,5-5,6), B1/14 (8), B6/11, B6/13, B6/6 и извлечены из образца B1/14 (8) (</a:t>
            </a:r>
            <a:r>
              <a:rPr lang="ru-RU" sz="1200" kern="1200" dirty="0" err="1">
                <a:solidFill>
                  <a:schemeClr val="tx1"/>
                </a:solidFill>
                <a:effectLst/>
                <a:latin typeface="+mn-lt"/>
                <a:ea typeface="+mn-ea"/>
                <a:cs typeface="+mn-cs"/>
              </a:rPr>
              <a:t>остракоды</a:t>
            </a:r>
            <a:r>
              <a:rPr lang="ru-RU" sz="1200" kern="1200" dirty="0">
                <a:solidFill>
                  <a:schemeClr val="tx1"/>
                </a:solidFill>
                <a:effectLst/>
                <a:latin typeface="+mn-lt"/>
                <a:ea typeface="+mn-ea"/>
                <a:cs typeface="+mn-cs"/>
              </a:rPr>
              <a:t> в большом количестве) и B6/6 (фораминиферы). Другие образцы не дали никаких ископаемых останков.</a:t>
            </a:r>
          </a:p>
          <a:p>
            <a:r>
              <a:rPr lang="ru-RU" sz="1200" kern="1200" dirty="0">
                <a:solidFill>
                  <a:schemeClr val="tx1"/>
                </a:solidFill>
                <a:effectLst/>
                <a:latin typeface="+mn-lt"/>
                <a:ea typeface="+mn-ea"/>
                <a:cs typeface="+mn-cs"/>
              </a:rPr>
              <a:t>В целях изучения раковины </a:t>
            </a:r>
            <a:r>
              <a:rPr lang="ru-RU" sz="1200" kern="1200" dirty="0" err="1">
                <a:solidFill>
                  <a:schemeClr val="tx1"/>
                </a:solidFill>
                <a:effectLst/>
                <a:latin typeface="+mn-lt"/>
                <a:ea typeface="+mn-ea"/>
                <a:cs typeface="+mn-cs"/>
              </a:rPr>
              <a:t>остракод</a:t>
            </a:r>
            <a:r>
              <a:rPr lang="ru-RU" sz="1200" kern="1200" dirty="0">
                <a:solidFill>
                  <a:schemeClr val="tx1"/>
                </a:solidFill>
                <a:effectLst/>
                <a:latin typeface="+mn-lt"/>
                <a:ea typeface="+mn-ea"/>
                <a:cs typeface="+mn-cs"/>
              </a:rPr>
              <a:t> должны быть отделены от вмещающей их породы. Это может производится в зависимости от характера раковины и породы путем растворения в 10%-ой уксусной (CH3COOH) или муравьиной (HCOOH) кислоте, </a:t>
            </a:r>
            <a:r>
              <a:rPr lang="ru-RU" sz="1200" kern="1200" dirty="0" err="1">
                <a:solidFill>
                  <a:schemeClr val="tx1"/>
                </a:solidFill>
                <a:effectLst/>
                <a:latin typeface="+mn-lt"/>
                <a:ea typeface="+mn-ea"/>
                <a:cs typeface="+mn-cs"/>
              </a:rPr>
              <a:t>отмучивания</a:t>
            </a:r>
            <a:r>
              <a:rPr lang="ru-RU" sz="1200" kern="1200" dirty="0">
                <a:solidFill>
                  <a:schemeClr val="tx1"/>
                </a:solidFill>
                <a:effectLst/>
                <a:latin typeface="+mn-lt"/>
                <a:ea typeface="+mn-ea"/>
                <a:cs typeface="+mn-cs"/>
              </a:rPr>
              <a:t>, прокаливания, сплавления или </a:t>
            </a:r>
            <a:r>
              <a:rPr lang="ru-RU" sz="1200" kern="1200" dirty="0" err="1">
                <a:solidFill>
                  <a:schemeClr val="tx1"/>
                </a:solidFill>
                <a:effectLst/>
                <a:latin typeface="+mn-lt"/>
                <a:ea typeface="+mn-ea"/>
                <a:cs typeface="+mn-cs"/>
              </a:rPr>
              <a:t>препарировкой</a:t>
            </a:r>
            <a:r>
              <a:rPr lang="ru-RU" sz="1200" kern="1200" dirty="0">
                <a:solidFill>
                  <a:schemeClr val="tx1"/>
                </a:solidFill>
                <a:effectLst/>
                <a:latin typeface="+mn-lt"/>
                <a:ea typeface="+mn-ea"/>
                <a:cs typeface="+mn-cs"/>
              </a:rPr>
              <a:t> вручную.</a:t>
            </a:r>
          </a:p>
          <a:p>
            <a:r>
              <a:rPr lang="ru-RU" sz="1200" kern="1200" dirty="0">
                <a:solidFill>
                  <a:schemeClr val="tx1"/>
                </a:solidFill>
                <a:effectLst/>
                <a:latin typeface="+mn-lt"/>
                <a:ea typeface="+mn-ea"/>
                <a:cs typeface="+mn-cs"/>
              </a:rPr>
              <a:t>Для экстракции </a:t>
            </a:r>
            <a:r>
              <a:rPr lang="ru-RU" sz="1200" kern="1200" dirty="0" err="1">
                <a:solidFill>
                  <a:schemeClr val="tx1"/>
                </a:solidFill>
                <a:effectLst/>
                <a:latin typeface="+mn-lt"/>
                <a:ea typeface="+mn-ea"/>
                <a:cs typeface="+mn-cs"/>
              </a:rPr>
              <a:t>микрофоссилий</a:t>
            </a:r>
            <a:r>
              <a:rPr lang="ru-RU" sz="1200" kern="1200" dirty="0">
                <a:solidFill>
                  <a:schemeClr val="tx1"/>
                </a:solidFill>
                <a:effectLst/>
                <a:latin typeface="+mn-lt"/>
                <a:ea typeface="+mn-ea"/>
                <a:cs typeface="+mn-cs"/>
              </a:rPr>
              <a:t> был отобран 1 образца из геологического разреза </a:t>
            </a:r>
            <a:r>
              <a:rPr lang="ru-RU" sz="1200" kern="1200" dirty="0" err="1">
                <a:solidFill>
                  <a:schemeClr val="tx1"/>
                </a:solidFill>
                <a:effectLst/>
                <a:latin typeface="+mn-lt"/>
                <a:ea typeface="+mn-ea"/>
                <a:cs typeface="+mn-cs"/>
              </a:rPr>
              <a:t>Сентяк</a:t>
            </a:r>
            <a:r>
              <a:rPr lang="ru-RU" sz="1200" kern="1200" dirty="0">
                <a:solidFill>
                  <a:schemeClr val="tx1"/>
                </a:solidFill>
                <a:effectLst/>
                <a:latin typeface="+mn-lt"/>
                <a:ea typeface="+mn-ea"/>
                <a:cs typeface="+mn-cs"/>
              </a:rPr>
              <a:t> (табл. 3). Организация работы проходила в лаборатории кафедры Стратиграфии и палеонтологии Казанского (Приволжского) Федерального университета.  </a:t>
            </a:r>
          </a:p>
          <a:p>
            <a:r>
              <a:rPr lang="ru-RU" sz="1200" kern="1200" dirty="0">
                <a:solidFill>
                  <a:schemeClr val="tx1"/>
                </a:solidFill>
                <a:effectLst/>
                <a:latin typeface="+mn-lt"/>
                <a:ea typeface="+mn-ea"/>
                <a:cs typeface="+mn-cs"/>
              </a:rPr>
              <a:t> Образцы были растворены в 10%-ой этаноловой кислоте (CH3COOH) (рис. 4.2). Данный метод для извлечения раковин </a:t>
            </a:r>
            <a:r>
              <a:rPr lang="ru-RU" sz="1200" kern="1200" dirty="0" err="1">
                <a:solidFill>
                  <a:schemeClr val="tx1"/>
                </a:solidFill>
                <a:effectLst/>
                <a:latin typeface="+mn-lt"/>
                <a:ea typeface="+mn-ea"/>
                <a:cs typeface="+mn-cs"/>
              </a:rPr>
              <a:t>остракод</a:t>
            </a:r>
            <a:r>
              <a:rPr lang="ru-RU" sz="1200" kern="1200" dirty="0">
                <a:solidFill>
                  <a:schemeClr val="tx1"/>
                </a:solidFill>
                <a:effectLst/>
                <a:latin typeface="+mn-lt"/>
                <a:ea typeface="+mn-ea"/>
                <a:cs typeface="+mn-cs"/>
              </a:rPr>
              <a:t>, изучаемых в настоящей работе, не подошел, они оказались полностью замещены карбонатным материалом и растворены без остатка уксусной кислотой (CH3COOH).</a:t>
            </a:r>
          </a:p>
          <a:p>
            <a:r>
              <a:rPr lang="ru-RU" sz="1200" kern="1200" dirty="0">
                <a:solidFill>
                  <a:schemeClr val="tx1"/>
                </a:solidFill>
                <a:effectLst/>
                <a:latin typeface="+mn-lt"/>
                <a:ea typeface="+mn-ea"/>
                <a:cs typeface="+mn-cs"/>
              </a:rPr>
              <a:t>Комбинация методов </a:t>
            </a:r>
            <a:r>
              <a:rPr lang="ru-RU" sz="1200" kern="1200" dirty="0" err="1">
                <a:solidFill>
                  <a:schemeClr val="tx1"/>
                </a:solidFill>
                <a:effectLst/>
                <a:latin typeface="+mn-lt"/>
                <a:ea typeface="+mn-ea"/>
                <a:cs typeface="+mn-cs"/>
              </a:rPr>
              <a:t>отмучивания</a:t>
            </a:r>
            <a:r>
              <a:rPr lang="ru-RU" sz="1200" kern="1200" dirty="0">
                <a:solidFill>
                  <a:schemeClr val="tx1"/>
                </a:solidFill>
                <a:effectLst/>
                <a:latin typeface="+mn-lt"/>
                <a:ea typeface="+mn-ea"/>
                <a:cs typeface="+mn-cs"/>
              </a:rPr>
              <a:t> и ручной </a:t>
            </a:r>
            <a:r>
              <a:rPr lang="ru-RU" sz="1200" kern="1200" dirty="0" err="1">
                <a:solidFill>
                  <a:schemeClr val="tx1"/>
                </a:solidFill>
                <a:effectLst/>
                <a:latin typeface="+mn-lt"/>
                <a:ea typeface="+mn-ea"/>
                <a:cs typeface="+mn-cs"/>
              </a:rPr>
              <a:t>препарировки</a:t>
            </a:r>
            <a:r>
              <a:rPr lang="ru-RU" sz="1200" kern="1200" dirty="0">
                <a:solidFill>
                  <a:schemeClr val="tx1"/>
                </a:solidFill>
                <a:effectLst/>
                <a:latin typeface="+mn-lt"/>
                <a:ea typeface="+mn-ea"/>
                <a:cs typeface="+mn-cs"/>
              </a:rPr>
              <a:t> дали положительный результат: удалось без повреждений экстрагировать раковины </a:t>
            </a:r>
            <a:r>
              <a:rPr lang="ru-RU" sz="1200" kern="1200" dirty="0" err="1">
                <a:solidFill>
                  <a:schemeClr val="tx1"/>
                </a:solidFill>
                <a:effectLst/>
                <a:latin typeface="+mn-lt"/>
                <a:ea typeface="+mn-ea"/>
                <a:cs typeface="+mn-cs"/>
              </a:rPr>
              <a:t>остракод</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Отмучиание</a:t>
            </a:r>
            <a:r>
              <a:rPr lang="ru-RU" sz="1200" kern="1200" dirty="0">
                <a:solidFill>
                  <a:schemeClr val="tx1"/>
                </a:solidFill>
                <a:effectLst/>
                <a:latin typeface="+mn-lt"/>
                <a:ea typeface="+mn-ea"/>
                <a:cs typeface="+mn-cs"/>
              </a:rPr>
              <a:t> применяется для рыхлых пород. В данном исследовании породы довольно твердые и плотные, поэтому перед размачиванием и последующем промыванием образцы дробились молотком. Полученные мелкие осколки породы промыты ситом с размером ячеек 0,15 мм (рис. ) с целью получения освобожденного от глинистой компоненты  нерастворимого осадка. Из просеянного и высушенного осадка с помощью пинцета и бинокулярного микроскопа отобраны раковины остракод (рис.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 целях изучения фораминифер был также отобран 1 образец (табл. 4.1). Порода плотная, не поддающаяся разрыхлению, в связи с чем был выбран метод изготовления </a:t>
            </a:r>
            <a:r>
              <a:rPr lang="ru-RU" sz="1200" kern="1200" dirty="0" err="1">
                <a:solidFill>
                  <a:schemeClr val="tx1"/>
                </a:solidFill>
                <a:effectLst/>
                <a:latin typeface="+mn-lt"/>
                <a:ea typeface="+mn-ea"/>
                <a:cs typeface="+mn-cs"/>
              </a:rPr>
              <a:t>пришлифовок</a:t>
            </a:r>
            <a:r>
              <a:rPr lang="ru-RU" sz="1200" kern="1200" dirty="0">
                <a:solidFill>
                  <a:schemeClr val="tx1"/>
                </a:solidFill>
                <a:effectLst/>
                <a:latin typeface="+mn-lt"/>
                <a:ea typeface="+mn-ea"/>
                <a:cs typeface="+mn-cs"/>
              </a:rPr>
              <a:t>. Техническая обработка образца производилась в лаборатории </a:t>
            </a:r>
            <a:r>
              <a:rPr lang="ru-RU" sz="1200" kern="1200" dirty="0" err="1">
                <a:solidFill>
                  <a:schemeClr val="tx1"/>
                </a:solidFill>
                <a:effectLst/>
                <a:latin typeface="+mn-lt"/>
                <a:ea typeface="+mn-ea"/>
                <a:cs typeface="+mn-cs"/>
              </a:rPr>
              <a:t>пробоподготовки</a:t>
            </a:r>
            <a:r>
              <a:rPr lang="ru-RU" sz="1200" kern="1200" dirty="0">
                <a:solidFill>
                  <a:schemeClr val="tx1"/>
                </a:solidFill>
                <a:effectLst/>
                <a:latin typeface="+mn-lt"/>
                <a:ea typeface="+mn-ea"/>
                <a:cs typeface="+mn-cs"/>
              </a:rPr>
              <a:t> Казанского (Приволжского) Федерального Университета. Полученный полированный аншлиф изучен под стереомикроскопом «</a:t>
            </a:r>
            <a:r>
              <a:rPr lang="en-US" sz="1200" kern="1200" dirty="0">
                <a:solidFill>
                  <a:schemeClr val="tx1"/>
                </a:solidFill>
                <a:effectLst/>
                <a:latin typeface="+mn-lt"/>
                <a:ea typeface="+mn-ea"/>
                <a:cs typeface="+mn-cs"/>
              </a:rPr>
              <a:t>S</a:t>
            </a:r>
            <a:r>
              <a:rPr lang="ru-RU" sz="1200" kern="1200" dirty="0" err="1">
                <a:solidFill>
                  <a:schemeClr val="tx1"/>
                </a:solidFill>
                <a:effectLst/>
                <a:latin typeface="+mn-lt"/>
                <a:ea typeface="+mn-ea"/>
                <a:cs typeface="+mn-cs"/>
              </a:rPr>
              <a:t>temi</a:t>
            </a:r>
            <a:r>
              <a:rPr lang="ru-RU" sz="1200" kern="1200" dirty="0">
                <a:solidFill>
                  <a:schemeClr val="tx1"/>
                </a:solidFill>
                <a:effectLst/>
                <a:latin typeface="+mn-lt"/>
                <a:ea typeface="+mn-ea"/>
                <a:cs typeface="+mn-cs"/>
              </a:rPr>
              <a:t> 2000-</a:t>
            </a:r>
            <a:r>
              <a:rPr lang="en-US" sz="1200" kern="1200" dirty="0">
                <a:solidFill>
                  <a:schemeClr val="tx1"/>
                </a:solidFill>
                <a:effectLst/>
                <a:latin typeface="+mn-lt"/>
                <a:ea typeface="+mn-ea"/>
                <a:cs typeface="+mn-cs"/>
              </a:rPr>
              <a:t>C Z</a:t>
            </a:r>
            <a:r>
              <a:rPr lang="ru-RU" sz="1200" kern="1200" dirty="0" err="1">
                <a:solidFill>
                  <a:schemeClr val="tx1"/>
                </a:solidFill>
                <a:effectLst/>
                <a:latin typeface="+mn-lt"/>
                <a:ea typeface="+mn-ea"/>
                <a:cs typeface="+mn-cs"/>
              </a:rPr>
              <a:t>eiss</a:t>
            </a:r>
            <a:r>
              <a:rPr lang="ru-RU" sz="1200" kern="1200" dirty="0">
                <a:solidFill>
                  <a:schemeClr val="tx1"/>
                </a:solidFill>
                <a:effectLst/>
                <a:latin typeface="+mn-lt"/>
                <a:ea typeface="+mn-ea"/>
                <a:cs typeface="+mn-cs"/>
              </a:rPr>
              <a:t>» в падающем свете (рис. 4.2.3). Фораминиферы зарисованы и сфотографированы для дальнейшего монографического изучения. </a:t>
            </a:r>
            <a:r>
              <a:rPr lang="ru-RU" sz="1200" kern="1200" dirty="0" err="1">
                <a:solidFill>
                  <a:schemeClr val="tx1"/>
                </a:solidFill>
                <a:effectLst/>
                <a:latin typeface="+mn-lt"/>
                <a:ea typeface="+mn-ea"/>
                <a:cs typeface="+mn-cs"/>
              </a:rPr>
              <a:t>Микрофоссилии</a:t>
            </a:r>
            <a:r>
              <a:rPr lang="ru-RU" sz="1200" kern="1200" dirty="0">
                <a:solidFill>
                  <a:schemeClr val="tx1"/>
                </a:solidFill>
                <a:effectLst/>
                <a:latin typeface="+mn-lt"/>
                <a:ea typeface="+mn-ea"/>
                <a:cs typeface="+mn-cs"/>
              </a:rPr>
              <a:t> в хорошей сохранности, </a:t>
            </a:r>
            <a:r>
              <a:rPr lang="ru-RU" sz="1200" kern="1200" dirty="0" err="1">
                <a:solidFill>
                  <a:schemeClr val="tx1"/>
                </a:solidFill>
                <a:effectLst/>
                <a:latin typeface="+mn-lt"/>
                <a:ea typeface="+mn-ea"/>
                <a:cs typeface="+mn-cs"/>
              </a:rPr>
              <a:t>перекристаллизованные</a:t>
            </a:r>
            <a:r>
              <a:rPr lang="ru-RU" sz="1200" kern="1200" dirty="0">
                <a:solidFill>
                  <a:schemeClr val="tx1"/>
                </a:solidFill>
                <a:effectLst/>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12</a:t>
            </a:fld>
            <a:endParaRPr lang="ru-RU"/>
          </a:p>
        </p:txBody>
      </p:sp>
    </p:spTree>
    <p:extLst>
      <p:ext uri="{BB962C8B-B14F-4D97-AF65-F5344CB8AC3E}">
        <p14:creationId xmlns:p14="http://schemas.microsoft.com/office/powerpoint/2010/main" val="4152857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r>
              <a:rPr lang="ru-RU" sz="1200" kern="1200" dirty="0" err="1">
                <a:solidFill>
                  <a:schemeClr val="tx1"/>
                </a:solidFill>
                <a:effectLst/>
                <a:latin typeface="+mn-lt"/>
                <a:ea typeface="+mn-ea"/>
                <a:cs typeface="+mn-cs"/>
              </a:rPr>
              <a:t>Микрофоссилии</a:t>
            </a:r>
            <a:r>
              <a:rPr lang="ru-RU" sz="1200" kern="1200" dirty="0">
                <a:solidFill>
                  <a:schemeClr val="tx1"/>
                </a:solidFill>
                <a:effectLst/>
                <a:latin typeface="+mn-lt"/>
                <a:ea typeface="+mn-ea"/>
                <a:cs typeface="+mn-cs"/>
              </a:rPr>
              <a:t> были обнаружены в образцах S2-2.2, B1/14 (5,5-5,6), B1/14 (8), B6/11, B6/13, B6/6 и извлечены из образца B1/14 (8) (остракоды в большом количестве) и B6/6 (фораминиферы). Другие образцы не дали никаких ископаемых останков.</a:t>
            </a:r>
          </a:p>
          <a:p>
            <a:r>
              <a:rPr lang="ru-RU" sz="1200" kern="1200" dirty="0">
                <a:solidFill>
                  <a:schemeClr val="tx1"/>
                </a:solidFill>
                <a:effectLst/>
                <a:latin typeface="+mn-lt"/>
                <a:ea typeface="+mn-ea"/>
                <a:cs typeface="+mn-cs"/>
              </a:rPr>
              <a:t>В целях изучения раковины остракод должны быть отделены от вмещающей их породы. Это может производится в зависимости от характера раковины и породы путем растворения в 10%-ой уксусной (CH3COOH) или муравьиной (HCOOH) кислоте, </a:t>
            </a:r>
            <a:r>
              <a:rPr lang="ru-RU" sz="1200" kern="1200" dirty="0" err="1">
                <a:solidFill>
                  <a:schemeClr val="tx1"/>
                </a:solidFill>
                <a:effectLst/>
                <a:latin typeface="+mn-lt"/>
                <a:ea typeface="+mn-ea"/>
                <a:cs typeface="+mn-cs"/>
              </a:rPr>
              <a:t>отмучивания</a:t>
            </a:r>
            <a:r>
              <a:rPr lang="ru-RU" sz="1200" kern="1200" dirty="0">
                <a:solidFill>
                  <a:schemeClr val="tx1"/>
                </a:solidFill>
                <a:effectLst/>
                <a:latin typeface="+mn-lt"/>
                <a:ea typeface="+mn-ea"/>
                <a:cs typeface="+mn-cs"/>
              </a:rPr>
              <a:t>, прокаливания, сплавления или </a:t>
            </a:r>
            <a:r>
              <a:rPr lang="ru-RU" sz="1200" kern="1200" dirty="0" err="1">
                <a:solidFill>
                  <a:schemeClr val="tx1"/>
                </a:solidFill>
                <a:effectLst/>
                <a:latin typeface="+mn-lt"/>
                <a:ea typeface="+mn-ea"/>
                <a:cs typeface="+mn-cs"/>
              </a:rPr>
              <a:t>препарировкой</a:t>
            </a:r>
            <a:r>
              <a:rPr lang="ru-RU" sz="1200" kern="1200" dirty="0">
                <a:solidFill>
                  <a:schemeClr val="tx1"/>
                </a:solidFill>
                <a:effectLst/>
                <a:latin typeface="+mn-lt"/>
                <a:ea typeface="+mn-ea"/>
                <a:cs typeface="+mn-cs"/>
              </a:rPr>
              <a:t> вручную.</a:t>
            </a:r>
          </a:p>
          <a:p>
            <a:r>
              <a:rPr lang="ru-RU" sz="1200" kern="1200" dirty="0">
                <a:solidFill>
                  <a:schemeClr val="tx1"/>
                </a:solidFill>
                <a:effectLst/>
                <a:latin typeface="+mn-lt"/>
                <a:ea typeface="+mn-ea"/>
                <a:cs typeface="+mn-cs"/>
              </a:rPr>
              <a:t>Для экстракции </a:t>
            </a:r>
            <a:r>
              <a:rPr lang="ru-RU" sz="1200" kern="1200" dirty="0" err="1">
                <a:solidFill>
                  <a:schemeClr val="tx1"/>
                </a:solidFill>
                <a:effectLst/>
                <a:latin typeface="+mn-lt"/>
                <a:ea typeface="+mn-ea"/>
                <a:cs typeface="+mn-cs"/>
              </a:rPr>
              <a:t>микрофоссилий</a:t>
            </a:r>
            <a:r>
              <a:rPr lang="ru-RU" sz="1200" kern="1200" dirty="0">
                <a:solidFill>
                  <a:schemeClr val="tx1"/>
                </a:solidFill>
                <a:effectLst/>
                <a:latin typeface="+mn-lt"/>
                <a:ea typeface="+mn-ea"/>
                <a:cs typeface="+mn-cs"/>
              </a:rPr>
              <a:t> был отобран 1 образца из геологического разреза </a:t>
            </a:r>
            <a:r>
              <a:rPr lang="ru-RU" sz="1200" kern="1200" dirty="0" err="1">
                <a:solidFill>
                  <a:schemeClr val="tx1"/>
                </a:solidFill>
                <a:effectLst/>
                <a:latin typeface="+mn-lt"/>
                <a:ea typeface="+mn-ea"/>
                <a:cs typeface="+mn-cs"/>
              </a:rPr>
              <a:t>Сентяк</a:t>
            </a:r>
            <a:r>
              <a:rPr lang="ru-RU" sz="1200" kern="1200" dirty="0">
                <a:solidFill>
                  <a:schemeClr val="tx1"/>
                </a:solidFill>
                <a:effectLst/>
                <a:latin typeface="+mn-lt"/>
                <a:ea typeface="+mn-ea"/>
                <a:cs typeface="+mn-cs"/>
              </a:rPr>
              <a:t> (табл. 3). Организация работы проходила в лаборатории кафедры Стратиграфии и палеонтологии Казанского (Приволжского) Федерального университета.  </a:t>
            </a:r>
          </a:p>
          <a:p>
            <a:r>
              <a:rPr lang="ru-RU" sz="1200" kern="1200" dirty="0">
                <a:solidFill>
                  <a:schemeClr val="tx1"/>
                </a:solidFill>
                <a:effectLst/>
                <a:latin typeface="+mn-lt"/>
                <a:ea typeface="+mn-ea"/>
                <a:cs typeface="+mn-cs"/>
              </a:rPr>
              <a:t> Образцы были растворены в 10%-ой </a:t>
            </a:r>
            <a:r>
              <a:rPr lang="ru-RU" sz="1200" kern="1200" dirty="0" err="1">
                <a:solidFill>
                  <a:schemeClr val="tx1"/>
                </a:solidFill>
                <a:effectLst/>
                <a:latin typeface="+mn-lt"/>
                <a:ea typeface="+mn-ea"/>
                <a:cs typeface="+mn-cs"/>
              </a:rPr>
              <a:t>этановой</a:t>
            </a:r>
            <a:r>
              <a:rPr lang="ru-RU" sz="1200" kern="1200" dirty="0">
                <a:solidFill>
                  <a:schemeClr val="tx1"/>
                </a:solidFill>
                <a:effectLst/>
                <a:latin typeface="+mn-lt"/>
                <a:ea typeface="+mn-ea"/>
                <a:cs typeface="+mn-cs"/>
              </a:rPr>
              <a:t> кислоте (CH3COOH) (рис. 4.2). Данный метод для извлечения раковин остракод, изучаемых в настоящей работе, не подошел, они оказались полностью замещены карбонатным материалом и растворены без остатка уксусной кислотой (CH3COOH).</a:t>
            </a:r>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solidFill>
                  <a:schemeClr val="accent5">
                    <a:lumMod val="50000"/>
                  </a:schemeClr>
                </a:solidFill>
              </a:rPr>
              <a:t>Встречающиеся виды остракод в образце B1/14 (8) (полное описание в графическом приложении 4)</a:t>
            </a:r>
          </a:p>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13</a:t>
            </a:fld>
            <a:endParaRPr lang="ru-RU"/>
          </a:p>
        </p:txBody>
      </p:sp>
    </p:spTree>
    <p:extLst>
      <p:ext uri="{BB962C8B-B14F-4D97-AF65-F5344CB8AC3E}">
        <p14:creationId xmlns:p14="http://schemas.microsoft.com/office/powerpoint/2010/main" val="4124045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14</a:t>
            </a:fld>
            <a:endParaRPr lang="ru-RU"/>
          </a:p>
        </p:txBody>
      </p:sp>
    </p:spTree>
    <p:extLst>
      <p:ext uri="{BB962C8B-B14F-4D97-AF65-F5344CB8AC3E}">
        <p14:creationId xmlns:p14="http://schemas.microsoft.com/office/powerpoint/2010/main" val="2423155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15</a:t>
            </a:fld>
            <a:endParaRPr lang="ru-RU"/>
          </a:p>
        </p:txBody>
      </p:sp>
    </p:spTree>
    <p:extLst>
      <p:ext uri="{BB962C8B-B14F-4D97-AF65-F5344CB8AC3E}">
        <p14:creationId xmlns:p14="http://schemas.microsoft.com/office/powerpoint/2010/main" val="2528710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effectLst/>
                <a:latin typeface="+mn-lt"/>
                <a:ea typeface="+mn-ea"/>
                <a:cs typeface="+mn-cs"/>
              </a:rPr>
              <a:t>Остракоды являются одной из руководящих групп фауны, широко используемой для решения задач стратиграфии (расчленения и корреляции разрезов и для установления возраста содержащих их отложений).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Пермские остракоды хорошо и детально описаны и используются для расчленения разрезов. Представители семейства: </a:t>
            </a:r>
            <a:r>
              <a:rPr lang="ru-RU" sz="1200" i="1" kern="1200" dirty="0" err="1">
                <a:solidFill>
                  <a:schemeClr val="tx1"/>
                </a:solidFill>
                <a:effectLst/>
                <a:latin typeface="+mn-lt"/>
                <a:ea typeface="+mn-ea"/>
                <a:cs typeface="+mn-cs"/>
              </a:rPr>
              <a:t>Darwinulidae</a:t>
            </a:r>
            <a:r>
              <a:rPr lang="ru-RU" sz="1200" i="1" kern="1200" dirty="0">
                <a:solidFill>
                  <a:schemeClr val="tx1"/>
                </a:solidFill>
                <a:effectLst/>
                <a:latin typeface="+mn-lt"/>
                <a:ea typeface="+mn-ea"/>
                <a:cs typeface="+mn-cs"/>
              </a:rPr>
              <a:t>, </a:t>
            </a:r>
            <a:r>
              <a:rPr lang="ru-RU" sz="1200" i="1" kern="1200" dirty="0" err="1">
                <a:solidFill>
                  <a:schemeClr val="tx1"/>
                </a:solidFill>
                <a:effectLst/>
                <a:latin typeface="+mn-lt"/>
                <a:ea typeface="+mn-ea"/>
                <a:cs typeface="+mn-cs"/>
              </a:rPr>
              <a:t>Permianidae</a:t>
            </a:r>
            <a:r>
              <a:rPr lang="ru-RU" sz="1200" i="1" kern="1200" dirty="0">
                <a:solidFill>
                  <a:schemeClr val="tx1"/>
                </a:solidFill>
                <a:effectLst/>
                <a:latin typeface="+mn-lt"/>
                <a:ea typeface="+mn-ea"/>
                <a:cs typeface="+mn-cs"/>
              </a:rPr>
              <a:t>, </a:t>
            </a:r>
            <a:r>
              <a:rPr lang="ru-RU" sz="1200" i="1" kern="1200" dirty="0" err="1">
                <a:solidFill>
                  <a:schemeClr val="tx1"/>
                </a:solidFill>
                <a:effectLst/>
                <a:latin typeface="+mn-lt"/>
                <a:ea typeface="+mn-ea"/>
                <a:cs typeface="+mn-cs"/>
              </a:rPr>
              <a:t>Cytheridae</a:t>
            </a:r>
            <a:r>
              <a:rPr lang="ru-RU" sz="1200" kern="1200" dirty="0">
                <a:solidFill>
                  <a:schemeClr val="tx1"/>
                </a:solidFill>
                <a:effectLst/>
                <a:latin typeface="+mn-lt"/>
                <a:ea typeface="+mn-ea"/>
                <a:cs typeface="+mn-cs"/>
              </a:rPr>
              <a:t> (рода </a:t>
            </a:r>
            <a:r>
              <a:rPr lang="ru-RU" sz="1200" i="1" kern="1200" dirty="0" err="1">
                <a:solidFill>
                  <a:schemeClr val="tx1"/>
                </a:solidFill>
                <a:effectLst/>
                <a:latin typeface="+mn-lt"/>
                <a:ea typeface="+mn-ea"/>
                <a:cs typeface="+mn-cs"/>
              </a:rPr>
              <a:t>Sinusuella</a:t>
            </a:r>
            <a:r>
              <a:rPr lang="ru-RU" sz="1200" kern="1200" dirty="0">
                <a:solidFill>
                  <a:schemeClr val="tx1"/>
                </a:solidFill>
                <a:effectLst/>
                <a:latin typeface="+mn-lt"/>
                <a:ea typeface="+mn-ea"/>
                <a:cs typeface="+mn-cs"/>
              </a:rPr>
              <a:t> и </a:t>
            </a:r>
            <a:r>
              <a:rPr lang="ru-RU" sz="1200" i="1" kern="1200" dirty="0" err="1">
                <a:solidFill>
                  <a:schemeClr val="tx1"/>
                </a:solidFill>
                <a:effectLst/>
                <a:latin typeface="+mn-lt"/>
                <a:ea typeface="+mn-ea"/>
                <a:cs typeface="+mn-cs"/>
              </a:rPr>
              <a:t>Тscherdynzeviana</a:t>
            </a:r>
            <a:r>
              <a:rPr lang="ru-RU" sz="1200" kern="1200" dirty="0">
                <a:solidFill>
                  <a:schemeClr val="tx1"/>
                </a:solidFill>
                <a:effectLst/>
                <a:latin typeface="+mn-lt"/>
                <a:ea typeface="+mn-ea"/>
                <a:cs typeface="+mn-cs"/>
              </a:rPr>
              <a:t>), </a:t>
            </a:r>
            <a:r>
              <a:rPr lang="ru-RU" sz="1200" i="1" kern="1200" dirty="0" err="1">
                <a:solidFill>
                  <a:schemeClr val="tx1"/>
                </a:solidFill>
                <a:effectLst/>
                <a:latin typeface="+mn-lt"/>
                <a:ea typeface="+mn-ea"/>
                <a:cs typeface="+mn-cs"/>
              </a:rPr>
              <a:t>Volganellidae</a:t>
            </a:r>
            <a:r>
              <a:rPr lang="ru-RU" sz="1200" kern="1200" dirty="0">
                <a:solidFill>
                  <a:schemeClr val="tx1"/>
                </a:solidFill>
                <a:effectLst/>
                <a:latin typeface="+mn-lt"/>
                <a:ea typeface="+mn-ea"/>
                <a:cs typeface="+mn-cs"/>
              </a:rPr>
              <a:t> являются группой остракод (хорошо описанных и детально изученных), на основании которых может быть построена стратиграфия красноцветных отложений </a:t>
            </a:r>
            <a:r>
              <a:rPr lang="ru-RU" sz="1200" kern="1200" dirty="0" err="1">
                <a:solidFill>
                  <a:schemeClr val="tx1"/>
                </a:solidFill>
                <a:effectLst/>
                <a:latin typeface="+mn-lt"/>
                <a:ea typeface="+mn-ea"/>
                <a:cs typeface="+mn-cs"/>
              </a:rPr>
              <a:t>перми</a:t>
            </a:r>
            <a:r>
              <a:rPr lang="ru-RU" sz="1200" kern="1200" dirty="0">
                <a:solidFill>
                  <a:schemeClr val="tx1"/>
                </a:solidFill>
                <a:effectLst/>
                <a:latin typeface="+mn-lt"/>
                <a:ea typeface="+mn-ea"/>
                <a:cs typeface="+mn-cs"/>
              </a:rPr>
              <a:t> [8, 9]. </a:t>
            </a:r>
          </a:p>
          <a:p>
            <a:r>
              <a:rPr lang="ru-RU" dirty="0"/>
              <a:t>Пресноводные </a:t>
            </a:r>
            <a:r>
              <a:rPr lang="ru-RU" dirty="0" err="1"/>
              <a:t>полуназемные</a:t>
            </a:r>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16</a:t>
            </a:fld>
            <a:endParaRPr lang="ru-RU"/>
          </a:p>
        </p:txBody>
      </p:sp>
    </p:spTree>
    <p:extLst>
      <p:ext uri="{BB962C8B-B14F-4D97-AF65-F5344CB8AC3E}">
        <p14:creationId xmlns:p14="http://schemas.microsoft.com/office/powerpoint/2010/main" val="1325537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effectLst/>
                <a:latin typeface="+mn-lt"/>
                <a:ea typeface="+mn-ea"/>
                <a:cs typeface="+mn-cs"/>
              </a:rPr>
              <a:t>Полученный полированный аншлиф изучен под стереомикроскопом в падающем свете. Фораминиферы зарисованы и сфотографированы для дальнейшего монографического изучения (рис 5.3.1). </a:t>
            </a:r>
            <a:r>
              <a:rPr lang="ru-RU" sz="1200" kern="1200" dirty="0" err="1">
                <a:solidFill>
                  <a:schemeClr val="tx1"/>
                </a:solidFill>
                <a:effectLst/>
                <a:latin typeface="+mn-lt"/>
                <a:ea typeface="+mn-ea"/>
                <a:cs typeface="+mn-cs"/>
              </a:rPr>
              <a:t>Микрофоссилии</a:t>
            </a:r>
            <a:r>
              <a:rPr lang="ru-RU" sz="1200" kern="1200" dirty="0">
                <a:solidFill>
                  <a:schemeClr val="tx1"/>
                </a:solidFill>
                <a:effectLst/>
                <a:latin typeface="+mn-lt"/>
                <a:ea typeface="+mn-ea"/>
                <a:cs typeface="+mn-cs"/>
              </a:rPr>
              <a:t> в хорошей сохранности, </a:t>
            </a:r>
            <a:r>
              <a:rPr lang="ru-RU" sz="1200" kern="1200" dirty="0" err="1">
                <a:solidFill>
                  <a:schemeClr val="tx1"/>
                </a:solidFill>
                <a:effectLst/>
                <a:latin typeface="+mn-lt"/>
                <a:ea typeface="+mn-ea"/>
                <a:cs typeface="+mn-cs"/>
              </a:rPr>
              <a:t>перекристаллизованные</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Появление фораминифер в породе говорит об ее морском генезисе. Обнажение глубинных фаций может свидетельствовать о сильных колебаниях уровня воды.</a:t>
            </a:r>
          </a:p>
          <a:p>
            <a:r>
              <a:rPr lang="ru-RU" sz="1200" kern="1200" dirty="0">
                <a:solidFill>
                  <a:schemeClr val="tx1"/>
                </a:solidFill>
                <a:effectLst/>
                <a:latin typeface="+mn-lt"/>
                <a:ea typeface="+mn-ea"/>
                <a:cs typeface="+mn-cs"/>
              </a:rPr>
              <a:t> </a:t>
            </a:r>
          </a:p>
        </p:txBody>
      </p:sp>
      <p:sp>
        <p:nvSpPr>
          <p:cNvPr id="4" name="Номер слайда 3"/>
          <p:cNvSpPr>
            <a:spLocks noGrp="1"/>
          </p:cNvSpPr>
          <p:nvPr>
            <p:ph type="sldNum" sz="quarter" idx="10"/>
          </p:nvPr>
        </p:nvSpPr>
        <p:spPr/>
        <p:txBody>
          <a:bodyPr/>
          <a:lstStyle/>
          <a:p>
            <a:fld id="{835222FD-89FC-4317-80DD-7C08CD97B011}" type="slidenum">
              <a:rPr lang="ru-RU" smtClean="0"/>
              <a:pPr/>
              <a:t>17</a:t>
            </a:fld>
            <a:endParaRPr lang="ru-RU"/>
          </a:p>
        </p:txBody>
      </p:sp>
    </p:spTree>
    <p:extLst>
      <p:ext uri="{BB962C8B-B14F-4D97-AF65-F5344CB8AC3E}">
        <p14:creationId xmlns:p14="http://schemas.microsoft.com/office/powerpoint/2010/main" val="3609071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err="1">
                <a:solidFill>
                  <a:schemeClr val="tx1"/>
                </a:solidFill>
                <a:effectLst/>
                <a:latin typeface="+mn-lt"/>
                <a:ea typeface="+mn-ea"/>
                <a:cs typeface="+mn-cs"/>
              </a:rPr>
              <a:t>Литотип</a:t>
            </a:r>
            <a:r>
              <a:rPr lang="ru-RU" sz="1200" kern="1200" dirty="0">
                <a:solidFill>
                  <a:schemeClr val="tx1"/>
                </a:solidFill>
                <a:effectLst/>
                <a:latin typeface="+mn-lt"/>
                <a:ea typeface="+mn-ea"/>
                <a:cs typeface="+mn-cs"/>
              </a:rPr>
              <a:t> включает в себя устойчивый комплекс первичных литологических признаков (текстура, структура, оптические признаки, слоистость, гранулометрический состав и др.) объединяющие геологические тела, указывающий на характер седиментации и условия образования горных пород. Название </a:t>
            </a:r>
            <a:r>
              <a:rPr lang="ru-RU" sz="1200" kern="1200" dirty="0" err="1">
                <a:solidFill>
                  <a:schemeClr val="tx1"/>
                </a:solidFill>
                <a:effectLst/>
                <a:latin typeface="+mn-lt"/>
                <a:ea typeface="+mn-ea"/>
                <a:cs typeface="+mn-cs"/>
              </a:rPr>
              <a:t>литотипа</a:t>
            </a:r>
            <a:r>
              <a:rPr lang="ru-RU" sz="1200" kern="1200" dirty="0">
                <a:solidFill>
                  <a:schemeClr val="tx1"/>
                </a:solidFill>
                <a:effectLst/>
                <a:latin typeface="+mn-lt"/>
                <a:ea typeface="+mn-ea"/>
                <a:cs typeface="+mn-cs"/>
              </a:rPr>
              <a:t> дается по одному или несколько ведущим признакам. При выявлении обстановок транспортировки и седиментации осадка первостепенную роль имеет определение характера слоистости, </a:t>
            </a:r>
            <a:r>
              <a:rPr lang="ru-RU" sz="1200" kern="1200" dirty="0" err="1">
                <a:solidFill>
                  <a:schemeClr val="tx1"/>
                </a:solidFill>
                <a:effectLst/>
                <a:latin typeface="+mn-lt"/>
                <a:ea typeface="+mn-ea"/>
                <a:cs typeface="+mn-cs"/>
              </a:rPr>
              <a:t>гранулометрии</a:t>
            </a:r>
            <a:r>
              <a:rPr lang="ru-RU" sz="1200" kern="1200" dirty="0">
                <a:solidFill>
                  <a:schemeClr val="tx1"/>
                </a:solidFill>
                <a:effectLst/>
                <a:latin typeface="+mn-lt"/>
                <a:ea typeface="+mn-ea"/>
                <a:cs typeface="+mn-cs"/>
              </a:rPr>
              <a:t>, упаковки, сортировки в осадочном слое (Лидер, 1986). В свою очередь, взаимоотношения </a:t>
            </a:r>
            <a:r>
              <a:rPr lang="ru-RU" sz="1200" kern="1200" dirty="0" err="1">
                <a:solidFill>
                  <a:schemeClr val="tx1"/>
                </a:solidFill>
                <a:effectLst/>
                <a:latin typeface="+mn-lt"/>
                <a:ea typeface="+mn-ea"/>
                <a:cs typeface="+mn-cs"/>
              </a:rPr>
              <a:t>литотипов</a:t>
            </a:r>
            <a:r>
              <a:rPr lang="ru-RU" sz="1200" kern="1200" dirty="0">
                <a:solidFill>
                  <a:schemeClr val="tx1"/>
                </a:solidFill>
                <a:effectLst/>
                <a:latin typeface="+mn-lt"/>
                <a:ea typeface="+mn-ea"/>
                <a:cs typeface="+mn-cs"/>
              </a:rPr>
              <a:t> определяют фации и позволяют обосновать обстановку осадконакопления.</a:t>
            </a:r>
          </a:p>
          <a:p>
            <a:r>
              <a:rPr lang="ru-RU" sz="1200" kern="1200" dirty="0">
                <a:solidFill>
                  <a:schemeClr val="tx1"/>
                </a:solidFill>
                <a:effectLst/>
                <a:latin typeface="+mn-lt"/>
                <a:ea typeface="+mn-ea"/>
                <a:cs typeface="+mn-cs"/>
              </a:rPr>
              <a:t>С целью выявления условий формирования карбонатных пород в изученных отложениях геологического разреза </a:t>
            </a:r>
            <a:r>
              <a:rPr lang="ru-RU" sz="1200" kern="1200" dirty="0" err="1">
                <a:solidFill>
                  <a:schemeClr val="tx1"/>
                </a:solidFill>
                <a:effectLst/>
                <a:latin typeface="+mn-lt"/>
                <a:ea typeface="+mn-ea"/>
                <a:cs typeface="+mn-cs"/>
              </a:rPr>
              <a:t>Сентяк</a:t>
            </a:r>
            <a:r>
              <a:rPr lang="ru-RU" sz="1200" kern="1200" dirty="0">
                <a:solidFill>
                  <a:schemeClr val="tx1"/>
                </a:solidFill>
                <a:effectLst/>
                <a:latin typeface="+mn-lt"/>
                <a:ea typeface="+mn-ea"/>
                <a:cs typeface="+mn-cs"/>
              </a:rPr>
              <a:t> выделены </a:t>
            </a:r>
            <a:r>
              <a:rPr lang="ru-RU" sz="1200" kern="1200" dirty="0" err="1">
                <a:solidFill>
                  <a:schemeClr val="tx1"/>
                </a:solidFill>
                <a:effectLst/>
                <a:latin typeface="+mn-lt"/>
                <a:ea typeface="+mn-ea"/>
                <a:cs typeface="+mn-cs"/>
              </a:rPr>
              <a:t>литотипы</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талб</a:t>
            </a:r>
            <a:r>
              <a:rPr lang="ru-RU" sz="1200" kern="1200" dirty="0">
                <a:solidFill>
                  <a:schemeClr val="tx1"/>
                </a:solidFill>
                <a:effectLst/>
                <a:latin typeface="+mn-lt"/>
                <a:ea typeface="+mn-ea"/>
                <a:cs typeface="+mn-cs"/>
              </a:rPr>
              <a:t>. ), для которых впоследствии интерпретирован характер седиментации.</a:t>
            </a:r>
          </a:p>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18</a:t>
            </a:fld>
            <a:endParaRPr lang="ru-RU"/>
          </a:p>
        </p:txBody>
      </p:sp>
    </p:spTree>
    <p:extLst>
      <p:ext uri="{BB962C8B-B14F-4D97-AF65-F5344CB8AC3E}">
        <p14:creationId xmlns:p14="http://schemas.microsoft.com/office/powerpoint/2010/main" val="4276718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По полученным данным из интерпретаций условий формирования карбонатных пород в изученных отложениях, указанных выше, в геологическом разрезе </a:t>
            </a:r>
            <a:r>
              <a:rPr lang="ru-RU" sz="1200" kern="1200" dirty="0" err="1">
                <a:solidFill>
                  <a:schemeClr val="tx1"/>
                </a:solidFill>
                <a:effectLst/>
                <a:latin typeface="+mn-lt"/>
                <a:ea typeface="+mn-ea"/>
                <a:cs typeface="+mn-cs"/>
              </a:rPr>
              <a:t>Сентяк</a:t>
            </a:r>
            <a:r>
              <a:rPr lang="ru-RU" sz="1200" kern="1200" dirty="0">
                <a:solidFill>
                  <a:schemeClr val="tx1"/>
                </a:solidFill>
                <a:effectLst/>
                <a:latin typeface="+mn-lt"/>
                <a:ea typeface="+mn-ea"/>
                <a:cs typeface="+mn-cs"/>
              </a:rPr>
              <a:t> выделены </a:t>
            </a:r>
            <a:r>
              <a:rPr lang="ru-RU" sz="1200" kern="1200" dirty="0" err="1">
                <a:solidFill>
                  <a:schemeClr val="tx1"/>
                </a:solidFill>
                <a:effectLst/>
                <a:latin typeface="+mn-lt"/>
                <a:ea typeface="+mn-ea"/>
                <a:cs typeface="+mn-cs"/>
              </a:rPr>
              <a:t>литотипы</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талб</a:t>
            </a:r>
            <a:r>
              <a:rPr lang="ru-RU" sz="1200" kern="1200" dirty="0">
                <a:solidFill>
                  <a:schemeClr val="tx1"/>
                </a:solidFill>
                <a:effectLst/>
                <a:latin typeface="+mn-lt"/>
                <a:ea typeface="+mn-ea"/>
                <a:cs typeface="+mn-cs"/>
              </a:rPr>
              <a:t>. 5.1.1), которые впоследствии разделены на фациальные зоны. (по </a:t>
            </a:r>
            <a:r>
              <a:rPr lang="ru-RU" sz="1200" kern="1200" dirty="0" err="1">
                <a:solidFill>
                  <a:schemeClr val="tx1"/>
                </a:solidFill>
                <a:effectLst/>
                <a:latin typeface="+mn-lt"/>
                <a:ea typeface="+mn-ea"/>
                <a:cs typeface="+mn-cs"/>
              </a:rPr>
              <a:t>Флюгелю</a:t>
            </a:r>
            <a:r>
              <a:rPr lang="ru-RU" sz="1200" kern="1200" dirty="0">
                <a:solidFill>
                  <a:schemeClr val="tx1"/>
                </a:solidFill>
                <a:effectLst/>
                <a:latin typeface="+mn-lt"/>
                <a:ea typeface="+mn-ea"/>
                <a:cs typeface="+mn-cs"/>
              </a:rPr>
              <a:t>)</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Выделенные </a:t>
            </a:r>
            <a:r>
              <a:rPr lang="ru-RU" sz="1200" kern="1200" dirty="0" err="1">
                <a:solidFill>
                  <a:schemeClr val="tx1"/>
                </a:solidFill>
                <a:effectLst/>
                <a:latin typeface="+mn-lt"/>
                <a:ea typeface="+mn-ea"/>
                <a:cs typeface="+mn-cs"/>
              </a:rPr>
              <a:t>литотипы</a:t>
            </a:r>
            <a:r>
              <a:rPr lang="ru-RU" sz="1200" kern="1200" dirty="0">
                <a:solidFill>
                  <a:schemeClr val="tx1"/>
                </a:solidFill>
                <a:effectLst/>
                <a:latin typeface="+mn-lt"/>
                <a:ea typeface="+mn-ea"/>
                <a:cs typeface="+mn-cs"/>
              </a:rPr>
              <a:t> относятся к фациям окаймленной платформы (рис. 5.1.38)</a:t>
            </a:r>
          </a:p>
          <a:p>
            <a:r>
              <a:rPr lang="ru-RU" sz="1200" kern="1200" dirty="0">
                <a:solidFill>
                  <a:schemeClr val="tx1"/>
                </a:solidFill>
                <a:effectLst/>
                <a:latin typeface="+mn-lt"/>
                <a:ea typeface="+mn-ea"/>
                <a:cs typeface="+mn-cs"/>
              </a:rPr>
              <a:t> </a:t>
            </a:r>
          </a:p>
          <a:p>
            <a:endParaRPr lang="ru-RU"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Литотип</a:t>
            </a:r>
            <a:r>
              <a:rPr lang="ru-RU" sz="1200" kern="1200" dirty="0">
                <a:solidFill>
                  <a:schemeClr val="tx1"/>
                </a:solidFill>
                <a:effectLst/>
                <a:latin typeface="+mn-lt"/>
                <a:ea typeface="+mn-ea"/>
                <a:cs typeface="+mn-cs"/>
              </a:rPr>
              <a:t> включает в себя устойчивый комплекс первичных литологических признаков (текстура, структура, оптические признаки, слоистость, гранулометрический состав и др.) объединяющие геологические тела, указывающий на характер седиментации и условия образования горных пород. При выявлении обстановок транспортировки и седиментации осадка первостепенную роль имеет определение характера слоистости, </a:t>
            </a:r>
            <a:r>
              <a:rPr lang="ru-RU" sz="1200" kern="1200" dirty="0" err="1">
                <a:solidFill>
                  <a:schemeClr val="tx1"/>
                </a:solidFill>
                <a:effectLst/>
                <a:latin typeface="+mn-lt"/>
                <a:ea typeface="+mn-ea"/>
                <a:cs typeface="+mn-cs"/>
              </a:rPr>
              <a:t>гранулометрии</a:t>
            </a:r>
            <a:r>
              <a:rPr lang="ru-RU" sz="1200" kern="1200" dirty="0">
                <a:solidFill>
                  <a:schemeClr val="tx1"/>
                </a:solidFill>
                <a:effectLst/>
                <a:latin typeface="+mn-lt"/>
                <a:ea typeface="+mn-ea"/>
                <a:cs typeface="+mn-cs"/>
              </a:rPr>
              <a:t>, упаковки, сортировки в осадочном слое (Лидер, 1986). В свою очередь, взаимоотношения </a:t>
            </a:r>
            <a:r>
              <a:rPr lang="ru-RU" sz="1200" kern="1200" dirty="0" err="1">
                <a:solidFill>
                  <a:schemeClr val="tx1"/>
                </a:solidFill>
                <a:effectLst/>
                <a:latin typeface="+mn-lt"/>
                <a:ea typeface="+mn-ea"/>
                <a:cs typeface="+mn-cs"/>
              </a:rPr>
              <a:t>литотипов</a:t>
            </a:r>
            <a:r>
              <a:rPr lang="ru-RU" sz="1200" kern="1200" dirty="0">
                <a:solidFill>
                  <a:schemeClr val="tx1"/>
                </a:solidFill>
                <a:effectLst/>
                <a:latin typeface="+mn-lt"/>
                <a:ea typeface="+mn-ea"/>
                <a:cs typeface="+mn-cs"/>
              </a:rPr>
              <a:t> определяют фации и позволяют обосновать обстановку осадконакопления [3,4,5].</a:t>
            </a:r>
          </a:p>
          <a:p>
            <a:r>
              <a:rPr lang="ru-RU" sz="1200" kern="1200" dirty="0">
                <a:solidFill>
                  <a:schemeClr val="tx1"/>
                </a:solidFill>
                <a:effectLst/>
                <a:latin typeface="+mn-lt"/>
                <a:ea typeface="+mn-ea"/>
                <a:cs typeface="+mn-cs"/>
              </a:rPr>
              <a:t>С целью выявления условий формирования карбонатных пород в изученных отложениях геологического разреза </a:t>
            </a:r>
            <a:r>
              <a:rPr lang="ru-RU" sz="1200" kern="1200" dirty="0" err="1">
                <a:solidFill>
                  <a:schemeClr val="tx1"/>
                </a:solidFill>
                <a:effectLst/>
                <a:latin typeface="+mn-lt"/>
                <a:ea typeface="+mn-ea"/>
                <a:cs typeface="+mn-cs"/>
              </a:rPr>
              <a:t>Сентяк</a:t>
            </a:r>
            <a:r>
              <a:rPr lang="ru-RU" sz="1200" kern="1200" dirty="0">
                <a:solidFill>
                  <a:schemeClr val="tx1"/>
                </a:solidFill>
                <a:effectLst/>
                <a:latin typeface="+mn-lt"/>
                <a:ea typeface="+mn-ea"/>
                <a:cs typeface="+mn-cs"/>
              </a:rPr>
              <a:t> выделены </a:t>
            </a:r>
            <a:r>
              <a:rPr lang="ru-RU" sz="1200" kern="1200" dirty="0" err="1">
                <a:solidFill>
                  <a:schemeClr val="tx1"/>
                </a:solidFill>
                <a:effectLst/>
                <a:latin typeface="+mn-lt"/>
                <a:ea typeface="+mn-ea"/>
                <a:cs typeface="+mn-cs"/>
              </a:rPr>
              <a:t>литотипы</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талб</a:t>
            </a:r>
            <a:r>
              <a:rPr lang="ru-RU" sz="1200" kern="1200" dirty="0">
                <a:solidFill>
                  <a:schemeClr val="tx1"/>
                </a:solidFill>
                <a:effectLst/>
                <a:latin typeface="+mn-lt"/>
                <a:ea typeface="+mn-ea"/>
                <a:cs typeface="+mn-cs"/>
              </a:rPr>
              <a:t>. 5.1.1), для которых впоследствии интерпретирован характер седиментации.</a:t>
            </a:r>
          </a:p>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19</a:t>
            </a:fld>
            <a:endParaRPr lang="ru-RU"/>
          </a:p>
        </p:txBody>
      </p:sp>
    </p:spTree>
    <p:extLst>
      <p:ext uri="{BB962C8B-B14F-4D97-AF65-F5344CB8AC3E}">
        <p14:creationId xmlns:p14="http://schemas.microsoft.com/office/powerpoint/2010/main" val="4123596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2</a:t>
            </a:fld>
            <a:endParaRPr lang="ru-RU"/>
          </a:p>
        </p:txBody>
      </p:sp>
    </p:spTree>
    <p:extLst>
      <p:ext uri="{BB962C8B-B14F-4D97-AF65-F5344CB8AC3E}">
        <p14:creationId xmlns:p14="http://schemas.microsoft.com/office/powerpoint/2010/main" val="3598334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Разрез сложен семью обнажениями (рис.) , расположенными на правом берегу р. Кама в 0,5–2,0 км выше по течению от с. </a:t>
            </a:r>
            <a:r>
              <a:rPr lang="ru-RU" sz="1200" kern="1200" dirty="0" err="1">
                <a:solidFill>
                  <a:schemeClr val="tx1"/>
                </a:solidFill>
                <a:effectLst/>
                <a:latin typeface="+mn-lt"/>
                <a:ea typeface="+mn-ea"/>
                <a:cs typeface="+mn-cs"/>
              </a:rPr>
              <a:t>Сентяк</a:t>
            </a:r>
            <a:r>
              <a:rPr lang="ru-RU" sz="1200" kern="1200" dirty="0">
                <a:solidFill>
                  <a:schemeClr val="tx1"/>
                </a:solidFill>
                <a:effectLst/>
                <a:latin typeface="+mn-lt"/>
                <a:ea typeface="+mn-ea"/>
                <a:cs typeface="+mn-cs"/>
              </a:rPr>
              <a:t>, в 5 км ниже по течению от набережной в городе Нижнекамске. Нижние русла Казанского (пакеты 1-3 и самая нижняя часть пакета 4) залегают ниже ватерлинии реки Камы. Они были изучен в скважине 1, пробуренной в 1995 году (</a:t>
            </a:r>
            <a:r>
              <a:rPr lang="ru-RU" sz="1200" kern="1200" dirty="0" err="1">
                <a:solidFill>
                  <a:schemeClr val="tx1"/>
                </a:solidFill>
                <a:effectLst/>
                <a:latin typeface="+mn-lt"/>
                <a:ea typeface="+mn-ea"/>
                <a:cs typeface="+mn-cs"/>
              </a:rPr>
              <a:t>Сунгатуллин</a:t>
            </a:r>
            <a:r>
              <a:rPr lang="ru-RU" sz="1200" kern="1200" dirty="0">
                <a:solidFill>
                  <a:schemeClr val="tx1"/>
                </a:solidFill>
                <a:effectLst/>
                <a:latin typeface="+mn-lt"/>
                <a:ea typeface="+mn-ea"/>
                <a:cs typeface="+mn-cs"/>
              </a:rPr>
              <a:t> и др., 1996), в 3 км к северо-востоку от села </a:t>
            </a:r>
            <a:r>
              <a:rPr lang="ru-RU" sz="1200" kern="1200" dirty="0" err="1">
                <a:solidFill>
                  <a:schemeClr val="tx1"/>
                </a:solidFill>
                <a:effectLst/>
                <a:latin typeface="+mn-lt"/>
                <a:ea typeface="+mn-ea"/>
                <a:cs typeface="+mn-cs"/>
              </a:rPr>
              <a:t>Сентяк</a:t>
            </a:r>
            <a:r>
              <a:rPr lang="ru-RU" sz="1200" kern="1200" dirty="0">
                <a:solidFill>
                  <a:schemeClr val="tx1"/>
                </a:solidFill>
                <a:effectLst/>
                <a:latin typeface="+mn-lt"/>
                <a:ea typeface="+mn-ea"/>
                <a:cs typeface="+mn-cs"/>
              </a:rPr>
              <a:t>.</a:t>
            </a:r>
          </a:p>
          <a:p>
            <a:r>
              <a:rPr lang="ru-RU" sz="1200" b="1" kern="1200" dirty="0">
                <a:solidFill>
                  <a:schemeClr val="tx1"/>
                </a:solidFill>
                <a:effectLst/>
                <a:latin typeface="+mn-lt"/>
                <a:ea typeface="+mn-ea"/>
                <a:cs typeface="+mn-cs"/>
              </a:rPr>
              <a:t>Пермская система</a:t>
            </a:r>
            <a:endParaRPr lang="ru-RU" sz="1200" kern="1200" dirty="0">
              <a:solidFill>
                <a:schemeClr val="tx1"/>
              </a:solidFill>
              <a:effectLst/>
              <a:latin typeface="+mn-lt"/>
              <a:ea typeface="+mn-ea"/>
              <a:cs typeface="+mn-cs"/>
            </a:endParaRPr>
          </a:p>
          <a:p>
            <a:r>
              <a:rPr lang="ru-RU" sz="1200" u="sng" kern="1200" dirty="0" err="1">
                <a:solidFill>
                  <a:schemeClr val="tx1"/>
                </a:solidFill>
                <a:effectLst/>
                <a:latin typeface="+mn-lt"/>
                <a:ea typeface="+mn-ea"/>
                <a:cs typeface="+mn-cs"/>
              </a:rPr>
              <a:t>Нижнеказанский</a:t>
            </a:r>
            <a:r>
              <a:rPr lang="ru-RU" sz="1200" u="sng" kern="1200" dirty="0">
                <a:solidFill>
                  <a:schemeClr val="tx1"/>
                </a:solidFill>
                <a:effectLst/>
                <a:latin typeface="+mn-lt"/>
                <a:ea typeface="+mn-ea"/>
                <a:cs typeface="+mn-cs"/>
              </a:rPr>
              <a:t> </a:t>
            </a:r>
            <a:r>
              <a:rPr lang="ru-RU" sz="1200" u="sng" kern="1200" dirty="0" err="1">
                <a:solidFill>
                  <a:schemeClr val="tx1"/>
                </a:solidFill>
                <a:effectLst/>
                <a:latin typeface="+mn-lt"/>
                <a:ea typeface="+mn-ea"/>
                <a:cs typeface="+mn-cs"/>
              </a:rPr>
              <a:t>подъярус</a:t>
            </a:r>
            <a:endParaRPr lang="ru-RU" sz="1200" kern="1200" dirty="0">
              <a:solidFill>
                <a:schemeClr val="tx1"/>
              </a:solidFill>
              <a:effectLst/>
              <a:latin typeface="+mn-lt"/>
              <a:ea typeface="+mn-ea"/>
              <a:cs typeface="+mn-cs"/>
            </a:endParaRPr>
          </a:p>
          <a:p>
            <a:r>
              <a:rPr lang="ru-RU" sz="1200" i="1" kern="1200" dirty="0" err="1">
                <a:solidFill>
                  <a:schemeClr val="tx1"/>
                </a:solidFill>
                <a:effectLst/>
                <a:latin typeface="+mn-lt"/>
                <a:ea typeface="+mn-ea"/>
                <a:cs typeface="+mn-cs"/>
              </a:rPr>
              <a:t>Байтуганские</a:t>
            </a:r>
            <a:r>
              <a:rPr lang="ru-RU" sz="1200" i="1" kern="1200" dirty="0">
                <a:solidFill>
                  <a:schemeClr val="tx1"/>
                </a:solidFill>
                <a:effectLst/>
                <a:latin typeface="+mn-lt"/>
                <a:ea typeface="+mn-ea"/>
                <a:cs typeface="+mn-cs"/>
              </a:rPr>
              <a:t> слои</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Свита сложена тонкослоистым чередованием серых и красных сланцев. Голубовато-серыми, тонкослоистыми, платиновыми сланцы с многочисленными остатками </a:t>
            </a:r>
            <a:r>
              <a:rPr lang="ru-RU" sz="1200" kern="1200" dirty="0" err="1">
                <a:solidFill>
                  <a:schemeClr val="tx1"/>
                </a:solidFill>
                <a:effectLst/>
                <a:latin typeface="+mn-lt"/>
                <a:ea typeface="+mn-ea"/>
                <a:cs typeface="+mn-cs"/>
              </a:rPr>
              <a:t>брахиопод</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Lingula </a:t>
            </a:r>
            <a:r>
              <a:rPr lang="en-US" sz="1200" i="1" kern="1200" dirty="0" err="1">
                <a:solidFill>
                  <a:schemeClr val="tx1"/>
                </a:solidFill>
                <a:effectLst/>
                <a:latin typeface="+mn-lt"/>
                <a:ea typeface="+mn-ea"/>
                <a:cs typeface="+mn-cs"/>
              </a:rPr>
              <a:t>orientalis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Gol</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остракод</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Healdianella</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Cavellina</a:t>
            </a:r>
            <a:r>
              <a:rPr lang="ru-RU" sz="1200" kern="1200" dirty="0">
                <a:solidFill>
                  <a:schemeClr val="tx1"/>
                </a:solidFill>
                <a:effectLst/>
                <a:latin typeface="+mn-lt"/>
                <a:ea typeface="+mn-ea"/>
                <a:cs typeface="+mn-cs"/>
              </a:rPr>
              <a:t> и др., двустворчатых моллюсков </a:t>
            </a:r>
            <a:r>
              <a:rPr lang="en-US" sz="1200" i="1" kern="1200" dirty="0" err="1">
                <a:solidFill>
                  <a:schemeClr val="tx1"/>
                </a:solidFill>
                <a:effectLst/>
                <a:latin typeface="+mn-lt"/>
                <a:ea typeface="+mn-ea"/>
                <a:cs typeface="+mn-cs"/>
              </a:rPr>
              <a:t>Pseudobakewellia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ceratophagaeformis</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Noin</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Schizodus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rossicus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Vern</a:t>
            </a:r>
            <a:r>
              <a:rPr lang="ru-RU" sz="1200" kern="1200" dirty="0">
                <a:solidFill>
                  <a:schemeClr val="tx1"/>
                </a:solidFill>
                <a:effectLst/>
                <a:latin typeface="+mn-lt"/>
                <a:ea typeface="+mn-ea"/>
                <a:cs typeface="+mn-cs"/>
              </a:rPr>
              <a:t>., и чешуи рыб. </a:t>
            </a:r>
          </a:p>
          <a:p>
            <a:r>
              <a:rPr lang="ru-RU" sz="1200" b="1" kern="1200" dirty="0">
                <a:solidFill>
                  <a:schemeClr val="tx1"/>
                </a:solidFill>
                <a:effectLst/>
                <a:latin typeface="+mn-lt"/>
                <a:ea typeface="+mn-ea"/>
                <a:cs typeface="+mn-cs"/>
              </a:rPr>
              <a:t>Обнажение S7: </a:t>
            </a:r>
            <a:r>
              <a:rPr lang="en-US" sz="1200" kern="1200" dirty="0">
                <a:solidFill>
                  <a:schemeClr val="tx1"/>
                </a:solidFill>
                <a:effectLst/>
                <a:latin typeface="+mn-lt"/>
                <a:ea typeface="+mn-ea"/>
                <a:cs typeface="+mn-cs"/>
              </a:rPr>
              <a:t>GPS</a:t>
            </a:r>
            <a:r>
              <a:rPr lang="ru-RU" sz="1200" kern="1200" dirty="0">
                <a:solidFill>
                  <a:schemeClr val="tx1"/>
                </a:solidFill>
                <a:effectLst/>
                <a:latin typeface="+mn-lt"/>
                <a:ea typeface="+mn-ea"/>
                <a:cs typeface="+mn-cs"/>
              </a:rPr>
              <a:t>: 55.71165 </a:t>
            </a:r>
            <a:r>
              <a:rPr lang="en-US" sz="1200" kern="1200" dirty="0">
                <a:solidFill>
                  <a:schemeClr val="tx1"/>
                </a:solidFill>
                <a:effectLst/>
                <a:latin typeface="+mn-lt"/>
                <a:ea typeface="+mn-ea"/>
                <a:cs typeface="+mn-cs"/>
              </a:rPr>
              <a:t>N</a:t>
            </a:r>
            <a:r>
              <a:rPr lang="ru-RU" sz="1200" kern="1200" dirty="0">
                <a:solidFill>
                  <a:schemeClr val="tx1"/>
                </a:solidFill>
                <a:effectLst/>
                <a:latin typeface="+mn-lt"/>
                <a:ea typeface="+mn-ea"/>
                <a:cs typeface="+mn-cs"/>
              </a:rPr>
              <a:t> 051.75389 </a:t>
            </a:r>
            <a:r>
              <a:rPr lang="en-US" sz="1200" kern="1200" dirty="0">
                <a:solidFill>
                  <a:schemeClr val="tx1"/>
                </a:solidFill>
                <a:effectLst/>
                <a:latin typeface="+mn-lt"/>
                <a:ea typeface="+mn-ea"/>
                <a:cs typeface="+mn-cs"/>
              </a:rPr>
              <a:t>E</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WGS</a:t>
            </a:r>
            <a:r>
              <a:rPr lang="ru-RU" sz="1200" kern="1200" dirty="0">
                <a:solidFill>
                  <a:schemeClr val="tx1"/>
                </a:solidFill>
                <a:effectLst/>
                <a:latin typeface="+mn-lt"/>
                <a:ea typeface="+mn-ea"/>
                <a:cs typeface="+mn-cs"/>
              </a:rPr>
              <a:t>84).</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7/4. Интервал 21,0 – 40,0 м. Общая мощность 19,0 м. Сложена тонкослоистыми серыми известняками и мергелем с прослоями зеленовато-серых сланцев. Нижняя часть пласта представлена биокластическими известняками, содержащими: фораминифер, </a:t>
            </a:r>
            <a:r>
              <a:rPr lang="ru-RU" sz="1200" kern="1200" dirty="0" err="1">
                <a:solidFill>
                  <a:schemeClr val="tx1"/>
                </a:solidFill>
                <a:effectLst/>
                <a:latin typeface="+mn-lt"/>
                <a:ea typeface="+mn-ea"/>
                <a:cs typeface="+mn-cs"/>
              </a:rPr>
              <a:t>остракод</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Healdinella</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Cavellina</a:t>
            </a:r>
            <a:r>
              <a:rPr lang="ru-RU" sz="1200" kern="1200" dirty="0">
                <a:solidFill>
                  <a:schemeClr val="tx1"/>
                </a:solidFill>
                <a:effectLst/>
                <a:latin typeface="+mn-lt"/>
                <a:ea typeface="+mn-ea"/>
                <a:cs typeface="+mn-cs"/>
              </a:rPr>
              <a:t>, и др., массовые скопления раковин </a:t>
            </a:r>
            <a:r>
              <a:rPr lang="ru-RU" sz="1200" kern="1200" dirty="0" err="1">
                <a:solidFill>
                  <a:schemeClr val="tx1"/>
                </a:solidFill>
                <a:effectLst/>
                <a:latin typeface="+mn-lt"/>
                <a:ea typeface="+mn-ea"/>
                <a:cs typeface="+mn-cs"/>
              </a:rPr>
              <a:t>брахиопод</a:t>
            </a:r>
            <a:r>
              <a:rPr lang="ru-RU" sz="1200" kern="1200" dirty="0">
                <a:solidFill>
                  <a:schemeClr val="tx1"/>
                </a:solidFill>
                <a:effectLst/>
                <a:latin typeface="+mn-lt"/>
                <a:ea typeface="+mn-ea"/>
                <a:cs typeface="+mn-cs"/>
              </a:rPr>
              <a:t> </a:t>
            </a:r>
            <a:r>
              <a:rPr lang="ru-RU" sz="1200" i="1" kern="1200" dirty="0" err="1">
                <a:solidFill>
                  <a:schemeClr val="tx1"/>
                </a:solidFill>
                <a:effectLst/>
                <a:latin typeface="+mn-lt"/>
                <a:ea typeface="+mn-ea"/>
                <a:cs typeface="+mn-cs"/>
              </a:rPr>
              <a:t>Cancrinella</a:t>
            </a:r>
            <a:r>
              <a:rPr lang="ru-RU" sz="1200" i="1" kern="1200" dirty="0">
                <a:solidFill>
                  <a:schemeClr val="tx1"/>
                </a:solidFill>
                <a:effectLst/>
                <a:latin typeface="+mn-lt"/>
                <a:ea typeface="+mn-ea"/>
                <a:cs typeface="+mn-cs"/>
              </a:rPr>
              <a:t> </a:t>
            </a:r>
            <a:r>
              <a:rPr lang="ru-RU" sz="1200" i="1" kern="1200" dirty="0" err="1">
                <a:solidFill>
                  <a:schemeClr val="tx1"/>
                </a:solidFill>
                <a:effectLst/>
                <a:latin typeface="+mn-lt"/>
                <a:ea typeface="+mn-ea"/>
                <a:cs typeface="+mn-cs"/>
              </a:rPr>
              <a:t>cancrini</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Vern</a:t>
            </a:r>
            <a:r>
              <a:rPr lang="ru-RU" sz="1200" kern="1200" dirty="0">
                <a:solidFill>
                  <a:schemeClr val="tx1"/>
                </a:solidFill>
                <a:effectLst/>
                <a:latin typeface="+mn-lt"/>
                <a:ea typeface="+mn-ea"/>
                <a:cs typeface="+mn-cs"/>
              </a:rPr>
              <a:t>.) в большем количестве, и </a:t>
            </a:r>
            <a:r>
              <a:rPr lang="ru-RU" sz="1200" kern="1200" dirty="0" err="1">
                <a:solidFill>
                  <a:schemeClr val="tx1"/>
                </a:solidFill>
                <a:effectLst/>
                <a:latin typeface="+mn-lt"/>
                <a:ea typeface="+mn-ea"/>
                <a:cs typeface="+mn-cs"/>
              </a:rPr>
              <a:t>Licharewia</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rugulata</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Kut</a:t>
            </a:r>
            <a:r>
              <a:rPr lang="ru-RU" sz="1200" kern="1200" dirty="0">
                <a:solidFill>
                  <a:schemeClr val="tx1"/>
                </a:solidFill>
                <a:effectLst/>
                <a:latin typeface="+mn-lt"/>
                <a:ea typeface="+mn-ea"/>
                <a:cs typeface="+mn-cs"/>
              </a:rPr>
              <a:t>. – в меньшем, фрагменты ветвистых и сетчатых мшанок, </a:t>
            </a:r>
            <a:r>
              <a:rPr lang="ru-RU" sz="1200" kern="1200" dirty="0" err="1">
                <a:solidFill>
                  <a:schemeClr val="tx1"/>
                </a:solidFill>
                <a:effectLst/>
                <a:latin typeface="+mn-lt"/>
                <a:ea typeface="+mn-ea"/>
                <a:cs typeface="+mn-cs"/>
              </a:rPr>
              <a:t>криноидей</a:t>
            </a:r>
            <a:r>
              <a:rPr lang="ru-RU" sz="1200" kern="1200" dirty="0">
                <a:solidFill>
                  <a:schemeClr val="tx1"/>
                </a:solidFill>
                <a:effectLst/>
                <a:latin typeface="+mn-lt"/>
                <a:ea typeface="+mn-ea"/>
                <a:cs typeface="+mn-cs"/>
              </a:rPr>
              <a:t>, конодонт </a:t>
            </a:r>
            <a:r>
              <a:rPr lang="ru-RU" sz="1200" kern="1200" dirty="0" err="1">
                <a:solidFill>
                  <a:schemeClr val="tx1"/>
                </a:solidFill>
                <a:effectLst/>
                <a:latin typeface="+mn-lt"/>
                <a:ea typeface="+mn-ea"/>
                <a:cs typeface="+mn-cs"/>
              </a:rPr>
              <a:t>Kamagnathus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khalimbadzhae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Chern</a:t>
            </a:r>
            <a:r>
              <a:rPr lang="ru-RU" sz="1200" kern="1200" dirty="0">
                <a:solidFill>
                  <a:schemeClr val="tx1"/>
                </a:solidFill>
                <a:effectLst/>
                <a:latin typeface="+mn-lt"/>
                <a:ea typeface="+mn-ea"/>
                <a:cs typeface="+mn-cs"/>
              </a:rPr>
              <a:t>., и др. Верхняя часть пласта сложена тонкослоистым чередованием (0,1-0,2 м) известняка, мергеля и сланца плитчатой текстуры, содержащими: фораминифер </a:t>
            </a:r>
            <a:r>
              <a:rPr lang="en-US" sz="1200" i="1" kern="1200" dirty="0" err="1">
                <a:solidFill>
                  <a:schemeClr val="tx1"/>
                </a:solidFill>
                <a:effectLst/>
                <a:latin typeface="+mn-lt"/>
                <a:ea typeface="+mn-ea"/>
                <a:cs typeface="+mn-cs"/>
              </a:rPr>
              <a:t>Pseudoammodiscus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kamae</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Tscherd</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Ps</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microsphaericus</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K</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Macl</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Ps</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megasphaericus</a:t>
            </a:r>
            <a:r>
              <a:rPr lang="ru-RU"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Gerke</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Syzrania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samarensis</a:t>
            </a:r>
            <a:r>
              <a:rPr lang="ru-RU"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Raus</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Nodosaria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suchonensis</a:t>
            </a:r>
            <a:r>
              <a:rPr lang="en-US" sz="1200" kern="1200" dirty="0">
                <a:solidFill>
                  <a:schemeClr val="tx1"/>
                </a:solidFill>
                <a:effectLst/>
                <a:latin typeface="+mn-lt"/>
                <a:ea typeface="+mn-ea"/>
                <a:cs typeface="+mn-cs"/>
              </a:rPr>
              <a:t> K</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Maclay</a:t>
            </a:r>
            <a:r>
              <a:rPr lang="ru-RU" sz="1200" kern="1200" dirty="0">
                <a:solidFill>
                  <a:schemeClr val="tx1"/>
                </a:solidFill>
                <a:effectLst/>
                <a:latin typeface="+mn-lt"/>
                <a:ea typeface="+mn-ea"/>
                <a:cs typeface="+mn-cs"/>
              </a:rPr>
              <a:t>, морские двустворчатые моллюски, </a:t>
            </a:r>
            <a:r>
              <a:rPr lang="ru-RU" sz="1200" kern="1200" dirty="0" err="1">
                <a:solidFill>
                  <a:schemeClr val="tx1"/>
                </a:solidFill>
                <a:effectLst/>
                <a:latin typeface="+mn-lt"/>
                <a:ea typeface="+mn-ea"/>
                <a:cs typeface="+mn-cs"/>
              </a:rPr>
              <a:t>брахиопод</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остракод</a:t>
            </a:r>
            <a:r>
              <a:rPr lang="ru-RU" sz="1200" kern="1200" dirty="0">
                <a:solidFill>
                  <a:schemeClr val="tx1"/>
                </a:solidFill>
                <a:effectLst/>
                <a:latin typeface="+mn-lt"/>
                <a:ea typeface="+mn-ea"/>
                <a:cs typeface="+mn-cs"/>
              </a:rPr>
              <a:t>. Некоторые слои содержат остатки растений </a:t>
            </a:r>
            <a:r>
              <a:rPr lang="en-US" sz="1200" i="1" kern="1200" dirty="0" err="1">
                <a:solidFill>
                  <a:schemeClr val="tx1"/>
                </a:solidFill>
                <a:effectLst/>
                <a:latin typeface="+mn-lt"/>
                <a:ea typeface="+mn-ea"/>
                <a:cs typeface="+mn-cs"/>
              </a:rPr>
              <a:t>Annularia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stelloides</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Neub</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Paracalamites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frigidus</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Neub</a:t>
            </a:r>
            <a:r>
              <a:rPr lang="ru-RU" sz="1200" kern="1200" dirty="0">
                <a:solidFill>
                  <a:schemeClr val="tx1"/>
                </a:solidFill>
                <a:effectLst/>
                <a:latin typeface="+mn-lt"/>
                <a:ea typeface="+mn-ea"/>
                <a:cs typeface="+mn-cs"/>
              </a:rPr>
              <a:t>., и </a:t>
            </a:r>
            <a:r>
              <a:rPr lang="en-US" sz="1200" i="1" kern="1200" dirty="0" err="1">
                <a:solidFill>
                  <a:schemeClr val="tx1"/>
                </a:solidFill>
                <a:effectLst/>
                <a:latin typeface="+mn-lt"/>
                <a:ea typeface="+mn-ea"/>
                <a:cs typeface="+mn-cs"/>
              </a:rPr>
              <a:t>Phylladoderma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sentjakensis</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Esual</a:t>
            </a:r>
            <a:r>
              <a:rPr lang="ru-RU" sz="1200" kern="1200" dirty="0">
                <a:solidFill>
                  <a:schemeClr val="tx1"/>
                </a:solidFill>
                <a:effectLst/>
                <a:latin typeface="+mn-lt"/>
                <a:ea typeface="+mn-ea"/>
                <a:cs typeface="+mn-cs"/>
              </a:rPr>
              <a:t>., и др.</a:t>
            </a:r>
          </a:p>
          <a:p>
            <a:r>
              <a:rPr lang="ru-RU" sz="1200" i="1"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ru-RU" sz="1200" i="1" kern="1200" dirty="0" err="1">
                <a:solidFill>
                  <a:schemeClr val="tx1"/>
                </a:solidFill>
                <a:effectLst/>
                <a:latin typeface="+mn-lt"/>
                <a:ea typeface="+mn-ea"/>
                <a:cs typeface="+mn-cs"/>
              </a:rPr>
              <a:t>Камышлинские</a:t>
            </a:r>
            <a:r>
              <a:rPr lang="ru-RU" sz="1200" i="1" kern="1200" dirty="0">
                <a:solidFill>
                  <a:schemeClr val="tx1"/>
                </a:solidFill>
                <a:effectLst/>
                <a:latin typeface="+mn-lt"/>
                <a:ea typeface="+mn-ea"/>
                <a:cs typeface="+mn-cs"/>
              </a:rPr>
              <a:t> слои</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Пачка S7/5. Интервал 40,0 – 52,0 м. Мощность 12,0 м. Сложена зеленовато-серыми, </a:t>
            </a:r>
            <a:r>
              <a:rPr lang="ru-RU" sz="1200" kern="1200" dirty="0" err="1">
                <a:solidFill>
                  <a:schemeClr val="tx1"/>
                </a:solidFill>
                <a:effectLst/>
                <a:latin typeface="+mn-lt"/>
                <a:ea typeface="+mn-ea"/>
                <a:cs typeface="+mn-cs"/>
              </a:rPr>
              <a:t>полимиктовыми</a:t>
            </a:r>
            <a:r>
              <a:rPr lang="ru-RU" sz="1200" kern="1200" dirty="0">
                <a:solidFill>
                  <a:schemeClr val="tx1"/>
                </a:solidFill>
                <a:effectLst/>
                <a:latin typeface="+mn-lt"/>
                <a:ea typeface="+mn-ea"/>
                <a:cs typeface="+mn-cs"/>
              </a:rPr>
              <a:t>, наклонно залегающими, известковистыми песчаниками и галькой глинистых пород. Песчаник содержит отпечатки растений и окварцованные стволы деревьев.</a:t>
            </a:r>
          </a:p>
          <a:p>
            <a:r>
              <a:rPr lang="ru-RU" sz="1200" b="1" kern="1200" dirty="0">
                <a:solidFill>
                  <a:schemeClr val="tx1"/>
                </a:solidFill>
                <a:effectLst/>
                <a:latin typeface="+mn-lt"/>
                <a:ea typeface="+mn-ea"/>
                <a:cs typeface="+mn-cs"/>
              </a:rPr>
              <a:t>Обнажение S6: </a:t>
            </a:r>
            <a:r>
              <a:rPr lang="en-US" sz="1200" kern="1200" dirty="0">
                <a:solidFill>
                  <a:schemeClr val="tx1"/>
                </a:solidFill>
                <a:effectLst/>
                <a:latin typeface="+mn-lt"/>
                <a:ea typeface="+mn-ea"/>
                <a:cs typeface="+mn-cs"/>
              </a:rPr>
              <a:t>GPS</a:t>
            </a:r>
            <a:r>
              <a:rPr lang="ru-RU" sz="1200" kern="1200" dirty="0">
                <a:solidFill>
                  <a:schemeClr val="tx1"/>
                </a:solidFill>
                <a:effectLst/>
                <a:latin typeface="+mn-lt"/>
                <a:ea typeface="+mn-ea"/>
                <a:cs typeface="+mn-cs"/>
              </a:rPr>
              <a:t>: 55.70381 </a:t>
            </a:r>
            <a:r>
              <a:rPr lang="en-US" sz="1200" kern="1200" dirty="0">
                <a:solidFill>
                  <a:schemeClr val="tx1"/>
                </a:solidFill>
                <a:effectLst/>
                <a:latin typeface="+mn-lt"/>
                <a:ea typeface="+mn-ea"/>
                <a:cs typeface="+mn-cs"/>
              </a:rPr>
              <a:t>N</a:t>
            </a:r>
            <a:r>
              <a:rPr lang="ru-RU" sz="1200" kern="1200" dirty="0">
                <a:solidFill>
                  <a:schemeClr val="tx1"/>
                </a:solidFill>
                <a:effectLst/>
                <a:latin typeface="+mn-lt"/>
                <a:ea typeface="+mn-ea"/>
                <a:cs typeface="+mn-cs"/>
              </a:rPr>
              <a:t>, 051.74177 </a:t>
            </a:r>
            <a:r>
              <a:rPr lang="en-US" sz="1200" kern="1200" dirty="0">
                <a:solidFill>
                  <a:schemeClr val="tx1"/>
                </a:solidFill>
                <a:effectLst/>
                <a:latin typeface="+mn-lt"/>
                <a:ea typeface="+mn-ea"/>
                <a:cs typeface="+mn-cs"/>
              </a:rPr>
              <a:t>E</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WGS</a:t>
            </a:r>
            <a:r>
              <a:rPr lang="ru-RU" sz="1200" kern="1200" dirty="0">
                <a:solidFill>
                  <a:schemeClr val="tx1"/>
                </a:solidFill>
                <a:effectLst/>
                <a:latin typeface="+mn-lt"/>
                <a:ea typeface="+mn-ea"/>
                <a:cs typeface="+mn-cs"/>
              </a:rPr>
              <a:t>84).</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6/6. Интервал 52,0–67,5 м. Мощность 15,5 м. Сложена чередованием серых песчаников, алевролитов, сланцев, мергелей и известняков с морской и </a:t>
            </a:r>
            <a:r>
              <a:rPr lang="ru-RU" sz="1200" kern="1200" dirty="0" err="1">
                <a:solidFill>
                  <a:schemeClr val="tx1"/>
                </a:solidFill>
                <a:effectLst/>
                <a:latin typeface="+mn-lt"/>
                <a:ea typeface="+mn-ea"/>
                <a:cs typeface="+mn-cs"/>
              </a:rPr>
              <a:t>неморской</a:t>
            </a:r>
            <a:r>
              <a:rPr lang="ru-RU" sz="1200" kern="1200" dirty="0">
                <a:solidFill>
                  <a:schemeClr val="tx1"/>
                </a:solidFill>
                <a:effectLst/>
                <a:latin typeface="+mn-lt"/>
                <a:ea typeface="+mn-ea"/>
                <a:cs typeface="+mn-cs"/>
              </a:rPr>
              <a:t> фауной. Нижняя часть разреза содержит слой (мощностью 4 м) чередующихся серых песчаников, алевролитов, сланцев и известняков с двумя прослоями черных углистых пород. Эта часть изучена в соседнем обнажении S5, в которой опорой служит известняк (S5/6-1).</a:t>
            </a:r>
          </a:p>
          <a:p>
            <a:r>
              <a:rPr lang="ru-RU" sz="1200" b="1" kern="1200" dirty="0">
                <a:solidFill>
                  <a:schemeClr val="tx1"/>
                </a:solidFill>
                <a:effectLst/>
                <a:latin typeface="+mn-lt"/>
                <a:ea typeface="+mn-ea"/>
                <a:cs typeface="+mn-cs"/>
              </a:rPr>
              <a:t>Обнажение S5: </a:t>
            </a:r>
            <a:r>
              <a:rPr lang="ru-RU" sz="1200" kern="1200" dirty="0">
                <a:solidFill>
                  <a:schemeClr val="tx1"/>
                </a:solidFill>
                <a:effectLst/>
                <a:latin typeface="+mn-lt"/>
                <a:ea typeface="+mn-ea"/>
                <a:cs typeface="+mn-cs"/>
              </a:rPr>
              <a:t>GPS: 55.70381 N, 051.74177 E (WGS84).</a:t>
            </a:r>
          </a:p>
          <a:p>
            <a:r>
              <a:rPr lang="ru-RU" sz="1200" kern="1200" dirty="0">
                <a:solidFill>
                  <a:schemeClr val="tx1"/>
                </a:solidFill>
                <a:effectLst/>
                <a:latin typeface="+mn-lt"/>
                <a:ea typeface="+mn-ea"/>
                <a:cs typeface="+mn-cs"/>
              </a:rPr>
              <a:t>В обнажении наблюдается следующая последовательность.</a:t>
            </a:r>
          </a:p>
          <a:p>
            <a:r>
              <a:rPr lang="ru-RU" sz="1200" kern="1200" dirty="0">
                <a:solidFill>
                  <a:schemeClr val="tx1"/>
                </a:solidFill>
                <a:effectLst/>
                <a:latin typeface="+mn-lt"/>
                <a:ea typeface="+mn-ea"/>
                <a:cs typeface="+mn-cs"/>
              </a:rPr>
              <a:t>Пачка S5/6-1. Мощность 0,8 м. Сложена серыми известняками, содержащими: фораминифер </a:t>
            </a:r>
            <a:r>
              <a:rPr lang="en-US" sz="1200" i="1" kern="1200" dirty="0" err="1">
                <a:solidFill>
                  <a:schemeClr val="tx1"/>
                </a:solidFill>
                <a:effectLst/>
                <a:latin typeface="+mn-lt"/>
                <a:ea typeface="+mn-ea"/>
                <a:cs typeface="+mn-cs"/>
              </a:rPr>
              <a:t>Glomospirella</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aff</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umbilicata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Cush</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et Wat</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Lingulonodosaria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kamaensis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K</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Maclay</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a:t>
            </a:r>
            <a:r>
              <a:rPr lang="ru-RU"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aff</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clavata</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Paalz</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Pseudoammodiscus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kamae</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Tscherd</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Pseudonodosaria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nodosariaeformis</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K</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Maclay</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Nodosaria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farcimen</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Sold</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i="1" kern="1200" dirty="0" err="1">
                <a:solidFill>
                  <a:schemeClr val="tx1"/>
                </a:solidFill>
                <a:effectLst/>
                <a:latin typeface="+mn-lt"/>
                <a:ea typeface="+mn-ea"/>
                <a:cs typeface="+mn-cs"/>
              </a:rPr>
              <a:t>Geinitzina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kazanica</a:t>
            </a:r>
            <a:r>
              <a:rPr lang="en-US" sz="1200" kern="1200" dirty="0">
                <a:solidFill>
                  <a:schemeClr val="tx1"/>
                </a:solidFill>
                <a:effectLst/>
                <a:latin typeface="+mn-lt"/>
                <a:ea typeface="+mn-ea"/>
                <a:cs typeface="+mn-cs"/>
              </a:rPr>
              <a:t> K</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Maclay</a:t>
            </a:r>
            <a:r>
              <a:rPr lang="ru-RU" sz="1200" kern="1200" dirty="0">
                <a:solidFill>
                  <a:schemeClr val="tx1"/>
                </a:solidFill>
                <a:effectLst/>
                <a:latin typeface="+mn-lt"/>
                <a:ea typeface="+mn-ea"/>
                <a:cs typeface="+mn-cs"/>
              </a:rPr>
              <a:t>, морские </a:t>
            </a:r>
            <a:r>
              <a:rPr lang="ru-RU" sz="1200" kern="1200" dirty="0" err="1">
                <a:solidFill>
                  <a:schemeClr val="tx1"/>
                </a:solidFill>
                <a:effectLst/>
                <a:latin typeface="+mn-lt"/>
                <a:ea typeface="+mn-ea"/>
                <a:cs typeface="+mn-cs"/>
              </a:rPr>
              <a:t>гастроподы</a:t>
            </a:r>
            <a:r>
              <a:rPr lang="ru-RU" sz="1200" kern="1200" dirty="0">
                <a:solidFill>
                  <a:schemeClr val="tx1"/>
                </a:solidFill>
                <a:effectLst/>
                <a:latin typeface="+mn-lt"/>
                <a:ea typeface="+mn-ea"/>
                <a:cs typeface="+mn-cs"/>
              </a:rPr>
              <a:t>, двустворчатые моллюски. Верхняя часть известняков характеризуется как очень тонкая пластина с </a:t>
            </a:r>
            <a:r>
              <a:rPr lang="ru-RU" sz="1200" kern="1200" dirty="0" err="1">
                <a:solidFill>
                  <a:schemeClr val="tx1"/>
                </a:solidFill>
                <a:effectLst/>
                <a:latin typeface="+mn-lt"/>
                <a:ea typeface="+mn-ea"/>
                <a:cs typeface="+mn-cs"/>
              </a:rPr>
              <a:t>ламинацией</a:t>
            </a:r>
            <a:r>
              <a:rPr lang="ru-RU" sz="1200" kern="1200" dirty="0">
                <a:solidFill>
                  <a:schemeClr val="tx1"/>
                </a:solidFill>
                <a:effectLst/>
                <a:latin typeface="+mn-lt"/>
                <a:ea typeface="+mn-ea"/>
                <a:cs typeface="+mn-cs"/>
              </a:rPr>
              <a:t>, и содержит </a:t>
            </a:r>
            <a:r>
              <a:rPr lang="ru-RU" sz="1200" kern="1200" dirty="0" err="1">
                <a:solidFill>
                  <a:schemeClr val="tx1"/>
                </a:solidFill>
                <a:effectLst/>
                <a:latin typeface="+mn-lt"/>
                <a:ea typeface="+mn-ea"/>
                <a:cs typeface="+mn-cs"/>
              </a:rPr>
              <a:t>конхостраков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неморских</a:t>
            </a:r>
            <a:r>
              <a:rPr lang="ru-RU" sz="1200" kern="1200" dirty="0">
                <a:solidFill>
                  <a:schemeClr val="tx1"/>
                </a:solidFill>
                <a:effectLst/>
                <a:latin typeface="+mn-lt"/>
                <a:ea typeface="+mn-ea"/>
                <a:cs typeface="+mn-cs"/>
              </a:rPr>
              <a:t> двустворчатых моллюсков, массовые скопления </a:t>
            </a:r>
            <a:r>
              <a:rPr lang="ru-RU" sz="1200" kern="1200" dirty="0" err="1">
                <a:solidFill>
                  <a:schemeClr val="tx1"/>
                </a:solidFill>
                <a:effectLst/>
                <a:latin typeface="+mn-lt"/>
                <a:ea typeface="+mn-ea"/>
                <a:cs typeface="+mn-cs"/>
              </a:rPr>
              <a:t>харофитовых</a:t>
            </a:r>
            <a:r>
              <a:rPr lang="ru-RU" sz="1200" kern="1200" dirty="0">
                <a:solidFill>
                  <a:schemeClr val="tx1"/>
                </a:solidFill>
                <a:effectLst/>
                <a:latin typeface="+mn-lt"/>
                <a:ea typeface="+mn-ea"/>
                <a:cs typeface="+mn-cs"/>
              </a:rPr>
              <a:t> водорослей, листьев и стеблей растений.</a:t>
            </a:r>
          </a:p>
          <a:p>
            <a:r>
              <a:rPr lang="ru-RU" sz="1200" kern="1200" dirty="0">
                <a:solidFill>
                  <a:schemeClr val="tx1"/>
                </a:solidFill>
                <a:effectLst/>
                <a:latin typeface="+mn-lt"/>
                <a:ea typeface="+mn-ea"/>
                <a:cs typeface="+mn-cs"/>
              </a:rPr>
              <a:t>Пачка S5/6-2. Мощность 0,15 м. Зеленовато-серый алевролит с</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Palaeomutela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5/6-3. Мощность 0,15 м. Серый «листовой» слоистый известняк с </a:t>
            </a:r>
            <a:r>
              <a:rPr lang="en-US" sz="1200" i="1" kern="1200" dirty="0" err="1">
                <a:solidFill>
                  <a:schemeClr val="tx1"/>
                </a:solidFill>
                <a:effectLst/>
                <a:latin typeface="+mn-lt"/>
                <a:ea typeface="+mn-ea"/>
                <a:cs typeface="+mn-cs"/>
              </a:rPr>
              <a:t>Palaeomutela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umbonata</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Fisch</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P</a:t>
            </a:r>
            <a:r>
              <a:rPr lang="ru-RU" sz="1200"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Attenuate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Gus</a:t>
            </a:r>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5/6-4. Мощность 0,13 м. Углистая порода (древесный уголь).</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5/6-5. Мощность 0,06 м. Зеленовато-серый алевролит.</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5/6-6. Мощность 0,2 м. Известняки и мергели с </a:t>
            </a:r>
            <a:r>
              <a:rPr lang="en-US" sz="1200" i="1" kern="1200" dirty="0" err="1">
                <a:solidFill>
                  <a:schemeClr val="tx1"/>
                </a:solidFill>
                <a:effectLst/>
                <a:latin typeface="+mn-lt"/>
                <a:ea typeface="+mn-ea"/>
                <a:cs typeface="+mn-cs"/>
              </a:rPr>
              <a:t>Palaeomutela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umbonata</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Fisch</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5/6-7. Мощность 0,4 м. Зеленовато-серый алевролит.</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5/6-8. Мощность 0,6 м. Плотный серый известняк с морскими двустворчатыми моллюсками </a:t>
            </a:r>
            <a:r>
              <a:rPr lang="en-US" sz="1200" i="1" kern="1200" dirty="0" err="1">
                <a:solidFill>
                  <a:schemeClr val="tx1"/>
                </a:solidFill>
                <a:effectLst/>
                <a:latin typeface="+mn-lt"/>
                <a:ea typeface="+mn-ea"/>
                <a:cs typeface="+mn-cs"/>
              </a:rPr>
              <a:t>Schizodus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rossicus</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Vern</a:t>
            </a:r>
            <a:r>
              <a:rPr lang="ru-RU" sz="1200" kern="1200" dirty="0">
                <a:solidFill>
                  <a:schemeClr val="tx1"/>
                </a:solidFill>
                <a:effectLst/>
                <a:latin typeface="+mn-lt"/>
                <a:ea typeface="+mn-ea"/>
                <a:cs typeface="+mn-cs"/>
              </a:rPr>
              <a:t>.) и </a:t>
            </a:r>
            <a:r>
              <a:rPr lang="en-US" sz="1200" i="1" kern="1200" dirty="0" err="1">
                <a:solidFill>
                  <a:schemeClr val="tx1"/>
                </a:solidFill>
                <a:effectLst/>
                <a:latin typeface="+mn-lt"/>
                <a:ea typeface="+mn-ea"/>
                <a:cs typeface="+mn-cs"/>
              </a:rPr>
              <a:t>Permophorus</a:t>
            </a:r>
            <a:r>
              <a:rPr lang="en-US" sz="1200" i="1" kern="1200" dirty="0">
                <a:solidFill>
                  <a:schemeClr val="tx1"/>
                </a:solidFill>
                <a:effectLst/>
                <a:latin typeface="+mn-lt"/>
                <a:ea typeface="+mn-ea"/>
                <a:cs typeface="+mn-cs"/>
              </a:rPr>
              <a:t> simplex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Keys</a:t>
            </a:r>
            <a:r>
              <a:rPr lang="ru-RU" sz="1200" kern="1200" dirty="0">
                <a:solidFill>
                  <a:schemeClr val="tx1"/>
                </a:solidFill>
                <a:effectLst/>
                <a:latin typeface="+mn-lt"/>
                <a:ea typeface="+mn-ea"/>
                <a:cs typeface="+mn-cs"/>
              </a:rPr>
              <a:t>.) в нижней части слоя. Верхняя часть содержит двустворчатые моллюски </a:t>
            </a:r>
            <a:r>
              <a:rPr lang="en-US" sz="1200" kern="1200" dirty="0" err="1">
                <a:solidFill>
                  <a:schemeClr val="tx1"/>
                </a:solidFill>
                <a:effectLst/>
                <a:latin typeface="+mn-lt"/>
                <a:ea typeface="+mn-ea"/>
                <a:cs typeface="+mn-cs"/>
              </a:rPr>
              <a:t>Liebea</a:t>
            </a:r>
            <a:r>
              <a:rPr lang="ru-RU"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sp</a:t>
            </a:r>
            <a:r>
              <a:rPr lang="ru-RU" sz="1200" kern="1200" dirty="0">
                <a:solidFill>
                  <a:schemeClr val="tx1"/>
                </a:solidFill>
                <a:effectLst/>
                <a:latin typeface="+mn-lt"/>
                <a:ea typeface="+mn-ea"/>
                <a:cs typeface="+mn-cs"/>
              </a:rPr>
              <a:t>., чешую рыб </a:t>
            </a:r>
            <a:r>
              <a:rPr lang="en-US" sz="1200" i="1" kern="1200" dirty="0" err="1">
                <a:solidFill>
                  <a:schemeClr val="tx1"/>
                </a:solidFill>
                <a:effectLst/>
                <a:latin typeface="+mn-lt"/>
                <a:ea typeface="+mn-ea"/>
                <a:cs typeface="+mn-cs"/>
              </a:rPr>
              <a:t>Platysomus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striatus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Ag</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Koinichthys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ivachnenkoi</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Esin</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Kasanichthys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golyushermensis</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Esin</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Acropholis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stensioi</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Ald</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Palaeoniscum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kasanense</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Gein</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et </a:t>
            </a:r>
            <a:r>
              <a:rPr lang="en-US" sz="1200" kern="1200" dirty="0" err="1">
                <a:solidFill>
                  <a:schemeClr val="tx1"/>
                </a:solidFill>
                <a:effectLst/>
                <a:latin typeface="+mn-lt"/>
                <a:ea typeface="+mn-ea"/>
                <a:cs typeface="+mn-cs"/>
              </a:rPr>
              <a:t>Vett</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frieselebeni</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Blainv</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Acentrophorus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varians</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Kirkby</a:t>
            </a:r>
            <a:r>
              <a:rPr lang="ru-RU" sz="1200" kern="1200" dirty="0">
                <a:solidFill>
                  <a:schemeClr val="tx1"/>
                </a:solidFill>
                <a:effectLst/>
                <a:latin typeface="+mn-lt"/>
                <a:ea typeface="+mn-ea"/>
                <a:cs typeface="+mn-cs"/>
              </a:rPr>
              <a:t>), фрагменты костей амфибий.</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5/6-9. Мощность 0,5 м. Зеленовато-серый песчаник с тонким включением (швом) сланца в верхней части слоя.</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5/6-10. Мощность 0,2 м. Плотный серый известняк.</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5/6-11. Мощность 0,1 м. Зеленовато-серый алевролит с </a:t>
            </a:r>
            <a:r>
              <a:rPr lang="en-US" sz="1200" i="1" kern="1200" dirty="0" err="1">
                <a:solidFill>
                  <a:schemeClr val="tx1"/>
                </a:solidFill>
                <a:effectLst/>
                <a:latin typeface="+mn-lt"/>
                <a:ea typeface="+mn-ea"/>
                <a:cs typeface="+mn-cs"/>
              </a:rPr>
              <a:t>Palaeomutela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umbonata</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Fisch</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5/6-12. Мощность 0,35 м. Мергель и серый известняк с тонким прослоем углистой породы, и с </a:t>
            </a:r>
            <a:r>
              <a:rPr lang="en-US" sz="1200" i="1" kern="1200" dirty="0" err="1">
                <a:solidFill>
                  <a:schemeClr val="tx1"/>
                </a:solidFill>
                <a:effectLst/>
                <a:latin typeface="+mn-lt"/>
                <a:ea typeface="+mn-ea"/>
                <a:cs typeface="+mn-cs"/>
              </a:rPr>
              <a:t>Pseudomonotis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permianus</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Masl</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5/6-13. Мощность 0,2 м. Зеленовато-серый алевролит.</a:t>
            </a:r>
          </a:p>
          <a:p>
            <a:r>
              <a:rPr lang="ru-RU" sz="1200" kern="1200" dirty="0">
                <a:solidFill>
                  <a:schemeClr val="tx1"/>
                </a:solidFill>
                <a:effectLst/>
                <a:latin typeface="+mn-lt"/>
                <a:ea typeface="+mn-ea"/>
                <a:cs typeface="+mn-cs"/>
              </a:rPr>
              <a:t>	</a:t>
            </a:r>
          </a:p>
          <a:p>
            <a:r>
              <a:rPr lang="ru-RU" sz="1200" kern="1200" dirty="0" err="1">
                <a:solidFill>
                  <a:schemeClr val="tx1"/>
                </a:solidFill>
                <a:effectLst/>
                <a:latin typeface="+mn-lt"/>
                <a:ea typeface="+mn-ea"/>
                <a:cs typeface="+mn-cs"/>
              </a:rPr>
              <a:t>Белебеевская</a:t>
            </a:r>
            <a:r>
              <a:rPr lang="ru-RU" sz="1200" kern="1200" dirty="0">
                <a:solidFill>
                  <a:schemeClr val="tx1"/>
                </a:solidFill>
                <a:effectLst/>
                <a:latin typeface="+mn-lt"/>
                <a:ea typeface="+mn-ea"/>
                <a:cs typeface="+mn-cs"/>
              </a:rPr>
              <a:t> свита</a:t>
            </a:r>
          </a:p>
          <a:p>
            <a:r>
              <a:rPr lang="ru-RU" sz="1200" i="1" kern="1200" dirty="0">
                <a:solidFill>
                  <a:schemeClr val="tx1"/>
                </a:solidFill>
                <a:effectLst/>
                <a:latin typeface="+mn-lt"/>
                <a:ea typeface="+mn-ea"/>
                <a:cs typeface="+mn-cs"/>
              </a:rPr>
              <a:t>Красноярские слои</a:t>
            </a:r>
            <a:endParaRPr lang="ru-RU" sz="1200" kern="1200" dirty="0">
              <a:solidFill>
                <a:schemeClr val="tx1"/>
              </a:solidFill>
              <a:effectLst/>
              <a:latin typeface="+mn-lt"/>
              <a:ea typeface="+mn-ea"/>
              <a:cs typeface="+mn-cs"/>
            </a:endParaRPr>
          </a:p>
          <a:p>
            <a:r>
              <a:rPr lang="ru-RU" sz="1200" b="1" kern="1200" dirty="0">
                <a:solidFill>
                  <a:schemeClr val="tx1"/>
                </a:solidFill>
                <a:effectLst/>
                <a:latin typeface="+mn-lt"/>
                <a:ea typeface="+mn-ea"/>
                <a:cs typeface="+mn-cs"/>
              </a:rPr>
              <a:t>Обнажение S6: </a:t>
            </a:r>
            <a:r>
              <a:rPr lang="en-US" sz="1200" kern="1200" dirty="0">
                <a:solidFill>
                  <a:schemeClr val="tx1"/>
                </a:solidFill>
                <a:effectLst/>
                <a:latin typeface="+mn-lt"/>
                <a:ea typeface="+mn-ea"/>
                <a:cs typeface="+mn-cs"/>
              </a:rPr>
              <a:t>GPS</a:t>
            </a:r>
            <a:r>
              <a:rPr lang="ru-RU" sz="1200" kern="1200" dirty="0">
                <a:solidFill>
                  <a:schemeClr val="tx1"/>
                </a:solidFill>
                <a:effectLst/>
                <a:latin typeface="+mn-lt"/>
                <a:ea typeface="+mn-ea"/>
                <a:cs typeface="+mn-cs"/>
              </a:rPr>
              <a:t>: 55.70381 </a:t>
            </a:r>
            <a:r>
              <a:rPr lang="en-US" sz="1200" kern="1200" dirty="0">
                <a:solidFill>
                  <a:schemeClr val="tx1"/>
                </a:solidFill>
                <a:effectLst/>
                <a:latin typeface="+mn-lt"/>
                <a:ea typeface="+mn-ea"/>
                <a:cs typeface="+mn-cs"/>
              </a:rPr>
              <a:t>N</a:t>
            </a:r>
            <a:r>
              <a:rPr lang="ru-RU" sz="1200" kern="1200" dirty="0">
                <a:solidFill>
                  <a:schemeClr val="tx1"/>
                </a:solidFill>
                <a:effectLst/>
                <a:latin typeface="+mn-lt"/>
                <a:ea typeface="+mn-ea"/>
                <a:cs typeface="+mn-cs"/>
              </a:rPr>
              <a:t>, 051.74177 </a:t>
            </a:r>
            <a:r>
              <a:rPr lang="en-US" sz="1200" kern="1200" dirty="0">
                <a:solidFill>
                  <a:schemeClr val="tx1"/>
                </a:solidFill>
                <a:effectLst/>
                <a:latin typeface="+mn-lt"/>
                <a:ea typeface="+mn-ea"/>
                <a:cs typeface="+mn-cs"/>
              </a:rPr>
              <a:t>E</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WGS</a:t>
            </a:r>
            <a:r>
              <a:rPr lang="ru-RU" sz="1200" kern="1200" dirty="0">
                <a:solidFill>
                  <a:schemeClr val="tx1"/>
                </a:solidFill>
                <a:effectLst/>
                <a:latin typeface="+mn-lt"/>
                <a:ea typeface="+mn-ea"/>
                <a:cs typeface="+mn-cs"/>
              </a:rPr>
              <a:t>84).</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6/7. Интервал 67,5–79,5 м. Мощность 12,0 м. Чередование песчаников с желтовато-серыми и красновато-коричневыми алевролитами и сланцами.</a:t>
            </a:r>
          </a:p>
          <a:p>
            <a:r>
              <a:rPr lang="ru-RU" sz="1200" kern="1200" dirty="0">
                <a:solidFill>
                  <a:schemeClr val="tx1"/>
                </a:solidFill>
                <a:effectLst/>
                <a:latin typeface="+mn-lt"/>
                <a:ea typeface="+mn-ea"/>
                <a:cs typeface="+mn-cs"/>
              </a:rPr>
              <a:t>Пакет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6/8. Интервал 79,5–93,5 м. Мощность 14,0 м. Красновато-коричневый аргиллит и алевролит с плитчатым известняком. В верхней части слоя содержатся остатки </a:t>
            </a:r>
            <a:r>
              <a:rPr lang="ru-RU" sz="1200" kern="1200" dirty="0" err="1">
                <a:solidFill>
                  <a:schemeClr val="tx1"/>
                </a:solidFill>
                <a:effectLst/>
                <a:latin typeface="+mn-lt"/>
                <a:ea typeface="+mn-ea"/>
                <a:cs typeface="+mn-cs"/>
              </a:rPr>
              <a:t>неморских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остракод</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Palaeodarwinula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verella</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Bel</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varsanofievae</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Bel</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Prasuchonella</a:t>
            </a:r>
            <a:endParaRPr lang="ru-RU" sz="1200" kern="1200" dirty="0">
              <a:solidFill>
                <a:schemeClr val="tx1"/>
              </a:solidFill>
              <a:effectLst/>
              <a:latin typeface="+mn-lt"/>
              <a:ea typeface="+mn-ea"/>
              <a:cs typeface="+mn-cs"/>
            </a:endParaRPr>
          </a:p>
          <a:p>
            <a:r>
              <a:rPr lang="en-US" sz="1200" i="1" kern="1200" dirty="0" err="1">
                <a:solidFill>
                  <a:schemeClr val="tx1"/>
                </a:solidFill>
                <a:effectLst/>
                <a:latin typeface="+mn-lt"/>
                <a:ea typeface="+mn-ea"/>
                <a:cs typeface="+mn-cs"/>
              </a:rPr>
              <a:t>belebeica</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Bel</a:t>
            </a:r>
            <a:r>
              <a:rPr lang="ru-RU" sz="1200" kern="1200" dirty="0">
                <a:solidFill>
                  <a:schemeClr val="tx1"/>
                </a:solidFill>
                <a:effectLst/>
                <a:latin typeface="+mn-lt"/>
                <a:ea typeface="+mn-ea"/>
                <a:cs typeface="+mn-cs"/>
              </a:rPr>
              <a:t>.), двустворчатых моллюсков </a:t>
            </a:r>
            <a:r>
              <a:rPr lang="en-US" sz="1200" i="1" kern="1200" dirty="0" err="1">
                <a:solidFill>
                  <a:schemeClr val="tx1"/>
                </a:solidFill>
                <a:effectLst/>
                <a:latin typeface="+mn-lt"/>
                <a:ea typeface="+mn-ea"/>
                <a:cs typeface="+mn-cs"/>
              </a:rPr>
              <a:t>Palaeomutela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umbonata</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Fisch</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attenuata</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Gus</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olgae</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Gus</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Concinella</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a:t>
            </a:r>
            <a:r>
              <a:rPr lang="ru-RU" sz="1200" kern="1200" dirty="0">
                <a:solidFill>
                  <a:schemeClr val="tx1"/>
                </a:solidFill>
                <a:effectLst/>
                <a:latin typeface="+mn-lt"/>
                <a:ea typeface="+mn-ea"/>
                <a:cs typeface="+mn-cs"/>
              </a:rPr>
              <a:t>., чешуя рыб </a:t>
            </a:r>
            <a:r>
              <a:rPr lang="en-US" sz="1200" i="1" kern="1200" dirty="0" err="1">
                <a:solidFill>
                  <a:schemeClr val="tx1"/>
                </a:solidFill>
                <a:effectLst/>
                <a:latin typeface="+mn-lt"/>
                <a:ea typeface="+mn-ea"/>
                <a:cs typeface="+mn-cs"/>
              </a:rPr>
              <a:t>Platysomus</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a:t>
            </a:r>
            <a:r>
              <a:rPr lang="ru-RU" sz="1200" kern="1200" dirty="0">
                <a:solidFill>
                  <a:schemeClr val="tx1"/>
                </a:solidFill>
                <a:effectLst/>
                <a:latin typeface="+mn-lt"/>
                <a:ea typeface="+mn-ea"/>
                <a:cs typeface="+mn-cs"/>
              </a:rPr>
              <a:t>. и </a:t>
            </a:r>
            <a:r>
              <a:rPr lang="en-US" sz="1200" i="1" kern="1200" dirty="0" err="1">
                <a:solidFill>
                  <a:schemeClr val="tx1"/>
                </a:solidFill>
                <a:effectLst/>
                <a:latin typeface="+mn-lt"/>
                <a:ea typeface="+mn-ea"/>
                <a:cs typeface="+mn-cs"/>
              </a:rPr>
              <a:t>Paramblypterus</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Пачки 2-4 этого разреза предварительно </a:t>
            </a:r>
            <a:r>
              <a:rPr lang="ru-RU" sz="1200" kern="1200" dirty="0" err="1">
                <a:solidFill>
                  <a:schemeClr val="tx1"/>
                </a:solidFill>
                <a:effectLst/>
                <a:latin typeface="+mn-lt"/>
                <a:ea typeface="+mn-ea"/>
                <a:cs typeface="+mn-cs"/>
              </a:rPr>
              <a:t>скоррелированы</a:t>
            </a:r>
            <a:r>
              <a:rPr lang="ru-RU" sz="1200" kern="1200" dirty="0">
                <a:solidFill>
                  <a:schemeClr val="tx1"/>
                </a:solidFill>
                <a:effectLst/>
                <a:latin typeface="+mn-lt"/>
                <a:ea typeface="+mn-ea"/>
                <a:cs typeface="+mn-cs"/>
              </a:rPr>
              <a:t> с </a:t>
            </a:r>
            <a:r>
              <a:rPr lang="ru-RU" sz="1200" kern="1200" dirty="0" err="1">
                <a:solidFill>
                  <a:schemeClr val="tx1"/>
                </a:solidFill>
                <a:effectLst/>
                <a:latin typeface="+mn-lt"/>
                <a:ea typeface="+mn-ea"/>
                <a:cs typeface="+mn-cs"/>
              </a:rPr>
              <a:t>Байтуганскими</a:t>
            </a:r>
            <a:r>
              <a:rPr lang="ru-RU" sz="1200" kern="1200" dirty="0">
                <a:solidFill>
                  <a:schemeClr val="tx1"/>
                </a:solidFill>
                <a:effectLst/>
                <a:latin typeface="+mn-lt"/>
                <a:ea typeface="+mn-ea"/>
                <a:cs typeface="+mn-cs"/>
              </a:rPr>
              <a:t> слоями, пачки 5 и 6 с Красноярскими слоями стратотипического разреза </a:t>
            </a:r>
            <a:r>
              <a:rPr lang="ru-RU" sz="1200" kern="1200" dirty="0" err="1">
                <a:solidFill>
                  <a:schemeClr val="tx1"/>
                </a:solidFill>
                <a:effectLst/>
                <a:latin typeface="+mn-lt"/>
                <a:ea typeface="+mn-ea"/>
                <a:cs typeface="+mn-cs"/>
              </a:rPr>
              <a:t>нижнеказанского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подъяруса</a:t>
            </a:r>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Вышележащие породы наблюдаются в обнажениях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4 в верхней части склона долины.</a:t>
            </a:r>
          </a:p>
          <a:p>
            <a:r>
              <a:rPr lang="ru-RU" sz="1200" kern="1200" dirty="0">
                <a:solidFill>
                  <a:schemeClr val="tx1"/>
                </a:solidFill>
                <a:effectLst/>
                <a:latin typeface="+mn-lt"/>
                <a:ea typeface="+mn-ea"/>
                <a:cs typeface="+mn-cs"/>
              </a:rPr>
              <a:t> </a:t>
            </a:r>
          </a:p>
          <a:p>
            <a:r>
              <a:rPr lang="ru-RU" sz="1200" u="sng" kern="1200" dirty="0" err="1">
                <a:solidFill>
                  <a:schemeClr val="tx1"/>
                </a:solidFill>
                <a:effectLst/>
                <a:latin typeface="+mn-lt"/>
                <a:ea typeface="+mn-ea"/>
                <a:cs typeface="+mn-cs"/>
              </a:rPr>
              <a:t>Верхнеказанский</a:t>
            </a:r>
            <a:r>
              <a:rPr lang="ru-RU" sz="1200" u="sng" kern="1200" dirty="0">
                <a:solidFill>
                  <a:schemeClr val="tx1"/>
                </a:solidFill>
                <a:effectLst/>
                <a:latin typeface="+mn-lt"/>
                <a:ea typeface="+mn-ea"/>
                <a:cs typeface="+mn-cs"/>
              </a:rPr>
              <a:t> </a:t>
            </a:r>
            <a:r>
              <a:rPr lang="ru-RU" sz="1200" u="sng" kern="1200" dirty="0" err="1">
                <a:solidFill>
                  <a:schemeClr val="tx1"/>
                </a:solidFill>
                <a:effectLst/>
                <a:latin typeface="+mn-lt"/>
                <a:ea typeface="+mn-ea"/>
                <a:cs typeface="+mn-cs"/>
              </a:rPr>
              <a:t>подъярус</a:t>
            </a:r>
            <a:endParaRPr lang="ru-RU" sz="1200" kern="1200" dirty="0">
              <a:solidFill>
                <a:schemeClr val="tx1"/>
              </a:solidFill>
              <a:effectLst/>
              <a:latin typeface="+mn-lt"/>
              <a:ea typeface="+mn-ea"/>
              <a:cs typeface="+mn-cs"/>
            </a:endParaRPr>
          </a:p>
          <a:p>
            <a:r>
              <a:rPr lang="ru-RU" sz="1200" b="1" kern="1200" dirty="0">
                <a:solidFill>
                  <a:schemeClr val="tx1"/>
                </a:solidFill>
                <a:effectLst/>
                <a:latin typeface="+mn-lt"/>
                <a:ea typeface="+mn-ea"/>
                <a:cs typeface="+mn-cs"/>
              </a:rPr>
              <a:t>Обнажение S2: </a:t>
            </a:r>
            <a:r>
              <a:rPr lang="en-US" sz="1200" kern="1200" dirty="0">
                <a:solidFill>
                  <a:schemeClr val="tx1"/>
                </a:solidFill>
                <a:effectLst/>
                <a:latin typeface="+mn-lt"/>
                <a:ea typeface="+mn-ea"/>
                <a:cs typeface="+mn-cs"/>
              </a:rPr>
              <a:t>GPS</a:t>
            </a:r>
            <a:r>
              <a:rPr lang="ru-RU" sz="1200" kern="1200" dirty="0">
                <a:solidFill>
                  <a:schemeClr val="tx1"/>
                </a:solidFill>
                <a:effectLst/>
                <a:latin typeface="+mn-lt"/>
                <a:ea typeface="+mn-ea"/>
                <a:cs typeface="+mn-cs"/>
              </a:rPr>
              <a:t>: 55.70486 </a:t>
            </a:r>
            <a:r>
              <a:rPr lang="en-US" sz="1200" kern="1200" dirty="0">
                <a:solidFill>
                  <a:schemeClr val="tx1"/>
                </a:solidFill>
                <a:effectLst/>
                <a:latin typeface="+mn-lt"/>
                <a:ea typeface="+mn-ea"/>
                <a:cs typeface="+mn-cs"/>
              </a:rPr>
              <a:t>N</a:t>
            </a:r>
            <a:r>
              <a:rPr lang="ru-RU" sz="1200" kern="1200" dirty="0">
                <a:solidFill>
                  <a:schemeClr val="tx1"/>
                </a:solidFill>
                <a:effectLst/>
                <a:latin typeface="+mn-lt"/>
                <a:ea typeface="+mn-ea"/>
                <a:cs typeface="+mn-cs"/>
              </a:rPr>
              <a:t>, 051.74011 </a:t>
            </a:r>
            <a:r>
              <a:rPr lang="en-US" sz="1200" kern="1200" dirty="0">
                <a:solidFill>
                  <a:schemeClr val="tx1"/>
                </a:solidFill>
                <a:effectLst/>
                <a:latin typeface="+mn-lt"/>
                <a:ea typeface="+mn-ea"/>
                <a:cs typeface="+mn-cs"/>
              </a:rPr>
              <a:t>E</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WGS</a:t>
            </a:r>
            <a:r>
              <a:rPr lang="ru-RU" sz="1200" kern="1200" dirty="0">
                <a:solidFill>
                  <a:schemeClr val="tx1"/>
                </a:solidFill>
                <a:effectLst/>
                <a:latin typeface="+mn-lt"/>
                <a:ea typeface="+mn-ea"/>
                <a:cs typeface="+mn-cs"/>
              </a:rPr>
              <a:t>84). </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2/9. Интервал 93,5–109,5 м. Мощность 16,0 м. Сложена коричневато-серым наклонно слоистым песчаником с линзами базальных конгломератов, перекрывающих эродированную поверхность </a:t>
            </a:r>
            <a:r>
              <a:rPr lang="ru-RU" sz="1200" kern="1200" dirty="0" err="1">
                <a:solidFill>
                  <a:schemeClr val="tx1"/>
                </a:solidFill>
                <a:effectLst/>
                <a:latin typeface="+mn-lt"/>
                <a:ea typeface="+mn-ea"/>
                <a:cs typeface="+mn-cs"/>
              </a:rPr>
              <a:t>нижнеказанских</a:t>
            </a:r>
            <a:r>
              <a:rPr lang="ru-RU" sz="1200" kern="1200" dirty="0">
                <a:solidFill>
                  <a:schemeClr val="tx1"/>
                </a:solidFill>
                <a:effectLst/>
                <a:latin typeface="+mn-lt"/>
                <a:ea typeface="+mn-ea"/>
                <a:cs typeface="+mn-cs"/>
              </a:rPr>
              <a:t> пород. Твердые известковистые песчаники образуют скалистые выступы, которые хорошо прослеживаются вдоль склона. По горизонтали песчаник сменяется песчанистым илом, мощность которого колеблется от 2 до 15 м.</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2/10. Интервал 109,5–119,5 м. Мощность 10,0 м. Алевролиты и сланцы с прослоями (мощность 0,3-0,5) известняка. Алевролиты и сланцы: красные, красновато-коричневые, розовато-красные, известковые, с блестящими зелеными пятнами и известковыми конкрециями (горизонты </a:t>
            </a:r>
            <a:r>
              <a:rPr lang="ru-RU" sz="1200" kern="1200" dirty="0" err="1">
                <a:solidFill>
                  <a:schemeClr val="tx1"/>
                </a:solidFill>
                <a:effectLst/>
                <a:latin typeface="+mn-lt"/>
                <a:ea typeface="+mn-ea"/>
                <a:cs typeface="+mn-cs"/>
              </a:rPr>
              <a:t>палеопочв</a:t>
            </a:r>
            <a:r>
              <a:rPr lang="ru-RU" sz="1200" kern="1200" dirty="0">
                <a:solidFill>
                  <a:schemeClr val="tx1"/>
                </a:solidFill>
                <a:effectLst/>
                <a:latin typeface="+mn-lt"/>
                <a:ea typeface="+mn-ea"/>
                <a:cs typeface="+mn-cs"/>
              </a:rPr>
              <a:t>). Известняк: темно- и светло-серый, бежевый, плотный, твердый, иногда – очень твердый </a:t>
            </a:r>
            <a:r>
              <a:rPr lang="ru-RU" sz="1200" kern="1200" dirty="0" err="1">
                <a:solidFill>
                  <a:schemeClr val="tx1"/>
                </a:solidFill>
                <a:effectLst/>
                <a:latin typeface="+mn-lt"/>
                <a:ea typeface="+mn-ea"/>
                <a:cs typeface="+mn-cs"/>
              </a:rPr>
              <a:t>водорослево-микробиальный</a:t>
            </a:r>
            <a:r>
              <a:rPr lang="ru-RU" sz="1200" kern="1200" dirty="0">
                <a:solidFill>
                  <a:schemeClr val="tx1"/>
                </a:solidFill>
                <a:effectLst/>
                <a:latin typeface="+mn-lt"/>
                <a:ea typeface="+mn-ea"/>
                <a:cs typeface="+mn-cs"/>
              </a:rPr>
              <a:t>, пронизанный многочисленными ходами </a:t>
            </a:r>
            <a:r>
              <a:rPr lang="ru-RU" sz="1200" kern="1200" dirty="0" err="1">
                <a:solidFill>
                  <a:schemeClr val="tx1"/>
                </a:solidFill>
                <a:effectLst/>
                <a:latin typeface="+mn-lt"/>
                <a:ea typeface="+mn-ea"/>
                <a:cs typeface="+mn-cs"/>
              </a:rPr>
              <a:t>илоедов</a:t>
            </a:r>
            <a:r>
              <a:rPr lang="ru-RU" sz="1200" kern="1200" dirty="0">
                <a:solidFill>
                  <a:schemeClr val="tx1"/>
                </a:solidFill>
                <a:effectLst/>
                <a:latin typeface="+mn-lt"/>
                <a:ea typeface="+mn-ea"/>
                <a:cs typeface="+mn-cs"/>
              </a:rPr>
              <a:t> и пустотами от корней деревьев, слоистость –</a:t>
            </a:r>
            <a:r>
              <a:rPr lang="ru-RU" sz="1200" kern="1200" dirty="0" err="1">
                <a:solidFill>
                  <a:schemeClr val="tx1"/>
                </a:solidFill>
                <a:effectLst/>
                <a:latin typeface="+mn-lt"/>
                <a:ea typeface="+mn-ea"/>
                <a:cs typeface="+mn-cs"/>
              </a:rPr>
              <a:t>микроволнистая</a:t>
            </a:r>
            <a:r>
              <a:rPr lang="ru-RU" sz="1200" kern="1200" dirty="0">
                <a:solidFill>
                  <a:schemeClr val="tx1"/>
                </a:solidFill>
                <a:effectLst/>
                <a:latin typeface="+mn-lt"/>
                <a:ea typeface="+mn-ea"/>
                <a:cs typeface="+mn-cs"/>
              </a:rPr>
              <a:t>. Сланцы, лежащие в основании верхнего слоя известняков, содержат остатки </a:t>
            </a:r>
            <a:r>
              <a:rPr lang="ru-RU" sz="1200" kern="1200" dirty="0" err="1">
                <a:solidFill>
                  <a:schemeClr val="tx1"/>
                </a:solidFill>
                <a:effectLst/>
                <a:latin typeface="+mn-lt"/>
                <a:ea typeface="+mn-ea"/>
                <a:cs typeface="+mn-cs"/>
              </a:rPr>
              <a:t>неморских</a:t>
            </a:r>
            <a:r>
              <a:rPr lang="ru-RU" sz="1200" kern="1200" dirty="0">
                <a:solidFill>
                  <a:schemeClr val="tx1"/>
                </a:solidFill>
                <a:effectLst/>
                <a:latin typeface="+mn-lt"/>
                <a:ea typeface="+mn-ea"/>
                <a:cs typeface="+mn-cs"/>
              </a:rPr>
              <a:t> двустворчатых моллюсков </a:t>
            </a:r>
            <a:r>
              <a:rPr lang="en-US" sz="1200" i="1" kern="1200" dirty="0" err="1">
                <a:solidFill>
                  <a:schemeClr val="tx1"/>
                </a:solidFill>
                <a:effectLst/>
                <a:latin typeface="+mn-lt"/>
                <a:ea typeface="+mn-ea"/>
                <a:cs typeface="+mn-cs"/>
              </a:rPr>
              <a:t>Palaeomutela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olgae</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Gus</a:t>
            </a:r>
            <a:r>
              <a:rPr lang="ru-RU" sz="1200" kern="1200" dirty="0">
                <a:solidFill>
                  <a:schemeClr val="tx1"/>
                </a:solidFill>
                <a:effectLst/>
                <a:latin typeface="+mn-lt"/>
                <a:ea typeface="+mn-ea"/>
                <a:cs typeface="+mn-cs"/>
              </a:rPr>
              <a:t>.) и </a:t>
            </a:r>
            <a:r>
              <a:rPr lang="en-US" sz="1200" i="1" kern="1200" dirty="0">
                <a:solidFill>
                  <a:schemeClr val="tx1"/>
                </a:solidFill>
                <a:effectLst/>
                <a:latin typeface="+mn-lt"/>
                <a:ea typeface="+mn-ea"/>
                <a:cs typeface="+mn-cs"/>
              </a:rPr>
              <a:t>P</a:t>
            </a:r>
            <a:r>
              <a:rPr lang="ru-RU" sz="1200"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Umbonate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Fisch</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остракод</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Palaeodarwinula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varsanofievae</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Bel</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aronovi</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Bel</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sokolovi</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Bel</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t>
            </a:r>
            <a:r>
              <a:rPr lang="ru-RU" sz="1200" i="1"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r>
              <a:rPr lang="en-US" sz="1200" i="1" kern="1200" dirty="0" err="1">
                <a:solidFill>
                  <a:schemeClr val="tx1"/>
                </a:solidFill>
                <a:effectLst/>
                <a:latin typeface="+mn-lt"/>
                <a:ea typeface="+mn-ea"/>
                <a:cs typeface="+mn-cs"/>
              </a:rPr>
              <a:t>tuimasensis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Kotsch</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Prasuchonella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tichvinskaja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(Bel.), </a:t>
            </a:r>
            <a:r>
              <a:rPr lang="en-US" sz="1200" i="1" kern="1200" dirty="0">
                <a:solidFill>
                  <a:schemeClr val="tx1"/>
                </a:solidFill>
                <a:effectLst/>
                <a:latin typeface="+mn-lt"/>
                <a:ea typeface="+mn-ea"/>
                <a:cs typeface="+mn-cs"/>
              </a:rPr>
              <a:t>P. </a:t>
            </a:r>
            <a:r>
              <a:rPr lang="en-US" sz="1200" i="1" kern="1200" dirty="0" err="1">
                <a:solidFill>
                  <a:schemeClr val="tx1"/>
                </a:solidFill>
                <a:effectLst/>
                <a:latin typeface="+mn-lt"/>
                <a:ea typeface="+mn-ea"/>
                <a:cs typeface="+mn-cs"/>
              </a:rPr>
              <a:t>belebeica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(Bel.), </a:t>
            </a:r>
            <a:r>
              <a:rPr lang="ru-RU" sz="1200" kern="1200" dirty="0">
                <a:solidFill>
                  <a:schemeClr val="tx1"/>
                </a:solidFill>
                <a:effectLst/>
                <a:latin typeface="+mn-lt"/>
                <a:ea typeface="+mn-ea"/>
                <a:cs typeface="+mn-cs"/>
              </a:rPr>
              <a:t>чешую рыб</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2/11. Интервал 109,5–119,5 м. Мощность 10,0 м. Алевролиты и сланцы с тонкими (до 0,3 м) редкими прослоями мергеля и известняка. Алевролиты и сланцы: красные, красновато-коричневые, известковистые, с блестящими зелеными пятнами и известковистыми конкрециями (горизонты </a:t>
            </a:r>
            <a:r>
              <a:rPr lang="ru-RU" sz="1200" kern="1200" dirty="0" err="1">
                <a:solidFill>
                  <a:schemeClr val="tx1"/>
                </a:solidFill>
                <a:effectLst/>
                <a:latin typeface="+mn-lt"/>
                <a:ea typeface="+mn-ea"/>
                <a:cs typeface="+mn-cs"/>
              </a:rPr>
              <a:t>палеопочв</a:t>
            </a:r>
            <a:r>
              <a:rPr lang="ru-RU" sz="1200" kern="1200" dirty="0">
                <a:solidFill>
                  <a:schemeClr val="tx1"/>
                </a:solidFill>
                <a:effectLst/>
                <a:latin typeface="+mn-lt"/>
                <a:ea typeface="+mn-ea"/>
                <a:cs typeface="+mn-cs"/>
              </a:rPr>
              <a:t>). Мергели: серые, зеленовато-серые, бежевые, массивные, илистые и песчаные. Известняк: темно-серый, бежевый, плотный, твердый, иногда – очень твердый, </a:t>
            </a:r>
            <a:r>
              <a:rPr lang="ru-RU" sz="1200" kern="1200" dirty="0" err="1">
                <a:solidFill>
                  <a:schemeClr val="tx1"/>
                </a:solidFill>
                <a:effectLst/>
                <a:latin typeface="+mn-lt"/>
                <a:ea typeface="+mn-ea"/>
                <a:cs typeface="+mn-cs"/>
              </a:rPr>
              <a:t>водорослево-микробиальный</a:t>
            </a:r>
            <a:r>
              <a:rPr lang="ru-RU" sz="1200" kern="1200" dirty="0">
                <a:solidFill>
                  <a:schemeClr val="tx1"/>
                </a:solidFill>
                <a:effectLst/>
                <a:latin typeface="+mn-lt"/>
                <a:ea typeface="+mn-ea"/>
                <a:cs typeface="+mn-cs"/>
              </a:rPr>
              <a:t>, пронизанный многочисленными ходами </a:t>
            </a:r>
            <a:r>
              <a:rPr lang="ru-RU" sz="1200" kern="1200" dirty="0" err="1">
                <a:solidFill>
                  <a:schemeClr val="tx1"/>
                </a:solidFill>
                <a:effectLst/>
                <a:latin typeface="+mn-lt"/>
                <a:ea typeface="+mn-ea"/>
                <a:cs typeface="+mn-cs"/>
              </a:rPr>
              <a:t>илоедов</a:t>
            </a:r>
            <a:r>
              <a:rPr lang="ru-RU" sz="1200" kern="1200" dirty="0">
                <a:solidFill>
                  <a:schemeClr val="tx1"/>
                </a:solidFill>
                <a:effectLst/>
                <a:latin typeface="+mn-lt"/>
                <a:ea typeface="+mn-ea"/>
                <a:cs typeface="+mn-cs"/>
              </a:rPr>
              <a:t> и пустотами от корней деревьев, слоистость –</a:t>
            </a:r>
            <a:r>
              <a:rPr lang="ru-RU" sz="1200" kern="1200" dirty="0" err="1">
                <a:solidFill>
                  <a:schemeClr val="tx1"/>
                </a:solidFill>
                <a:effectLst/>
                <a:latin typeface="+mn-lt"/>
                <a:ea typeface="+mn-ea"/>
                <a:cs typeface="+mn-cs"/>
              </a:rPr>
              <a:t>микроволнистая</a:t>
            </a:r>
            <a:r>
              <a:rPr lang="ru-RU" sz="1200" kern="1200" dirty="0">
                <a:solidFill>
                  <a:schemeClr val="tx1"/>
                </a:solidFill>
                <a:effectLst/>
                <a:latin typeface="+mn-lt"/>
                <a:ea typeface="+mn-ea"/>
                <a:cs typeface="+mn-cs"/>
              </a:rPr>
              <a:t>. В верхней части слоев сланца, перекрывающих верхний известняк, содержатся </a:t>
            </a:r>
            <a:r>
              <a:rPr lang="ru-RU" sz="1200" kern="1200" dirty="0" err="1">
                <a:solidFill>
                  <a:schemeClr val="tx1"/>
                </a:solidFill>
                <a:effectLst/>
                <a:latin typeface="+mn-lt"/>
                <a:ea typeface="+mn-ea"/>
                <a:cs typeface="+mn-cs"/>
              </a:rPr>
              <a:t>неморские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остракоды</a:t>
            </a:r>
            <a:r>
              <a:rPr lang="ru-RU" sz="1200" kern="1200" dirty="0">
                <a:solidFill>
                  <a:schemeClr val="tx1"/>
                </a:solidFill>
                <a:effectLst/>
                <a:latin typeface="+mn-lt"/>
                <a:ea typeface="+mn-ea"/>
                <a:cs typeface="+mn-cs"/>
              </a:rPr>
              <a:t>, двустворчатые моллюски </a:t>
            </a:r>
            <a:r>
              <a:rPr lang="en-US" sz="1200" i="1" kern="1200" dirty="0" err="1">
                <a:solidFill>
                  <a:schemeClr val="tx1"/>
                </a:solidFill>
                <a:effectLst/>
                <a:latin typeface="+mn-lt"/>
                <a:ea typeface="+mn-ea"/>
                <a:cs typeface="+mn-cs"/>
              </a:rPr>
              <a:t>Palaeomutela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olgae</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Gus</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umbonata</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Fisch</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Krotowi</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Netsch</a:t>
            </a:r>
            <a:r>
              <a:rPr lang="ru-RU" sz="1200" kern="1200" dirty="0">
                <a:solidFill>
                  <a:schemeClr val="tx1"/>
                </a:solidFill>
                <a:effectLst/>
                <a:latin typeface="+mn-lt"/>
                <a:ea typeface="+mn-ea"/>
                <a:cs typeface="+mn-cs"/>
              </a:rPr>
              <a:t>.), чешуя рыб.</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2/12. Интервал 131,5.5–141,5 м. Мощность 10,0 м. Сложена алевролитами, сланцами и песчаником. Алевролиты и сланцы: красные, красновато-коричневые, с зеленым оттенком, известковистые, со следами глинизации, и с известковыми конкрециями (горизонты </a:t>
            </a:r>
            <a:r>
              <a:rPr lang="ru-RU" sz="1200" kern="1200" dirty="0" err="1">
                <a:solidFill>
                  <a:schemeClr val="tx1"/>
                </a:solidFill>
                <a:effectLst/>
                <a:latin typeface="+mn-lt"/>
                <a:ea typeface="+mn-ea"/>
                <a:cs typeface="+mn-cs"/>
              </a:rPr>
              <a:t>палеопочв</a:t>
            </a:r>
            <a:r>
              <a:rPr lang="ru-RU" sz="1200" kern="1200" dirty="0">
                <a:solidFill>
                  <a:schemeClr val="tx1"/>
                </a:solidFill>
                <a:effectLst/>
                <a:latin typeface="+mn-lt"/>
                <a:ea typeface="+mn-ea"/>
                <a:cs typeface="+mn-cs"/>
              </a:rPr>
              <a:t>). Песчаник: коричневато-красный с волнистой слоистостью. В верхней части пачки находится слой (0,2–0,6 м) светло-серого </a:t>
            </a:r>
            <a:r>
              <a:rPr lang="ru-RU" sz="1200" kern="1200" dirty="0" err="1">
                <a:solidFill>
                  <a:schemeClr val="tx1"/>
                </a:solidFill>
                <a:effectLst/>
                <a:latin typeface="+mn-lt"/>
                <a:ea typeface="+mn-ea"/>
                <a:cs typeface="+mn-cs"/>
              </a:rPr>
              <a:t>водорослево-микробиального</a:t>
            </a:r>
            <a:r>
              <a:rPr lang="ru-RU" sz="1200" kern="1200" dirty="0">
                <a:solidFill>
                  <a:schemeClr val="tx1"/>
                </a:solidFill>
                <a:effectLst/>
                <a:latin typeface="+mn-lt"/>
                <a:ea typeface="+mn-ea"/>
                <a:cs typeface="+mn-cs"/>
              </a:rPr>
              <a:t>, пронизанного многочисленными ходами </a:t>
            </a:r>
            <a:r>
              <a:rPr lang="ru-RU" sz="1200" kern="1200" dirty="0" err="1">
                <a:solidFill>
                  <a:schemeClr val="tx1"/>
                </a:solidFill>
                <a:effectLst/>
                <a:latin typeface="+mn-lt"/>
                <a:ea typeface="+mn-ea"/>
                <a:cs typeface="+mn-cs"/>
              </a:rPr>
              <a:t>илоедов</a:t>
            </a:r>
            <a:r>
              <a:rPr lang="ru-RU" sz="1200" kern="1200" dirty="0">
                <a:solidFill>
                  <a:schemeClr val="tx1"/>
                </a:solidFill>
                <a:effectLst/>
                <a:latin typeface="+mn-lt"/>
                <a:ea typeface="+mn-ea"/>
                <a:cs typeface="+mn-cs"/>
              </a:rPr>
              <a:t> и пустотами от корней деревьев, известняка. Сланцы залегают под известняком, содержащим остатки </a:t>
            </a:r>
            <a:r>
              <a:rPr lang="ru-RU" sz="1200" kern="1200" dirty="0" err="1">
                <a:solidFill>
                  <a:schemeClr val="tx1"/>
                </a:solidFill>
                <a:effectLst/>
                <a:latin typeface="+mn-lt"/>
                <a:ea typeface="+mn-ea"/>
                <a:cs typeface="+mn-cs"/>
              </a:rPr>
              <a:t>неморских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остракод</a:t>
            </a:r>
            <a:r>
              <a:rPr lang="ru-RU" sz="1200" kern="1200" dirty="0">
                <a:solidFill>
                  <a:schemeClr val="tx1"/>
                </a:solidFill>
                <a:effectLst/>
                <a:latin typeface="+mn-lt"/>
                <a:ea typeface="+mn-ea"/>
                <a:cs typeface="+mn-cs"/>
              </a:rPr>
              <a:t>, двустворчатых моллюсков </a:t>
            </a:r>
            <a:r>
              <a:rPr lang="en-US" sz="1200" i="1" kern="1200" dirty="0" err="1">
                <a:solidFill>
                  <a:schemeClr val="tx1"/>
                </a:solidFill>
                <a:effectLst/>
                <a:latin typeface="+mn-lt"/>
                <a:ea typeface="+mn-ea"/>
                <a:cs typeface="+mn-cs"/>
              </a:rPr>
              <a:t>Palaeomutela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olgae</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Gus</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pseudoumbonata</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Gus</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Palaeomutela</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Palaeanodonta</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longissima</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Netsch</a:t>
            </a:r>
            <a:r>
              <a:rPr lang="ru-RU" sz="1200" kern="1200" dirty="0">
                <a:solidFill>
                  <a:schemeClr val="tx1"/>
                </a:solidFill>
                <a:effectLst/>
                <a:latin typeface="+mn-lt"/>
                <a:ea typeface="+mn-ea"/>
                <a:cs typeface="+mn-cs"/>
              </a:rPr>
              <a:t>.), чешуя рыб </a:t>
            </a:r>
            <a:r>
              <a:rPr lang="en-US" sz="1200" i="1" kern="1200" dirty="0" err="1">
                <a:solidFill>
                  <a:schemeClr val="tx1"/>
                </a:solidFill>
                <a:effectLst/>
                <a:latin typeface="+mn-lt"/>
                <a:ea typeface="+mn-ea"/>
                <a:cs typeface="+mn-cs"/>
              </a:rPr>
              <a:t>Platysomus</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i="1" kern="1200" dirty="0" err="1">
                <a:solidFill>
                  <a:schemeClr val="tx1"/>
                </a:solidFill>
                <a:effectLst/>
                <a:latin typeface="+mn-lt"/>
                <a:ea typeface="+mn-ea"/>
                <a:cs typeface="+mn-cs"/>
              </a:rPr>
              <a:t>Palaeoniscum</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kasanense</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Gein</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et </a:t>
            </a:r>
            <a:r>
              <a:rPr lang="en-US" sz="1200" kern="1200" dirty="0" err="1">
                <a:solidFill>
                  <a:schemeClr val="tx1"/>
                </a:solidFill>
                <a:effectLst/>
                <a:latin typeface="+mn-lt"/>
                <a:ea typeface="+mn-ea"/>
                <a:cs typeface="+mn-cs"/>
              </a:rPr>
              <a:t>Vett</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2/13. Интервал 141,5–159,0 м. Мощность 17,5 м. Песчаники и алевролиты с редкими тонкими (0,2–0,3 м) прослоями мергеля. Песчаники и алевролиты: красновато-коричневые, известковые, с зелеными пятнами глинизации, и с известковыми конкрециями (горизонты </a:t>
            </a:r>
            <a:r>
              <a:rPr lang="ru-RU" sz="1200" kern="1200" dirty="0" err="1">
                <a:solidFill>
                  <a:schemeClr val="tx1"/>
                </a:solidFill>
                <a:effectLst/>
                <a:latin typeface="+mn-lt"/>
                <a:ea typeface="+mn-ea"/>
                <a:cs typeface="+mn-cs"/>
              </a:rPr>
              <a:t>палеопочв</a:t>
            </a:r>
            <a:r>
              <a:rPr lang="ru-RU" sz="1200" kern="1200" dirty="0">
                <a:solidFill>
                  <a:schemeClr val="tx1"/>
                </a:solidFill>
                <a:effectLst/>
                <a:latin typeface="+mn-lt"/>
                <a:ea typeface="+mn-ea"/>
                <a:cs typeface="+mn-cs"/>
              </a:rPr>
              <a:t>). Мергели: серые, зеленовато-серые с красными пятнами. В верхней части пачки последовательность содержит линзу коричневато-красного алевролита (0,5 м) с </a:t>
            </a:r>
            <a:r>
              <a:rPr lang="ru-RU" sz="1200" kern="1200" dirty="0" err="1">
                <a:solidFill>
                  <a:schemeClr val="tx1"/>
                </a:solidFill>
                <a:effectLst/>
                <a:latin typeface="+mn-lt"/>
                <a:ea typeface="+mn-ea"/>
                <a:cs typeface="+mn-cs"/>
              </a:rPr>
              <a:t>неморскими</a:t>
            </a:r>
            <a:r>
              <a:rPr lang="ru-RU" sz="1200" kern="1200" dirty="0">
                <a:solidFill>
                  <a:schemeClr val="tx1"/>
                </a:solidFill>
                <a:effectLst/>
                <a:latin typeface="+mn-lt"/>
                <a:ea typeface="+mn-ea"/>
                <a:cs typeface="+mn-cs"/>
              </a:rPr>
              <a:t> двустворчатыми моллюсками </a:t>
            </a:r>
            <a:r>
              <a:rPr lang="en-US" sz="1200" i="1" kern="1200" dirty="0" err="1">
                <a:solidFill>
                  <a:schemeClr val="tx1"/>
                </a:solidFill>
                <a:effectLst/>
                <a:latin typeface="+mn-lt"/>
                <a:ea typeface="+mn-ea"/>
                <a:cs typeface="+mn-cs"/>
              </a:rPr>
              <a:t>Palaeomutela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olgae</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Gus</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Palaeomutela</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Palaeanodonta</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longissima</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Netsch</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остракодами</a:t>
            </a:r>
            <a:r>
              <a:rPr lang="ru-RU" sz="1200" kern="1200" dirty="0">
                <a:solidFill>
                  <a:schemeClr val="tx1"/>
                </a:solidFill>
                <a:effectLst/>
                <a:latin typeface="+mn-lt"/>
                <a:ea typeface="+mn-ea"/>
                <a:cs typeface="+mn-cs"/>
              </a:rPr>
              <a:t>, остатками рыб и тетраподами.</a:t>
            </a:r>
          </a:p>
          <a:p>
            <a:r>
              <a:rPr lang="ru-RU" sz="1200" kern="1200" dirty="0">
                <a:solidFill>
                  <a:schemeClr val="tx1"/>
                </a:solidFill>
                <a:effectLst/>
                <a:latin typeface="+mn-lt"/>
                <a:ea typeface="+mn-ea"/>
                <a:cs typeface="+mn-cs"/>
              </a:rPr>
              <a:t>Пачки 9 и 10 предварительно </a:t>
            </a:r>
            <a:r>
              <a:rPr lang="ru-RU" sz="1200" kern="1200" dirty="0" err="1">
                <a:solidFill>
                  <a:schemeClr val="tx1"/>
                </a:solidFill>
                <a:effectLst/>
                <a:latin typeface="+mn-lt"/>
                <a:ea typeface="+mn-ea"/>
                <a:cs typeface="+mn-cs"/>
              </a:rPr>
              <a:t>скоррелированы</a:t>
            </a:r>
            <a:r>
              <a:rPr lang="ru-RU" sz="1200" kern="1200" dirty="0">
                <a:solidFill>
                  <a:schemeClr val="tx1"/>
                </a:solidFill>
                <a:effectLst/>
                <a:latin typeface="+mn-lt"/>
                <a:ea typeface="+mn-ea"/>
                <a:cs typeface="+mn-cs"/>
              </a:rPr>
              <a:t> и отнесены к </a:t>
            </a:r>
            <a:r>
              <a:rPr lang="ru-RU" sz="1200" kern="1200" dirty="0" err="1">
                <a:solidFill>
                  <a:schemeClr val="tx1"/>
                </a:solidFill>
                <a:effectLst/>
                <a:latin typeface="+mn-lt"/>
                <a:ea typeface="+mn-ea"/>
                <a:cs typeface="+mn-cs"/>
              </a:rPr>
              <a:t>Приказанским</a:t>
            </a:r>
            <a:r>
              <a:rPr lang="ru-RU" sz="1200" kern="1200" dirty="0">
                <a:solidFill>
                  <a:schemeClr val="tx1"/>
                </a:solidFill>
                <a:effectLst/>
                <a:latin typeface="+mn-lt"/>
                <a:ea typeface="+mn-ea"/>
                <a:cs typeface="+mn-cs"/>
              </a:rPr>
              <a:t> слоям, 11 – к </a:t>
            </a:r>
            <a:r>
              <a:rPr lang="ru-RU" sz="1200" kern="1200" dirty="0" err="1">
                <a:solidFill>
                  <a:schemeClr val="tx1"/>
                </a:solidFill>
                <a:effectLst/>
                <a:latin typeface="+mn-lt"/>
                <a:ea typeface="+mn-ea"/>
                <a:cs typeface="+mn-cs"/>
              </a:rPr>
              <a:t>Печищинским</a:t>
            </a:r>
            <a:r>
              <a:rPr lang="ru-RU" sz="1200" kern="1200" dirty="0">
                <a:solidFill>
                  <a:schemeClr val="tx1"/>
                </a:solidFill>
                <a:effectLst/>
                <a:latin typeface="+mn-lt"/>
                <a:ea typeface="+mn-ea"/>
                <a:cs typeface="+mn-cs"/>
              </a:rPr>
              <a:t> слоям, 12 – к </a:t>
            </a:r>
            <a:r>
              <a:rPr lang="ru-RU" sz="1200" kern="1200" dirty="0" err="1">
                <a:solidFill>
                  <a:schemeClr val="tx1"/>
                </a:solidFill>
                <a:effectLst/>
                <a:latin typeface="+mn-lt"/>
                <a:ea typeface="+mn-ea"/>
                <a:cs typeface="+mn-cs"/>
              </a:rPr>
              <a:t>Верхнеуслонским</a:t>
            </a:r>
            <a:r>
              <a:rPr lang="ru-RU" sz="1200" kern="1200" dirty="0">
                <a:solidFill>
                  <a:schemeClr val="tx1"/>
                </a:solidFill>
                <a:effectLst/>
                <a:latin typeface="+mn-lt"/>
                <a:ea typeface="+mn-ea"/>
                <a:cs typeface="+mn-cs"/>
              </a:rPr>
              <a:t> слоям, 13 – к </a:t>
            </a:r>
            <a:r>
              <a:rPr lang="ru-RU" sz="1200" kern="1200" dirty="0" err="1">
                <a:solidFill>
                  <a:schemeClr val="tx1"/>
                </a:solidFill>
                <a:effectLst/>
                <a:latin typeface="+mn-lt"/>
                <a:ea typeface="+mn-ea"/>
                <a:cs typeface="+mn-cs"/>
              </a:rPr>
              <a:t>Морквашинским</a:t>
            </a:r>
            <a:r>
              <a:rPr lang="ru-RU" sz="1200" kern="1200" dirty="0">
                <a:solidFill>
                  <a:schemeClr val="tx1"/>
                </a:solidFill>
                <a:effectLst/>
                <a:latin typeface="+mn-lt"/>
                <a:ea typeface="+mn-ea"/>
                <a:cs typeface="+mn-cs"/>
              </a:rPr>
              <a:t> слоям стратотипического разреза </a:t>
            </a:r>
            <a:r>
              <a:rPr lang="ru-RU" sz="1200" kern="1200" dirty="0" err="1">
                <a:solidFill>
                  <a:schemeClr val="tx1"/>
                </a:solidFill>
                <a:effectLst/>
                <a:latin typeface="+mn-lt"/>
                <a:ea typeface="+mn-ea"/>
                <a:cs typeface="+mn-cs"/>
              </a:rPr>
              <a:t>верхнеказанских</a:t>
            </a:r>
            <a:r>
              <a:rPr lang="ru-RU" sz="1200" kern="1200" dirty="0">
                <a:solidFill>
                  <a:schemeClr val="tx1"/>
                </a:solidFill>
                <a:effectLst/>
                <a:latin typeface="+mn-lt"/>
                <a:ea typeface="+mn-ea"/>
                <a:cs typeface="+mn-cs"/>
              </a:rPr>
              <a:t> отложений вблизи с. Печищи.</a:t>
            </a:r>
          </a:p>
          <a:p>
            <a:r>
              <a:rPr lang="ru-RU" sz="1200" b="1" kern="1200" dirty="0">
                <a:solidFill>
                  <a:schemeClr val="tx1"/>
                </a:solidFill>
                <a:effectLst/>
                <a:latin typeface="+mn-lt"/>
                <a:ea typeface="+mn-ea"/>
                <a:cs typeface="+mn-cs"/>
              </a:rPr>
              <a:t>Обнажение S1: </a:t>
            </a:r>
            <a:r>
              <a:rPr lang="en-US" sz="1200" kern="1200" dirty="0">
                <a:solidFill>
                  <a:schemeClr val="tx1"/>
                </a:solidFill>
                <a:effectLst/>
                <a:latin typeface="+mn-lt"/>
                <a:ea typeface="+mn-ea"/>
                <a:cs typeface="+mn-cs"/>
              </a:rPr>
              <a:t>GPS</a:t>
            </a:r>
            <a:r>
              <a:rPr lang="ru-RU" sz="1200" kern="1200" dirty="0">
                <a:solidFill>
                  <a:schemeClr val="tx1"/>
                </a:solidFill>
                <a:effectLst/>
                <a:latin typeface="+mn-lt"/>
                <a:ea typeface="+mn-ea"/>
                <a:cs typeface="+mn-cs"/>
              </a:rPr>
              <a:t>: 55.70552 </a:t>
            </a:r>
            <a:r>
              <a:rPr lang="en-US" sz="1200" kern="1200" dirty="0">
                <a:solidFill>
                  <a:schemeClr val="tx1"/>
                </a:solidFill>
                <a:effectLst/>
                <a:latin typeface="+mn-lt"/>
                <a:ea typeface="+mn-ea"/>
                <a:cs typeface="+mn-cs"/>
              </a:rPr>
              <a:t>N</a:t>
            </a:r>
            <a:r>
              <a:rPr lang="ru-RU" sz="1200" kern="1200" dirty="0">
                <a:solidFill>
                  <a:schemeClr val="tx1"/>
                </a:solidFill>
                <a:effectLst/>
                <a:latin typeface="+mn-lt"/>
                <a:ea typeface="+mn-ea"/>
                <a:cs typeface="+mn-cs"/>
              </a:rPr>
              <a:t>, 051.773852 </a:t>
            </a:r>
            <a:r>
              <a:rPr lang="en-US" sz="1200" kern="1200" dirty="0">
                <a:solidFill>
                  <a:schemeClr val="tx1"/>
                </a:solidFill>
                <a:effectLst/>
                <a:latin typeface="+mn-lt"/>
                <a:ea typeface="+mn-ea"/>
                <a:cs typeface="+mn-cs"/>
              </a:rPr>
              <a:t>E</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WGS</a:t>
            </a:r>
            <a:r>
              <a:rPr lang="ru-RU" sz="1200" kern="1200" dirty="0">
                <a:solidFill>
                  <a:schemeClr val="tx1"/>
                </a:solidFill>
                <a:effectLst/>
                <a:latin typeface="+mn-lt"/>
                <a:ea typeface="+mn-ea"/>
                <a:cs typeface="+mn-cs"/>
              </a:rPr>
              <a:t>84). Верхняя часть склона, возвышенность склона 195,0 ± 3 м над уровнем моря.</a:t>
            </a:r>
          </a:p>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20</a:t>
            </a:fld>
            <a:endParaRPr lang="ru-RU"/>
          </a:p>
        </p:txBody>
      </p:sp>
    </p:spTree>
    <p:extLst>
      <p:ext uri="{BB962C8B-B14F-4D97-AF65-F5344CB8AC3E}">
        <p14:creationId xmlns:p14="http://schemas.microsoft.com/office/powerpoint/2010/main" val="4107145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effectLst/>
                <a:latin typeface="+mn-lt"/>
                <a:ea typeface="+mn-ea"/>
                <a:cs typeface="+mn-cs"/>
              </a:rPr>
              <a:t>На основе полученных данных построена концептуальная модель осадконакопления для изучаемой местности (графическое </a:t>
            </a:r>
            <a:r>
              <a:rPr lang="ru-RU" sz="1200" kern="1200" dirty="0" err="1">
                <a:solidFill>
                  <a:schemeClr val="tx1"/>
                </a:solidFill>
                <a:effectLst/>
                <a:latin typeface="+mn-lt"/>
                <a:ea typeface="+mn-ea"/>
                <a:cs typeface="+mn-cs"/>
              </a:rPr>
              <a:t>пр</a:t>
            </a:r>
            <a:endParaRPr lang="ru-RU"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иложение</a:t>
            </a:r>
            <a:r>
              <a:rPr lang="ru-RU" sz="1200" kern="1200" dirty="0">
                <a:solidFill>
                  <a:schemeClr val="tx1"/>
                </a:solidFill>
                <a:effectLst/>
                <a:latin typeface="+mn-lt"/>
                <a:ea typeface="+mn-ea"/>
                <a:cs typeface="+mn-cs"/>
              </a:rPr>
              <a:t> 5).</a:t>
            </a:r>
          </a:p>
          <a:p>
            <a:endParaRPr lang="ru-RU"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a:p>
            <a:r>
              <a:rPr lang="ru-RU" sz="1200" dirty="0"/>
              <a:t>Среди них выделяются: отложения явно красноцветной толщи (ЛТ 16, ЛТ 11, ЛТ 8, ЛТ 7, ЛТ 5, ЛТ 3), образованные на равнине в области воздействия атмосферы, отложившиеся в очень мелководном и пресноводном бассейне; отложения опресненных лагун или прибрежных озер (ЛТ 15, ЛТ 6, ЛТ 4, ЛТ 2), образованные в застойных условиях в период низкого положения уровня моря; отложения переходной фации (ЛТ 12) от ограниченного шельфа к литоральной зоне; отложения открыто-морской зоны (</a:t>
            </a:r>
            <a:r>
              <a:rPr lang="ru-RU" sz="1200" dirty="0" err="1">
                <a:ea typeface="Times New Roman" panose="02020603050405020304" pitchFamily="18" charset="0"/>
                <a:cs typeface="Times New Roman" panose="02020603050405020304" pitchFamily="18" charset="0"/>
              </a:rPr>
              <a:t>ф</a:t>
            </a:r>
            <a:r>
              <a:rPr lang="ru-RU" sz="1200" dirty="0" err="1"/>
              <a:t>отическая</a:t>
            </a:r>
            <a:r>
              <a:rPr lang="ru-RU" sz="1200" dirty="0"/>
              <a:t> литоральная зона)  (ЛТ 14, ЛТ 13, ЛТ 10, ЛТ 9, ЛТ 1), большое количество остатков остракод и органического вещества в этих карбонатах может указывать на низкую скорость осаждения, высокую степень </a:t>
            </a:r>
            <a:r>
              <a:rPr lang="ru-RU" sz="1200" dirty="0" err="1"/>
              <a:t>биотурбации</a:t>
            </a:r>
            <a:r>
              <a:rPr lang="ru-RU" sz="1200" dirty="0"/>
              <a:t>, и относительно постоянную среду осаждения.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35222FD-89FC-4317-80DD-7C08CD97B011}" type="slidenum">
              <a:rPr lang="ru-RU" smtClean="0"/>
              <a:pPr/>
              <a:t>21</a:t>
            </a:fld>
            <a:endParaRPr lang="ru-RU"/>
          </a:p>
        </p:txBody>
      </p:sp>
    </p:spTree>
    <p:extLst>
      <p:ext uri="{BB962C8B-B14F-4D97-AF65-F5344CB8AC3E}">
        <p14:creationId xmlns:p14="http://schemas.microsoft.com/office/powerpoint/2010/main" val="2229616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7500" lnSpcReduction="20000"/>
          </a:bodyPr>
          <a:lstStyle/>
          <a:p>
            <a:r>
              <a:rPr lang="ru-RU" dirty="0"/>
              <a:t>Цели и задачи актуальны и по сей день. Существуют пробелы в научном знании, которые следует восполнить. Ожидаемые результаты соответствуют цели задачи: создание новой концептуальной модели образования континентальных отложений пермской системы (путем классифицирования </a:t>
            </a:r>
            <a:r>
              <a:rPr lang="ru-RU" dirty="0" err="1"/>
              <a:t>неморских</a:t>
            </a:r>
            <a:r>
              <a:rPr lang="ru-RU" dirty="0"/>
              <a:t> </a:t>
            </a:r>
            <a:r>
              <a:rPr lang="ru-RU" dirty="0" err="1"/>
              <a:t>микробиальных</a:t>
            </a:r>
            <a:r>
              <a:rPr lang="ru-RU" dirty="0"/>
              <a:t> известняков красноцветной пермской формации ВЕП и определения их генезиса).</a:t>
            </a:r>
          </a:p>
          <a:p>
            <a:endParaRPr lang="ru-RU" dirty="0"/>
          </a:p>
          <a:p>
            <a:r>
              <a:rPr lang="ru-RU" dirty="0"/>
              <a:t>Проблема заключается в том, что ранее уже были попытки создания данной классификации, но не доделаны. Нет стройной модели. Рассматриваемый участок имеет аномальное образование, до сих пор не известно точно, как был сформированный рассматриваемый осадочный бассейн. </a:t>
            </a:r>
          </a:p>
          <a:p>
            <a:endParaRPr lang="ru-RU" dirty="0"/>
          </a:p>
          <a:p>
            <a:r>
              <a:rPr lang="ru-RU" dirty="0"/>
              <a:t>В результате типизации пород в изученном разрезе выделены литологические и </a:t>
            </a:r>
            <a:r>
              <a:rPr lang="ru-RU" dirty="0" err="1"/>
              <a:t>микрофациальные</a:t>
            </a:r>
            <a:r>
              <a:rPr lang="ru-RU" dirty="0"/>
              <a:t> типы. Существенно сокращается количество повторений в описании разрезов, так как выделенные типы многократно встречаются в осадочных последовательностях. </a:t>
            </a:r>
          </a:p>
          <a:p>
            <a:r>
              <a:rPr lang="ru-RU" sz="1200" kern="1200" dirty="0">
                <a:solidFill>
                  <a:schemeClr val="tx1"/>
                </a:solidFill>
                <a:effectLst/>
                <a:latin typeface="+mn-lt"/>
                <a:ea typeface="+mn-ea"/>
                <a:cs typeface="+mn-cs"/>
              </a:rPr>
              <a:t>В данной магистерской диссертации изучены литология и генезис </a:t>
            </a:r>
            <a:r>
              <a:rPr lang="ru-RU" sz="1200" kern="1200" dirty="0" err="1">
                <a:solidFill>
                  <a:schemeClr val="tx1"/>
                </a:solidFill>
                <a:effectLst/>
                <a:latin typeface="+mn-lt"/>
                <a:ea typeface="+mn-ea"/>
                <a:cs typeface="+mn-cs"/>
              </a:rPr>
              <a:t>сероцветных</a:t>
            </a:r>
            <a:r>
              <a:rPr lang="ru-RU" sz="1200" kern="1200" dirty="0">
                <a:solidFill>
                  <a:schemeClr val="tx1"/>
                </a:solidFill>
                <a:effectLst/>
                <a:latin typeface="+mn-lt"/>
                <a:ea typeface="+mn-ea"/>
                <a:cs typeface="+mn-cs"/>
              </a:rPr>
              <a:t> известняков красноцветной формации казанского яруса среднего отдела пермской системы геологического разреза </a:t>
            </a:r>
            <a:r>
              <a:rPr lang="ru-RU" sz="1200" kern="1200" dirty="0" err="1">
                <a:solidFill>
                  <a:schemeClr val="tx1"/>
                </a:solidFill>
                <a:effectLst/>
                <a:latin typeface="+mn-lt"/>
                <a:ea typeface="+mn-ea"/>
                <a:cs typeface="+mn-cs"/>
              </a:rPr>
              <a:t>Сентяк</a:t>
            </a:r>
            <a:r>
              <a:rPr lang="ru-RU" sz="1200" kern="1200" dirty="0">
                <a:solidFill>
                  <a:schemeClr val="tx1"/>
                </a:solidFill>
                <a:effectLst/>
                <a:latin typeface="+mn-lt"/>
                <a:ea typeface="+mn-ea"/>
                <a:cs typeface="+mn-cs"/>
              </a:rPr>
              <a:t>, выделены </a:t>
            </a:r>
            <a:r>
              <a:rPr lang="ru-RU" sz="1200" kern="1200" dirty="0" err="1">
                <a:solidFill>
                  <a:schemeClr val="tx1"/>
                </a:solidFill>
                <a:effectLst/>
                <a:latin typeface="+mn-lt"/>
                <a:ea typeface="+mn-ea"/>
                <a:cs typeface="+mn-cs"/>
              </a:rPr>
              <a:t>литотипы</a:t>
            </a:r>
            <a:r>
              <a:rPr lang="ru-RU" sz="1200" kern="1200" dirty="0">
                <a:solidFill>
                  <a:schemeClr val="tx1"/>
                </a:solidFill>
                <a:effectLst/>
                <a:latin typeface="+mn-lt"/>
                <a:ea typeface="+mn-ea"/>
                <a:cs typeface="+mn-cs"/>
              </a:rPr>
              <a:t>, экстрагированы и определены </a:t>
            </a:r>
            <a:r>
              <a:rPr lang="ru-RU" sz="1200" kern="1200" dirty="0" err="1">
                <a:solidFill>
                  <a:schemeClr val="tx1"/>
                </a:solidFill>
                <a:effectLst/>
                <a:latin typeface="+mn-lt"/>
                <a:ea typeface="+mn-ea"/>
                <a:cs typeface="+mn-cs"/>
              </a:rPr>
              <a:t>микрофоссилии</a:t>
            </a:r>
            <a:r>
              <a:rPr lang="ru-RU" sz="1200" kern="1200" dirty="0">
                <a:solidFill>
                  <a:schemeClr val="tx1"/>
                </a:solidFill>
                <a:effectLst/>
                <a:latin typeface="+mn-lt"/>
                <a:ea typeface="+mn-ea"/>
                <a:cs typeface="+mn-cs"/>
              </a:rPr>
              <a:t>, построена концептуальная модель осадконакопления (графическое приложение 5).</a:t>
            </a:r>
          </a:p>
          <a:p>
            <a:r>
              <a:rPr lang="ru-RU" sz="1200" kern="1200" dirty="0">
                <a:solidFill>
                  <a:schemeClr val="tx1"/>
                </a:solidFill>
                <a:effectLst/>
                <a:latin typeface="+mn-lt"/>
                <a:ea typeface="+mn-ea"/>
                <a:cs typeface="+mn-cs"/>
              </a:rPr>
              <a:t>В результате типизации карбонатных пород в изученном районе выделены ЛТ. Среди них выделяются: отложения явно красноцветной толщи (ЛТ 16, ЛТ 11, ЛТ 8, ЛТ 7, ЛТ 5, ЛТ 3), образованные на равнине в области воздействия атмосферы, отложившиеся в очень мелководном и пресноводном бассейне; отложения опресненных лагун или прибрежных озер (ЛТ 15, ЛТ 6, ЛТ 4, ЛТ 2), образованные в застойных условиях в период низкого положения уровня моря; отложения переходной фации (ЛТ 12) от ограниченного шельфа к литоральной зоне; отложения открыто-морской (сублиторальной зоны) (ЛТ 14, ЛТ 13, ЛТ 10, ЛТ 9, ЛТ 1), большое количество остатков остракод и органического вещества в этих карбонатах может указывать на низкую скорость осаждения, высокую степень </a:t>
            </a:r>
            <a:r>
              <a:rPr lang="ru-RU" sz="1200" kern="1200" dirty="0" err="1">
                <a:solidFill>
                  <a:schemeClr val="tx1"/>
                </a:solidFill>
                <a:effectLst/>
                <a:latin typeface="+mn-lt"/>
                <a:ea typeface="+mn-ea"/>
                <a:cs typeface="+mn-cs"/>
              </a:rPr>
              <a:t>биотурбации</a:t>
            </a:r>
            <a:r>
              <a:rPr lang="ru-RU" sz="1200" kern="1200" dirty="0">
                <a:solidFill>
                  <a:schemeClr val="tx1"/>
                </a:solidFill>
                <a:effectLst/>
                <a:latin typeface="+mn-lt"/>
                <a:ea typeface="+mn-ea"/>
                <a:cs typeface="+mn-cs"/>
              </a:rPr>
              <a:t>, и относительно постоянную среду осаждения. Границы выделенных ЛТ не являются резкими. Обнажение глубинных фаций может свидетельствовать о сильных колебаниях уровня воды. </a:t>
            </a:r>
          </a:p>
          <a:p>
            <a:r>
              <a:rPr lang="ru-RU" sz="1200" kern="1200" dirty="0">
                <a:solidFill>
                  <a:schemeClr val="tx1"/>
                </a:solidFill>
                <a:effectLst/>
                <a:latin typeface="+mn-lt"/>
                <a:ea typeface="+mn-ea"/>
                <a:cs typeface="+mn-cs"/>
              </a:rPr>
              <a:t>Выделение литологических типов позволяет унифицировать описание литологической характеристики, при этом существенно сокращается количество повторений в описании разрезов, так как выделенные типы многократно встречаются в осадочных последовательностях континентальных пермских отложений, широко распространенных в регионе.</a:t>
            </a:r>
          </a:p>
          <a:p>
            <a:r>
              <a:rPr lang="ru-RU" sz="1200" kern="1200" dirty="0">
                <a:solidFill>
                  <a:schemeClr val="tx1"/>
                </a:solidFill>
                <a:effectLst/>
                <a:latin typeface="+mn-lt"/>
                <a:ea typeface="+mn-ea"/>
                <a:cs typeface="+mn-cs"/>
              </a:rPr>
              <a:t>Согласно </a:t>
            </a:r>
            <a:r>
              <a:rPr lang="ru-RU" sz="1200" kern="1200" dirty="0" err="1">
                <a:solidFill>
                  <a:schemeClr val="tx1"/>
                </a:solidFill>
                <a:effectLst/>
                <a:latin typeface="+mn-lt"/>
                <a:ea typeface="+mn-ea"/>
                <a:cs typeface="+mn-cs"/>
              </a:rPr>
              <a:t>седиментологическим</a:t>
            </a:r>
            <a:r>
              <a:rPr lang="ru-RU" sz="1200" kern="1200" dirty="0">
                <a:solidFill>
                  <a:schemeClr val="tx1"/>
                </a:solidFill>
                <a:effectLst/>
                <a:latin typeface="+mn-lt"/>
                <a:ea typeface="+mn-ea"/>
                <a:cs typeface="+mn-cs"/>
              </a:rPr>
              <a:t> и палеонтологическим данным, полученным в ходе анализа литологических типов — </a:t>
            </a:r>
            <a:r>
              <a:rPr lang="ru-RU" sz="1200" kern="1200" dirty="0" err="1">
                <a:solidFill>
                  <a:schemeClr val="tx1"/>
                </a:solidFill>
                <a:effectLst/>
                <a:latin typeface="+mn-lt"/>
                <a:ea typeface="+mn-ea"/>
                <a:cs typeface="+mn-cs"/>
              </a:rPr>
              <a:t>среднепермские</a:t>
            </a:r>
            <a:r>
              <a:rPr lang="ru-RU" sz="1200" kern="1200" dirty="0">
                <a:solidFill>
                  <a:schemeClr val="tx1"/>
                </a:solidFill>
                <a:effectLst/>
                <a:latin typeface="+mn-lt"/>
                <a:ea typeface="+mn-ea"/>
                <a:cs typeface="+mn-cs"/>
              </a:rPr>
              <a:t> континентальные карбонаты Казанского Поволжья отложились в мелководной озерной и нормальной озерной среде с фазами высыхания.</a:t>
            </a:r>
          </a:p>
          <a:p>
            <a:r>
              <a:rPr lang="ru-RU" sz="1200" kern="1200" dirty="0">
                <a:solidFill>
                  <a:schemeClr val="tx1"/>
                </a:solidFill>
                <a:effectLst/>
                <a:latin typeface="+mn-lt"/>
                <a:ea typeface="+mn-ea"/>
                <a:cs typeface="+mn-cs"/>
              </a:rPr>
              <a:t>В данной магистерской диссертации изучены литология и генезис </a:t>
            </a:r>
            <a:r>
              <a:rPr lang="ru-RU" sz="1200" kern="1200" dirty="0" err="1">
                <a:solidFill>
                  <a:schemeClr val="tx1"/>
                </a:solidFill>
                <a:effectLst/>
                <a:latin typeface="+mn-lt"/>
                <a:ea typeface="+mn-ea"/>
                <a:cs typeface="+mn-cs"/>
              </a:rPr>
              <a:t>сероцветных</a:t>
            </a:r>
            <a:r>
              <a:rPr lang="ru-RU" sz="1200" kern="1200" dirty="0">
                <a:solidFill>
                  <a:schemeClr val="tx1"/>
                </a:solidFill>
                <a:effectLst/>
                <a:latin typeface="+mn-lt"/>
                <a:ea typeface="+mn-ea"/>
                <a:cs typeface="+mn-cs"/>
              </a:rPr>
              <a:t> известняков красноцветной формации казанского яруса среднего отдела пермской системы геологического разреза </a:t>
            </a:r>
            <a:r>
              <a:rPr lang="ru-RU" sz="1200" kern="1200" dirty="0" err="1">
                <a:solidFill>
                  <a:schemeClr val="tx1"/>
                </a:solidFill>
                <a:effectLst/>
                <a:latin typeface="+mn-lt"/>
                <a:ea typeface="+mn-ea"/>
                <a:cs typeface="+mn-cs"/>
              </a:rPr>
              <a:t>Сентяк</a:t>
            </a:r>
            <a:r>
              <a:rPr lang="ru-RU" sz="1200" kern="1200" dirty="0">
                <a:solidFill>
                  <a:schemeClr val="tx1"/>
                </a:solidFill>
                <a:effectLst/>
                <a:latin typeface="+mn-lt"/>
                <a:ea typeface="+mn-ea"/>
                <a:cs typeface="+mn-cs"/>
              </a:rPr>
              <a:t>, выделены </a:t>
            </a:r>
            <a:r>
              <a:rPr lang="ru-RU" sz="1200" kern="1200" dirty="0" err="1">
                <a:solidFill>
                  <a:schemeClr val="tx1"/>
                </a:solidFill>
                <a:effectLst/>
                <a:latin typeface="+mn-lt"/>
                <a:ea typeface="+mn-ea"/>
                <a:cs typeface="+mn-cs"/>
              </a:rPr>
              <a:t>литотипы</a:t>
            </a:r>
            <a:r>
              <a:rPr lang="ru-RU" sz="1200" kern="1200" dirty="0">
                <a:solidFill>
                  <a:schemeClr val="tx1"/>
                </a:solidFill>
                <a:effectLst/>
                <a:latin typeface="+mn-lt"/>
                <a:ea typeface="+mn-ea"/>
                <a:cs typeface="+mn-cs"/>
              </a:rPr>
              <a:t>, экстрагированы и определены </a:t>
            </a:r>
            <a:r>
              <a:rPr lang="ru-RU" sz="1200" kern="1200" dirty="0" err="1">
                <a:solidFill>
                  <a:schemeClr val="tx1"/>
                </a:solidFill>
                <a:effectLst/>
                <a:latin typeface="+mn-lt"/>
                <a:ea typeface="+mn-ea"/>
                <a:cs typeface="+mn-cs"/>
              </a:rPr>
              <a:t>микрофоссилии</a:t>
            </a:r>
            <a:r>
              <a:rPr lang="ru-RU" sz="1200" kern="1200" dirty="0">
                <a:solidFill>
                  <a:schemeClr val="tx1"/>
                </a:solidFill>
                <a:effectLst/>
                <a:latin typeface="+mn-lt"/>
                <a:ea typeface="+mn-ea"/>
                <a:cs typeface="+mn-cs"/>
              </a:rPr>
              <a:t>, построена концептуальная модель осадконакопления (графическое приложение 5).</a:t>
            </a:r>
          </a:p>
          <a:p>
            <a:r>
              <a:rPr lang="ru-RU" sz="1200" kern="1200" dirty="0">
                <a:solidFill>
                  <a:schemeClr val="tx1"/>
                </a:solidFill>
                <a:effectLst/>
                <a:latin typeface="+mn-lt"/>
                <a:ea typeface="+mn-ea"/>
                <a:cs typeface="+mn-cs"/>
              </a:rPr>
              <a:t>В результате типизации карбонатных пород в изученном районе выделены ЛТ. Среди них выделяются: отложения явно красноцветной толщи (ЛТ 16, ЛТ 11, ЛТ 8, ЛТ 7, ЛТ 5, ЛТ 3), образованные на равнине в области воздействия атмосферы, отложившиеся в очень мелководном и пресноводном бассейне; отложения опресненных лагун или прибрежных озер (ЛТ 15, ЛТ 6, ЛТ 4, ЛТ 2), образованные в застойных условиях в период низкого положения уровня моря; отложения переходной фации (ЛТ 12) от ограниченного шельфа к литоральной зоне; отложения открыто-морской (сублиторальной зоны) (ЛТ 14, ЛТ 13, ЛТ 10, ЛТ 9, ЛТ 1), большое количество остатков остракод и органического вещества в этих карбонатах может указывать на низкую скорость осаждения, высокую степень </a:t>
            </a:r>
            <a:r>
              <a:rPr lang="ru-RU" sz="1200" kern="1200" dirty="0" err="1">
                <a:solidFill>
                  <a:schemeClr val="tx1"/>
                </a:solidFill>
                <a:effectLst/>
                <a:latin typeface="+mn-lt"/>
                <a:ea typeface="+mn-ea"/>
                <a:cs typeface="+mn-cs"/>
              </a:rPr>
              <a:t>биотурбации</a:t>
            </a:r>
            <a:r>
              <a:rPr lang="ru-RU" sz="1200" kern="1200" dirty="0">
                <a:solidFill>
                  <a:schemeClr val="tx1"/>
                </a:solidFill>
                <a:effectLst/>
                <a:latin typeface="+mn-lt"/>
                <a:ea typeface="+mn-ea"/>
                <a:cs typeface="+mn-cs"/>
              </a:rPr>
              <a:t>, и относительно постоянную среду осаждения. Границы выделенных ЛТ не являются резкими. Обнажение глубинных фаций может свидетельствовать о сильных колебаниях уровня воды. </a:t>
            </a:r>
          </a:p>
          <a:p>
            <a:r>
              <a:rPr lang="ru-RU" sz="1200" kern="1200" dirty="0">
                <a:solidFill>
                  <a:schemeClr val="tx1"/>
                </a:solidFill>
                <a:effectLst/>
                <a:latin typeface="+mn-lt"/>
                <a:ea typeface="+mn-ea"/>
                <a:cs typeface="+mn-cs"/>
              </a:rPr>
              <a:t>Выделение литологических типов позволяет унифицировать описание литологической характеристики, при этом существенно сокращается количество повторений в описании разрезов, так как выделенные типы многократно встречаются в осадочных последовательностях континентальных пермских отложений, широко распространенных в регионе.</a:t>
            </a:r>
          </a:p>
          <a:p>
            <a:r>
              <a:rPr lang="ru-RU" sz="1200" kern="1200" dirty="0">
                <a:solidFill>
                  <a:schemeClr val="tx1"/>
                </a:solidFill>
                <a:effectLst/>
                <a:latin typeface="+mn-lt"/>
                <a:ea typeface="+mn-ea"/>
                <a:cs typeface="+mn-cs"/>
              </a:rPr>
              <a:t>Согласно </a:t>
            </a:r>
            <a:r>
              <a:rPr lang="ru-RU" sz="1200" kern="1200" dirty="0" err="1">
                <a:solidFill>
                  <a:schemeClr val="tx1"/>
                </a:solidFill>
                <a:effectLst/>
                <a:latin typeface="+mn-lt"/>
                <a:ea typeface="+mn-ea"/>
                <a:cs typeface="+mn-cs"/>
              </a:rPr>
              <a:t>седиментологическим</a:t>
            </a:r>
            <a:r>
              <a:rPr lang="ru-RU" sz="1200" kern="1200" dirty="0">
                <a:solidFill>
                  <a:schemeClr val="tx1"/>
                </a:solidFill>
                <a:effectLst/>
                <a:latin typeface="+mn-lt"/>
                <a:ea typeface="+mn-ea"/>
                <a:cs typeface="+mn-cs"/>
              </a:rPr>
              <a:t> и палеонтологическим данным, полученным в ходе анализа литологических типов — </a:t>
            </a:r>
            <a:r>
              <a:rPr lang="ru-RU" sz="1200" kern="1200" dirty="0" err="1">
                <a:solidFill>
                  <a:schemeClr val="tx1"/>
                </a:solidFill>
                <a:effectLst/>
                <a:latin typeface="+mn-lt"/>
                <a:ea typeface="+mn-ea"/>
                <a:cs typeface="+mn-cs"/>
              </a:rPr>
              <a:t>среднепермские</a:t>
            </a:r>
            <a:r>
              <a:rPr lang="ru-RU" sz="1200" kern="1200" dirty="0">
                <a:solidFill>
                  <a:schemeClr val="tx1"/>
                </a:solidFill>
                <a:effectLst/>
                <a:latin typeface="+mn-lt"/>
                <a:ea typeface="+mn-ea"/>
                <a:cs typeface="+mn-cs"/>
              </a:rPr>
              <a:t> континентальные карбонаты Казанского Поволжья отложились в мелководной озерной и нормальной озерной среде с фазами высыхания.</a:t>
            </a:r>
          </a:p>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22</a:t>
            </a:fld>
            <a:endParaRPr lang="ru-RU"/>
          </a:p>
        </p:txBody>
      </p:sp>
    </p:spTree>
    <p:extLst>
      <p:ext uri="{BB962C8B-B14F-4D97-AF65-F5344CB8AC3E}">
        <p14:creationId xmlns:p14="http://schemas.microsoft.com/office/powerpoint/2010/main" val="2539792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Далее</a:t>
            </a:r>
            <a:r>
              <a:rPr lang="ru-RU" baseline="0" dirty="0"/>
              <a:t> приведен некоторые вложения-приложения</a:t>
            </a:r>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23</a:t>
            </a:fld>
            <a:endParaRPr lang="ru-RU"/>
          </a:p>
        </p:txBody>
      </p:sp>
    </p:spTree>
    <p:extLst>
      <p:ext uri="{BB962C8B-B14F-4D97-AF65-F5344CB8AC3E}">
        <p14:creationId xmlns:p14="http://schemas.microsoft.com/office/powerpoint/2010/main" val="3510815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24</a:t>
            </a:fld>
            <a:endParaRPr lang="ru-RU"/>
          </a:p>
        </p:txBody>
      </p:sp>
    </p:spTree>
    <p:extLst>
      <p:ext uri="{BB962C8B-B14F-4D97-AF65-F5344CB8AC3E}">
        <p14:creationId xmlns:p14="http://schemas.microsoft.com/office/powerpoint/2010/main" val="3598334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Композитный участок вблизи села </a:t>
            </a:r>
            <a:r>
              <a:rPr lang="ru-RU" sz="1200" b="0" i="0" kern="1200" dirty="0" err="1">
                <a:solidFill>
                  <a:schemeClr val="tx1"/>
                </a:solidFill>
                <a:effectLst/>
                <a:latin typeface="+mn-lt"/>
                <a:ea typeface="+mn-ea"/>
                <a:cs typeface="+mn-cs"/>
              </a:rPr>
              <a:t>Сентяк</a:t>
            </a:r>
            <a:r>
              <a:rPr lang="ru-RU" sz="1200" b="0" i="0" kern="1200" dirty="0">
                <a:solidFill>
                  <a:schemeClr val="tx1"/>
                </a:solidFill>
                <a:effectLst/>
                <a:latin typeface="+mn-lt"/>
                <a:ea typeface="+mn-ea"/>
                <a:cs typeface="+mn-cs"/>
              </a:rPr>
              <a:t> описан ниже (снизу вверх). Интервалы в описании от кровати к кровати измеряются от основания пакета 1 на каждой станции.</a:t>
            </a:r>
            <a:endParaRPr lang="ru-RU"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Разрез сложен семью обнажениями (рис.) , расположенными на правом берегу р. Кама в 0,5–2,0 км выше по течению от с. </a:t>
            </a:r>
            <a:r>
              <a:rPr lang="ru-RU" sz="1200" kern="1200" dirty="0" err="1">
                <a:solidFill>
                  <a:schemeClr val="tx1"/>
                </a:solidFill>
                <a:effectLst/>
                <a:latin typeface="+mn-lt"/>
                <a:ea typeface="+mn-ea"/>
                <a:cs typeface="+mn-cs"/>
              </a:rPr>
              <a:t>Сентяк</a:t>
            </a:r>
            <a:r>
              <a:rPr lang="ru-RU" sz="1200" kern="1200" dirty="0">
                <a:solidFill>
                  <a:schemeClr val="tx1"/>
                </a:solidFill>
                <a:effectLst/>
                <a:latin typeface="+mn-lt"/>
                <a:ea typeface="+mn-ea"/>
                <a:cs typeface="+mn-cs"/>
              </a:rPr>
              <a:t>, в 5 км ниже по течению от набережной в городе Нижнекамске. Нижние русла Казанского (пакеты 1-3 и самая нижняя часть пакета 4) залегают ниже ватерлинии реки Камы. Они были изучен в скважине 1, пробуренной в 1995 году (</a:t>
            </a:r>
            <a:r>
              <a:rPr lang="ru-RU" sz="1200" kern="1200" dirty="0" err="1">
                <a:solidFill>
                  <a:schemeClr val="tx1"/>
                </a:solidFill>
                <a:effectLst/>
                <a:latin typeface="+mn-lt"/>
                <a:ea typeface="+mn-ea"/>
                <a:cs typeface="+mn-cs"/>
              </a:rPr>
              <a:t>Сунгатуллин</a:t>
            </a:r>
            <a:r>
              <a:rPr lang="ru-RU" sz="1200" kern="1200" dirty="0">
                <a:solidFill>
                  <a:schemeClr val="tx1"/>
                </a:solidFill>
                <a:effectLst/>
                <a:latin typeface="+mn-lt"/>
                <a:ea typeface="+mn-ea"/>
                <a:cs typeface="+mn-cs"/>
              </a:rPr>
              <a:t> и др., 1996), в 3 км к северо-востоку от села </a:t>
            </a:r>
            <a:r>
              <a:rPr lang="ru-RU" sz="1200" kern="1200" dirty="0" err="1">
                <a:solidFill>
                  <a:schemeClr val="tx1"/>
                </a:solidFill>
                <a:effectLst/>
                <a:latin typeface="+mn-lt"/>
                <a:ea typeface="+mn-ea"/>
                <a:cs typeface="+mn-cs"/>
              </a:rPr>
              <a:t>Сентяк</a:t>
            </a:r>
            <a:r>
              <a:rPr lang="ru-RU" sz="1200" kern="1200" dirty="0">
                <a:solidFill>
                  <a:schemeClr val="tx1"/>
                </a:solidFill>
                <a:effectLst/>
                <a:latin typeface="+mn-lt"/>
                <a:ea typeface="+mn-ea"/>
                <a:cs typeface="+mn-cs"/>
              </a:rPr>
              <a:t>.</a:t>
            </a:r>
          </a:p>
          <a:p>
            <a:r>
              <a:rPr lang="ru-RU" sz="1200" b="1" kern="1200" dirty="0">
                <a:solidFill>
                  <a:schemeClr val="tx1"/>
                </a:solidFill>
                <a:effectLst/>
                <a:latin typeface="+mn-lt"/>
                <a:ea typeface="+mn-ea"/>
                <a:cs typeface="+mn-cs"/>
              </a:rPr>
              <a:t>Пермская система</a:t>
            </a:r>
            <a:endParaRPr lang="ru-RU" sz="1200" kern="1200" dirty="0">
              <a:solidFill>
                <a:schemeClr val="tx1"/>
              </a:solidFill>
              <a:effectLst/>
              <a:latin typeface="+mn-lt"/>
              <a:ea typeface="+mn-ea"/>
              <a:cs typeface="+mn-cs"/>
            </a:endParaRPr>
          </a:p>
          <a:p>
            <a:r>
              <a:rPr lang="ru-RU" sz="1200" u="sng" kern="1200" dirty="0" err="1">
                <a:solidFill>
                  <a:schemeClr val="tx1"/>
                </a:solidFill>
                <a:effectLst/>
                <a:latin typeface="+mn-lt"/>
                <a:ea typeface="+mn-ea"/>
                <a:cs typeface="+mn-cs"/>
              </a:rPr>
              <a:t>Нижнеказанский</a:t>
            </a:r>
            <a:r>
              <a:rPr lang="ru-RU" sz="1200" u="sng" kern="1200" dirty="0">
                <a:solidFill>
                  <a:schemeClr val="tx1"/>
                </a:solidFill>
                <a:effectLst/>
                <a:latin typeface="+mn-lt"/>
                <a:ea typeface="+mn-ea"/>
                <a:cs typeface="+mn-cs"/>
              </a:rPr>
              <a:t> </a:t>
            </a:r>
            <a:r>
              <a:rPr lang="ru-RU" sz="1200" u="sng" kern="1200" dirty="0" err="1">
                <a:solidFill>
                  <a:schemeClr val="tx1"/>
                </a:solidFill>
                <a:effectLst/>
                <a:latin typeface="+mn-lt"/>
                <a:ea typeface="+mn-ea"/>
                <a:cs typeface="+mn-cs"/>
              </a:rPr>
              <a:t>подъярус</a:t>
            </a:r>
            <a:endParaRPr lang="ru-RU" sz="1200" kern="1200" dirty="0">
              <a:solidFill>
                <a:schemeClr val="tx1"/>
              </a:solidFill>
              <a:effectLst/>
              <a:latin typeface="+mn-lt"/>
              <a:ea typeface="+mn-ea"/>
              <a:cs typeface="+mn-cs"/>
            </a:endParaRPr>
          </a:p>
          <a:p>
            <a:r>
              <a:rPr lang="ru-RU" sz="1200" i="1" kern="1200" dirty="0" err="1">
                <a:solidFill>
                  <a:schemeClr val="tx1"/>
                </a:solidFill>
                <a:effectLst/>
                <a:latin typeface="+mn-lt"/>
                <a:ea typeface="+mn-ea"/>
                <a:cs typeface="+mn-cs"/>
              </a:rPr>
              <a:t>Байтуганские</a:t>
            </a:r>
            <a:r>
              <a:rPr lang="ru-RU" sz="1200" i="1" kern="1200" dirty="0">
                <a:solidFill>
                  <a:schemeClr val="tx1"/>
                </a:solidFill>
                <a:effectLst/>
                <a:latin typeface="+mn-lt"/>
                <a:ea typeface="+mn-ea"/>
                <a:cs typeface="+mn-cs"/>
              </a:rPr>
              <a:t> слои</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Свита сложена тонкослоистым чередованием серых и красных сланцев. Голубовато-серыми, тонкослоистыми, платиновыми сланцы с многочисленными остатками </a:t>
            </a:r>
            <a:r>
              <a:rPr lang="ru-RU" sz="1200" kern="1200" dirty="0" err="1">
                <a:solidFill>
                  <a:schemeClr val="tx1"/>
                </a:solidFill>
                <a:effectLst/>
                <a:latin typeface="+mn-lt"/>
                <a:ea typeface="+mn-ea"/>
                <a:cs typeface="+mn-cs"/>
              </a:rPr>
              <a:t>брахиопод</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Lingula </a:t>
            </a:r>
            <a:r>
              <a:rPr lang="en-US" sz="1200" i="1" kern="1200" dirty="0" err="1">
                <a:solidFill>
                  <a:schemeClr val="tx1"/>
                </a:solidFill>
                <a:effectLst/>
                <a:latin typeface="+mn-lt"/>
                <a:ea typeface="+mn-ea"/>
                <a:cs typeface="+mn-cs"/>
              </a:rPr>
              <a:t>orientalis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Gol</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остракод</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Healdianella</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Cavellina</a:t>
            </a:r>
            <a:r>
              <a:rPr lang="ru-RU" sz="1200" kern="1200" dirty="0">
                <a:solidFill>
                  <a:schemeClr val="tx1"/>
                </a:solidFill>
                <a:effectLst/>
                <a:latin typeface="+mn-lt"/>
                <a:ea typeface="+mn-ea"/>
                <a:cs typeface="+mn-cs"/>
              </a:rPr>
              <a:t> и др., двустворчатых моллюсков </a:t>
            </a:r>
            <a:r>
              <a:rPr lang="en-US" sz="1200" i="1" kern="1200" dirty="0" err="1">
                <a:solidFill>
                  <a:schemeClr val="tx1"/>
                </a:solidFill>
                <a:effectLst/>
                <a:latin typeface="+mn-lt"/>
                <a:ea typeface="+mn-ea"/>
                <a:cs typeface="+mn-cs"/>
              </a:rPr>
              <a:t>Pseudobakewellia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ceratophagaeformis</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Noin</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Schizodus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rossicus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Vern</a:t>
            </a:r>
            <a:r>
              <a:rPr lang="ru-RU" sz="1200" kern="1200" dirty="0">
                <a:solidFill>
                  <a:schemeClr val="tx1"/>
                </a:solidFill>
                <a:effectLst/>
                <a:latin typeface="+mn-lt"/>
                <a:ea typeface="+mn-ea"/>
                <a:cs typeface="+mn-cs"/>
              </a:rPr>
              <a:t>., и чешуи рыб. </a:t>
            </a:r>
          </a:p>
          <a:p>
            <a:r>
              <a:rPr lang="ru-RU" sz="1200" b="1" kern="1200" dirty="0">
                <a:solidFill>
                  <a:schemeClr val="tx1"/>
                </a:solidFill>
                <a:effectLst/>
                <a:latin typeface="+mn-lt"/>
                <a:ea typeface="+mn-ea"/>
                <a:cs typeface="+mn-cs"/>
              </a:rPr>
              <a:t>Обнажение S7: </a:t>
            </a:r>
            <a:r>
              <a:rPr lang="en-US" sz="1200" kern="1200" dirty="0">
                <a:solidFill>
                  <a:schemeClr val="tx1"/>
                </a:solidFill>
                <a:effectLst/>
                <a:latin typeface="+mn-lt"/>
                <a:ea typeface="+mn-ea"/>
                <a:cs typeface="+mn-cs"/>
              </a:rPr>
              <a:t>GPS</a:t>
            </a:r>
            <a:r>
              <a:rPr lang="ru-RU" sz="1200" kern="1200" dirty="0">
                <a:solidFill>
                  <a:schemeClr val="tx1"/>
                </a:solidFill>
                <a:effectLst/>
                <a:latin typeface="+mn-lt"/>
                <a:ea typeface="+mn-ea"/>
                <a:cs typeface="+mn-cs"/>
              </a:rPr>
              <a:t>: 55.71165 </a:t>
            </a:r>
            <a:r>
              <a:rPr lang="en-US" sz="1200" kern="1200" dirty="0">
                <a:solidFill>
                  <a:schemeClr val="tx1"/>
                </a:solidFill>
                <a:effectLst/>
                <a:latin typeface="+mn-lt"/>
                <a:ea typeface="+mn-ea"/>
                <a:cs typeface="+mn-cs"/>
              </a:rPr>
              <a:t>N</a:t>
            </a:r>
            <a:r>
              <a:rPr lang="ru-RU" sz="1200" kern="1200" dirty="0">
                <a:solidFill>
                  <a:schemeClr val="tx1"/>
                </a:solidFill>
                <a:effectLst/>
                <a:latin typeface="+mn-lt"/>
                <a:ea typeface="+mn-ea"/>
                <a:cs typeface="+mn-cs"/>
              </a:rPr>
              <a:t> 051.75389 </a:t>
            </a:r>
            <a:r>
              <a:rPr lang="en-US" sz="1200" kern="1200" dirty="0">
                <a:solidFill>
                  <a:schemeClr val="tx1"/>
                </a:solidFill>
                <a:effectLst/>
                <a:latin typeface="+mn-lt"/>
                <a:ea typeface="+mn-ea"/>
                <a:cs typeface="+mn-cs"/>
              </a:rPr>
              <a:t>E</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WGS</a:t>
            </a:r>
            <a:r>
              <a:rPr lang="ru-RU" sz="1200" kern="1200" dirty="0">
                <a:solidFill>
                  <a:schemeClr val="tx1"/>
                </a:solidFill>
                <a:effectLst/>
                <a:latin typeface="+mn-lt"/>
                <a:ea typeface="+mn-ea"/>
                <a:cs typeface="+mn-cs"/>
              </a:rPr>
              <a:t>84).</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7/4. Интервал 21,0 – 40,0 м. Общая мощность 19,0 м. Сложена тонкослоистыми серыми известняками и мергелем с прослоями зеленовато-серых сланцев. Нижняя часть пласта представлена биокластическими известняками, содержащими: фораминифер, </a:t>
            </a:r>
            <a:r>
              <a:rPr lang="ru-RU" sz="1200" kern="1200" dirty="0" err="1">
                <a:solidFill>
                  <a:schemeClr val="tx1"/>
                </a:solidFill>
                <a:effectLst/>
                <a:latin typeface="+mn-lt"/>
                <a:ea typeface="+mn-ea"/>
                <a:cs typeface="+mn-cs"/>
              </a:rPr>
              <a:t>остракод</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Healdinella</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Cavellina</a:t>
            </a:r>
            <a:r>
              <a:rPr lang="ru-RU" sz="1200" kern="1200" dirty="0">
                <a:solidFill>
                  <a:schemeClr val="tx1"/>
                </a:solidFill>
                <a:effectLst/>
                <a:latin typeface="+mn-lt"/>
                <a:ea typeface="+mn-ea"/>
                <a:cs typeface="+mn-cs"/>
              </a:rPr>
              <a:t>, и др., массовые скопления раковин </a:t>
            </a:r>
            <a:r>
              <a:rPr lang="ru-RU" sz="1200" kern="1200" dirty="0" err="1">
                <a:solidFill>
                  <a:schemeClr val="tx1"/>
                </a:solidFill>
                <a:effectLst/>
                <a:latin typeface="+mn-lt"/>
                <a:ea typeface="+mn-ea"/>
                <a:cs typeface="+mn-cs"/>
              </a:rPr>
              <a:t>брахиопод</a:t>
            </a:r>
            <a:r>
              <a:rPr lang="ru-RU" sz="1200" kern="1200" dirty="0">
                <a:solidFill>
                  <a:schemeClr val="tx1"/>
                </a:solidFill>
                <a:effectLst/>
                <a:latin typeface="+mn-lt"/>
                <a:ea typeface="+mn-ea"/>
                <a:cs typeface="+mn-cs"/>
              </a:rPr>
              <a:t> </a:t>
            </a:r>
            <a:r>
              <a:rPr lang="ru-RU" sz="1200" i="1" kern="1200" dirty="0" err="1">
                <a:solidFill>
                  <a:schemeClr val="tx1"/>
                </a:solidFill>
                <a:effectLst/>
                <a:latin typeface="+mn-lt"/>
                <a:ea typeface="+mn-ea"/>
                <a:cs typeface="+mn-cs"/>
              </a:rPr>
              <a:t>Cancrinella</a:t>
            </a:r>
            <a:r>
              <a:rPr lang="ru-RU" sz="1200" i="1" kern="1200" dirty="0">
                <a:solidFill>
                  <a:schemeClr val="tx1"/>
                </a:solidFill>
                <a:effectLst/>
                <a:latin typeface="+mn-lt"/>
                <a:ea typeface="+mn-ea"/>
                <a:cs typeface="+mn-cs"/>
              </a:rPr>
              <a:t> </a:t>
            </a:r>
            <a:r>
              <a:rPr lang="ru-RU" sz="1200" i="1" kern="1200" dirty="0" err="1">
                <a:solidFill>
                  <a:schemeClr val="tx1"/>
                </a:solidFill>
                <a:effectLst/>
                <a:latin typeface="+mn-lt"/>
                <a:ea typeface="+mn-ea"/>
                <a:cs typeface="+mn-cs"/>
              </a:rPr>
              <a:t>cancrini</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Vern</a:t>
            </a:r>
            <a:r>
              <a:rPr lang="ru-RU" sz="1200" kern="1200" dirty="0">
                <a:solidFill>
                  <a:schemeClr val="tx1"/>
                </a:solidFill>
                <a:effectLst/>
                <a:latin typeface="+mn-lt"/>
                <a:ea typeface="+mn-ea"/>
                <a:cs typeface="+mn-cs"/>
              </a:rPr>
              <a:t>.) в большем количестве, и </a:t>
            </a:r>
            <a:r>
              <a:rPr lang="ru-RU" sz="1200" kern="1200" dirty="0" err="1">
                <a:solidFill>
                  <a:schemeClr val="tx1"/>
                </a:solidFill>
                <a:effectLst/>
                <a:latin typeface="+mn-lt"/>
                <a:ea typeface="+mn-ea"/>
                <a:cs typeface="+mn-cs"/>
              </a:rPr>
              <a:t>Licharewia</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rugulata</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Kut</a:t>
            </a:r>
            <a:r>
              <a:rPr lang="ru-RU" sz="1200" kern="1200" dirty="0">
                <a:solidFill>
                  <a:schemeClr val="tx1"/>
                </a:solidFill>
                <a:effectLst/>
                <a:latin typeface="+mn-lt"/>
                <a:ea typeface="+mn-ea"/>
                <a:cs typeface="+mn-cs"/>
              </a:rPr>
              <a:t>. – в меньшем, фрагменты ветвистых и сетчатых мшанок, </a:t>
            </a:r>
            <a:r>
              <a:rPr lang="ru-RU" sz="1200" kern="1200" dirty="0" err="1">
                <a:solidFill>
                  <a:schemeClr val="tx1"/>
                </a:solidFill>
                <a:effectLst/>
                <a:latin typeface="+mn-lt"/>
                <a:ea typeface="+mn-ea"/>
                <a:cs typeface="+mn-cs"/>
              </a:rPr>
              <a:t>криноидей</a:t>
            </a:r>
            <a:r>
              <a:rPr lang="ru-RU" sz="1200" kern="1200" dirty="0">
                <a:solidFill>
                  <a:schemeClr val="tx1"/>
                </a:solidFill>
                <a:effectLst/>
                <a:latin typeface="+mn-lt"/>
                <a:ea typeface="+mn-ea"/>
                <a:cs typeface="+mn-cs"/>
              </a:rPr>
              <a:t>, конодонт </a:t>
            </a:r>
            <a:r>
              <a:rPr lang="ru-RU" sz="1200" kern="1200" dirty="0" err="1">
                <a:solidFill>
                  <a:schemeClr val="tx1"/>
                </a:solidFill>
                <a:effectLst/>
                <a:latin typeface="+mn-lt"/>
                <a:ea typeface="+mn-ea"/>
                <a:cs typeface="+mn-cs"/>
              </a:rPr>
              <a:t>Kamagnathus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khalimbadzhae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Chern</a:t>
            </a:r>
            <a:r>
              <a:rPr lang="ru-RU" sz="1200" kern="1200" dirty="0">
                <a:solidFill>
                  <a:schemeClr val="tx1"/>
                </a:solidFill>
                <a:effectLst/>
                <a:latin typeface="+mn-lt"/>
                <a:ea typeface="+mn-ea"/>
                <a:cs typeface="+mn-cs"/>
              </a:rPr>
              <a:t>., и др. Верхняя часть пласта сложена тонкослоистым чередованием (0,1-0,2 м) известняка, мергеля и сланца плитчатой текстуры, содержащими: фораминифер </a:t>
            </a:r>
            <a:r>
              <a:rPr lang="en-US" sz="1200" i="1" kern="1200" dirty="0" err="1">
                <a:solidFill>
                  <a:schemeClr val="tx1"/>
                </a:solidFill>
                <a:effectLst/>
                <a:latin typeface="+mn-lt"/>
                <a:ea typeface="+mn-ea"/>
                <a:cs typeface="+mn-cs"/>
              </a:rPr>
              <a:t>Pseudoammodiscus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kamae</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Tscherd</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Ps</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microsphaericus</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K</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Macl</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Ps</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megasphaericus</a:t>
            </a:r>
            <a:r>
              <a:rPr lang="ru-RU"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Gerke</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Syzrania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samarensis</a:t>
            </a:r>
            <a:r>
              <a:rPr lang="ru-RU"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Raus</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Nodosaria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suchonensis</a:t>
            </a:r>
            <a:r>
              <a:rPr lang="en-US" sz="1200" kern="1200" dirty="0">
                <a:solidFill>
                  <a:schemeClr val="tx1"/>
                </a:solidFill>
                <a:effectLst/>
                <a:latin typeface="+mn-lt"/>
                <a:ea typeface="+mn-ea"/>
                <a:cs typeface="+mn-cs"/>
              </a:rPr>
              <a:t> K</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Maclay</a:t>
            </a:r>
            <a:r>
              <a:rPr lang="ru-RU" sz="1200" kern="1200" dirty="0">
                <a:solidFill>
                  <a:schemeClr val="tx1"/>
                </a:solidFill>
                <a:effectLst/>
                <a:latin typeface="+mn-lt"/>
                <a:ea typeface="+mn-ea"/>
                <a:cs typeface="+mn-cs"/>
              </a:rPr>
              <a:t>, морские двустворчатые моллюски, </a:t>
            </a:r>
            <a:r>
              <a:rPr lang="ru-RU" sz="1200" kern="1200" dirty="0" err="1">
                <a:solidFill>
                  <a:schemeClr val="tx1"/>
                </a:solidFill>
                <a:effectLst/>
                <a:latin typeface="+mn-lt"/>
                <a:ea typeface="+mn-ea"/>
                <a:cs typeface="+mn-cs"/>
              </a:rPr>
              <a:t>брахиопод</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остракод</a:t>
            </a:r>
            <a:r>
              <a:rPr lang="ru-RU" sz="1200" kern="1200" dirty="0">
                <a:solidFill>
                  <a:schemeClr val="tx1"/>
                </a:solidFill>
                <a:effectLst/>
                <a:latin typeface="+mn-lt"/>
                <a:ea typeface="+mn-ea"/>
                <a:cs typeface="+mn-cs"/>
              </a:rPr>
              <a:t>. Некоторые слои содержат остатки растений </a:t>
            </a:r>
            <a:r>
              <a:rPr lang="en-US" sz="1200" i="1" kern="1200" dirty="0" err="1">
                <a:solidFill>
                  <a:schemeClr val="tx1"/>
                </a:solidFill>
                <a:effectLst/>
                <a:latin typeface="+mn-lt"/>
                <a:ea typeface="+mn-ea"/>
                <a:cs typeface="+mn-cs"/>
              </a:rPr>
              <a:t>Annularia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stelloides</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Neub</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Paracalamites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frigidus</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Neub</a:t>
            </a:r>
            <a:r>
              <a:rPr lang="ru-RU" sz="1200" kern="1200" dirty="0">
                <a:solidFill>
                  <a:schemeClr val="tx1"/>
                </a:solidFill>
                <a:effectLst/>
                <a:latin typeface="+mn-lt"/>
                <a:ea typeface="+mn-ea"/>
                <a:cs typeface="+mn-cs"/>
              </a:rPr>
              <a:t>., и </a:t>
            </a:r>
            <a:r>
              <a:rPr lang="en-US" sz="1200" i="1" kern="1200" dirty="0" err="1">
                <a:solidFill>
                  <a:schemeClr val="tx1"/>
                </a:solidFill>
                <a:effectLst/>
                <a:latin typeface="+mn-lt"/>
                <a:ea typeface="+mn-ea"/>
                <a:cs typeface="+mn-cs"/>
              </a:rPr>
              <a:t>Phylladoderma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sentjakensis</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Esual</a:t>
            </a:r>
            <a:r>
              <a:rPr lang="ru-RU" sz="1200" kern="1200" dirty="0">
                <a:solidFill>
                  <a:schemeClr val="tx1"/>
                </a:solidFill>
                <a:effectLst/>
                <a:latin typeface="+mn-lt"/>
                <a:ea typeface="+mn-ea"/>
                <a:cs typeface="+mn-cs"/>
              </a:rPr>
              <a:t>., и др.</a:t>
            </a:r>
          </a:p>
          <a:p>
            <a:r>
              <a:rPr lang="ru-RU" sz="1200" i="1"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ru-RU" sz="1200" i="1" kern="1200" dirty="0" err="1">
                <a:solidFill>
                  <a:schemeClr val="tx1"/>
                </a:solidFill>
                <a:effectLst/>
                <a:latin typeface="+mn-lt"/>
                <a:ea typeface="+mn-ea"/>
                <a:cs typeface="+mn-cs"/>
              </a:rPr>
              <a:t>Камышлинские</a:t>
            </a:r>
            <a:r>
              <a:rPr lang="ru-RU" sz="1200" i="1" kern="1200" dirty="0">
                <a:solidFill>
                  <a:schemeClr val="tx1"/>
                </a:solidFill>
                <a:effectLst/>
                <a:latin typeface="+mn-lt"/>
                <a:ea typeface="+mn-ea"/>
                <a:cs typeface="+mn-cs"/>
              </a:rPr>
              <a:t> слои</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Пачка S7/5. Интервал 40,0 – 52,0 м. Мощность 12,0 м. Сложена зеленовато-серыми, </a:t>
            </a:r>
            <a:r>
              <a:rPr lang="ru-RU" sz="1200" kern="1200" dirty="0" err="1">
                <a:solidFill>
                  <a:schemeClr val="tx1"/>
                </a:solidFill>
                <a:effectLst/>
                <a:latin typeface="+mn-lt"/>
                <a:ea typeface="+mn-ea"/>
                <a:cs typeface="+mn-cs"/>
              </a:rPr>
              <a:t>полимиктовыми</a:t>
            </a:r>
            <a:r>
              <a:rPr lang="ru-RU" sz="1200" kern="1200" dirty="0">
                <a:solidFill>
                  <a:schemeClr val="tx1"/>
                </a:solidFill>
                <a:effectLst/>
                <a:latin typeface="+mn-lt"/>
                <a:ea typeface="+mn-ea"/>
                <a:cs typeface="+mn-cs"/>
              </a:rPr>
              <a:t>, наклонно залегающими, известковистыми песчаниками и галькой глинистых пород. Песчаник содержит отпечатки растений и окварцованные стволы деревьев.</a:t>
            </a:r>
          </a:p>
          <a:p>
            <a:r>
              <a:rPr lang="ru-RU" sz="1200" b="1" kern="1200" dirty="0">
                <a:solidFill>
                  <a:schemeClr val="tx1"/>
                </a:solidFill>
                <a:effectLst/>
                <a:latin typeface="+mn-lt"/>
                <a:ea typeface="+mn-ea"/>
                <a:cs typeface="+mn-cs"/>
              </a:rPr>
              <a:t>Обнажение S6: </a:t>
            </a:r>
            <a:r>
              <a:rPr lang="en-US" sz="1200" kern="1200" dirty="0">
                <a:solidFill>
                  <a:schemeClr val="tx1"/>
                </a:solidFill>
                <a:effectLst/>
                <a:latin typeface="+mn-lt"/>
                <a:ea typeface="+mn-ea"/>
                <a:cs typeface="+mn-cs"/>
              </a:rPr>
              <a:t>GPS</a:t>
            </a:r>
            <a:r>
              <a:rPr lang="ru-RU" sz="1200" kern="1200" dirty="0">
                <a:solidFill>
                  <a:schemeClr val="tx1"/>
                </a:solidFill>
                <a:effectLst/>
                <a:latin typeface="+mn-lt"/>
                <a:ea typeface="+mn-ea"/>
                <a:cs typeface="+mn-cs"/>
              </a:rPr>
              <a:t>: 55.70381 </a:t>
            </a:r>
            <a:r>
              <a:rPr lang="en-US" sz="1200" kern="1200" dirty="0">
                <a:solidFill>
                  <a:schemeClr val="tx1"/>
                </a:solidFill>
                <a:effectLst/>
                <a:latin typeface="+mn-lt"/>
                <a:ea typeface="+mn-ea"/>
                <a:cs typeface="+mn-cs"/>
              </a:rPr>
              <a:t>N</a:t>
            </a:r>
            <a:r>
              <a:rPr lang="ru-RU" sz="1200" kern="1200" dirty="0">
                <a:solidFill>
                  <a:schemeClr val="tx1"/>
                </a:solidFill>
                <a:effectLst/>
                <a:latin typeface="+mn-lt"/>
                <a:ea typeface="+mn-ea"/>
                <a:cs typeface="+mn-cs"/>
              </a:rPr>
              <a:t>, 051.74177 </a:t>
            </a:r>
            <a:r>
              <a:rPr lang="en-US" sz="1200" kern="1200" dirty="0">
                <a:solidFill>
                  <a:schemeClr val="tx1"/>
                </a:solidFill>
                <a:effectLst/>
                <a:latin typeface="+mn-lt"/>
                <a:ea typeface="+mn-ea"/>
                <a:cs typeface="+mn-cs"/>
              </a:rPr>
              <a:t>E</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WGS</a:t>
            </a:r>
            <a:r>
              <a:rPr lang="ru-RU" sz="1200" kern="1200" dirty="0">
                <a:solidFill>
                  <a:schemeClr val="tx1"/>
                </a:solidFill>
                <a:effectLst/>
                <a:latin typeface="+mn-lt"/>
                <a:ea typeface="+mn-ea"/>
                <a:cs typeface="+mn-cs"/>
              </a:rPr>
              <a:t>84).</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6/6. Интервал 52,0–67,5 м. Мощность 15,5 м. Сложена чередованием серых песчаников, алевролитов, сланцев, мергелей и известняков с морской и </a:t>
            </a:r>
            <a:r>
              <a:rPr lang="ru-RU" sz="1200" kern="1200" dirty="0" err="1">
                <a:solidFill>
                  <a:schemeClr val="tx1"/>
                </a:solidFill>
                <a:effectLst/>
                <a:latin typeface="+mn-lt"/>
                <a:ea typeface="+mn-ea"/>
                <a:cs typeface="+mn-cs"/>
              </a:rPr>
              <a:t>неморской</a:t>
            </a:r>
            <a:r>
              <a:rPr lang="ru-RU" sz="1200" kern="1200" dirty="0">
                <a:solidFill>
                  <a:schemeClr val="tx1"/>
                </a:solidFill>
                <a:effectLst/>
                <a:latin typeface="+mn-lt"/>
                <a:ea typeface="+mn-ea"/>
                <a:cs typeface="+mn-cs"/>
              </a:rPr>
              <a:t> фауной. Нижняя часть разреза содержит слой (мощностью 4 м) чередующихся серых песчаников, алевролитов, сланцев и известняков с двумя прослоями черных углистых пород. Эта часть изучена в соседнем обнажении S5, в которой опорой служит известняк (S5/6-1).</a:t>
            </a:r>
          </a:p>
          <a:p>
            <a:r>
              <a:rPr lang="ru-RU" sz="1200" b="1" kern="1200" dirty="0">
                <a:solidFill>
                  <a:schemeClr val="tx1"/>
                </a:solidFill>
                <a:effectLst/>
                <a:latin typeface="+mn-lt"/>
                <a:ea typeface="+mn-ea"/>
                <a:cs typeface="+mn-cs"/>
              </a:rPr>
              <a:t>Обнажение S5: </a:t>
            </a:r>
            <a:r>
              <a:rPr lang="ru-RU" sz="1200" kern="1200" dirty="0">
                <a:solidFill>
                  <a:schemeClr val="tx1"/>
                </a:solidFill>
                <a:effectLst/>
                <a:latin typeface="+mn-lt"/>
                <a:ea typeface="+mn-ea"/>
                <a:cs typeface="+mn-cs"/>
              </a:rPr>
              <a:t>GPS: 55.70381 N, 051.74177 E (WGS84).</a:t>
            </a:r>
          </a:p>
          <a:p>
            <a:r>
              <a:rPr lang="ru-RU" sz="1200" kern="1200" dirty="0">
                <a:solidFill>
                  <a:schemeClr val="tx1"/>
                </a:solidFill>
                <a:effectLst/>
                <a:latin typeface="+mn-lt"/>
                <a:ea typeface="+mn-ea"/>
                <a:cs typeface="+mn-cs"/>
              </a:rPr>
              <a:t>В обнажении наблюдается следующая последовательность.</a:t>
            </a:r>
          </a:p>
          <a:p>
            <a:r>
              <a:rPr lang="ru-RU" sz="1200" kern="1200" dirty="0">
                <a:solidFill>
                  <a:schemeClr val="tx1"/>
                </a:solidFill>
                <a:effectLst/>
                <a:latin typeface="+mn-lt"/>
                <a:ea typeface="+mn-ea"/>
                <a:cs typeface="+mn-cs"/>
              </a:rPr>
              <a:t>Пачка S5/6-1. Мощность 0,8 м. Сложена серыми известняками, содержащими: фораминифер </a:t>
            </a:r>
            <a:r>
              <a:rPr lang="en-US" sz="1200" i="1" kern="1200" dirty="0" err="1">
                <a:solidFill>
                  <a:schemeClr val="tx1"/>
                </a:solidFill>
                <a:effectLst/>
                <a:latin typeface="+mn-lt"/>
                <a:ea typeface="+mn-ea"/>
                <a:cs typeface="+mn-cs"/>
              </a:rPr>
              <a:t>Glomospirella</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aff</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umbilicata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Cush</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et Wat</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Lingulonodosaria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kamaensis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K</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Maclay</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a:t>
            </a:r>
            <a:r>
              <a:rPr lang="ru-RU"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aff</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clavata</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Paalz</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Pseudoammodiscus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kamae</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Tscherd</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Pseudonodosaria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nodosariaeformis</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K</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Maclay</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Nodosaria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farcimen</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Sold</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i="1" kern="1200" dirty="0" err="1">
                <a:solidFill>
                  <a:schemeClr val="tx1"/>
                </a:solidFill>
                <a:effectLst/>
                <a:latin typeface="+mn-lt"/>
                <a:ea typeface="+mn-ea"/>
                <a:cs typeface="+mn-cs"/>
              </a:rPr>
              <a:t>Geinitzina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kazanica</a:t>
            </a:r>
            <a:r>
              <a:rPr lang="en-US" sz="1200" kern="1200" dirty="0">
                <a:solidFill>
                  <a:schemeClr val="tx1"/>
                </a:solidFill>
                <a:effectLst/>
                <a:latin typeface="+mn-lt"/>
                <a:ea typeface="+mn-ea"/>
                <a:cs typeface="+mn-cs"/>
              </a:rPr>
              <a:t> K</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Maclay</a:t>
            </a:r>
            <a:r>
              <a:rPr lang="ru-RU" sz="1200" kern="1200" dirty="0">
                <a:solidFill>
                  <a:schemeClr val="tx1"/>
                </a:solidFill>
                <a:effectLst/>
                <a:latin typeface="+mn-lt"/>
                <a:ea typeface="+mn-ea"/>
                <a:cs typeface="+mn-cs"/>
              </a:rPr>
              <a:t>, морские </a:t>
            </a:r>
            <a:r>
              <a:rPr lang="ru-RU" sz="1200" kern="1200" dirty="0" err="1">
                <a:solidFill>
                  <a:schemeClr val="tx1"/>
                </a:solidFill>
                <a:effectLst/>
                <a:latin typeface="+mn-lt"/>
                <a:ea typeface="+mn-ea"/>
                <a:cs typeface="+mn-cs"/>
              </a:rPr>
              <a:t>гастроподы</a:t>
            </a:r>
            <a:r>
              <a:rPr lang="ru-RU" sz="1200" kern="1200" dirty="0">
                <a:solidFill>
                  <a:schemeClr val="tx1"/>
                </a:solidFill>
                <a:effectLst/>
                <a:latin typeface="+mn-lt"/>
                <a:ea typeface="+mn-ea"/>
                <a:cs typeface="+mn-cs"/>
              </a:rPr>
              <a:t>, двустворчатые моллюски. Верхняя часть известняков характеризуется как очень тонкая пластина с </a:t>
            </a:r>
            <a:r>
              <a:rPr lang="ru-RU" sz="1200" kern="1200" dirty="0" err="1">
                <a:solidFill>
                  <a:schemeClr val="tx1"/>
                </a:solidFill>
                <a:effectLst/>
                <a:latin typeface="+mn-lt"/>
                <a:ea typeface="+mn-ea"/>
                <a:cs typeface="+mn-cs"/>
              </a:rPr>
              <a:t>ламинацией</a:t>
            </a:r>
            <a:r>
              <a:rPr lang="ru-RU" sz="1200" kern="1200" dirty="0">
                <a:solidFill>
                  <a:schemeClr val="tx1"/>
                </a:solidFill>
                <a:effectLst/>
                <a:latin typeface="+mn-lt"/>
                <a:ea typeface="+mn-ea"/>
                <a:cs typeface="+mn-cs"/>
              </a:rPr>
              <a:t>, и содержит </a:t>
            </a:r>
            <a:r>
              <a:rPr lang="ru-RU" sz="1200" kern="1200" dirty="0" err="1">
                <a:solidFill>
                  <a:schemeClr val="tx1"/>
                </a:solidFill>
                <a:effectLst/>
                <a:latin typeface="+mn-lt"/>
                <a:ea typeface="+mn-ea"/>
                <a:cs typeface="+mn-cs"/>
              </a:rPr>
              <a:t>конхостраков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неморских</a:t>
            </a:r>
            <a:r>
              <a:rPr lang="ru-RU" sz="1200" kern="1200" dirty="0">
                <a:solidFill>
                  <a:schemeClr val="tx1"/>
                </a:solidFill>
                <a:effectLst/>
                <a:latin typeface="+mn-lt"/>
                <a:ea typeface="+mn-ea"/>
                <a:cs typeface="+mn-cs"/>
              </a:rPr>
              <a:t> двустворчатых моллюсков, массовые скопления </a:t>
            </a:r>
            <a:r>
              <a:rPr lang="ru-RU" sz="1200" kern="1200" dirty="0" err="1">
                <a:solidFill>
                  <a:schemeClr val="tx1"/>
                </a:solidFill>
                <a:effectLst/>
                <a:latin typeface="+mn-lt"/>
                <a:ea typeface="+mn-ea"/>
                <a:cs typeface="+mn-cs"/>
              </a:rPr>
              <a:t>харофитовых</a:t>
            </a:r>
            <a:r>
              <a:rPr lang="ru-RU" sz="1200" kern="1200" dirty="0">
                <a:solidFill>
                  <a:schemeClr val="tx1"/>
                </a:solidFill>
                <a:effectLst/>
                <a:latin typeface="+mn-lt"/>
                <a:ea typeface="+mn-ea"/>
                <a:cs typeface="+mn-cs"/>
              </a:rPr>
              <a:t> водорослей, листьев и стеблей растений.</a:t>
            </a:r>
          </a:p>
          <a:p>
            <a:r>
              <a:rPr lang="ru-RU" sz="1200" kern="1200" dirty="0">
                <a:solidFill>
                  <a:schemeClr val="tx1"/>
                </a:solidFill>
                <a:effectLst/>
                <a:latin typeface="+mn-lt"/>
                <a:ea typeface="+mn-ea"/>
                <a:cs typeface="+mn-cs"/>
              </a:rPr>
              <a:t>Пачка S5/6-2. Мощность 0,15 м. Зеленовато-серый алевролит с</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Palaeomutela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5/6-3. Мощность 0,15 м. Серый «листовой» слоистый известняк с </a:t>
            </a:r>
            <a:r>
              <a:rPr lang="en-US" sz="1200" i="1" kern="1200" dirty="0" err="1">
                <a:solidFill>
                  <a:schemeClr val="tx1"/>
                </a:solidFill>
                <a:effectLst/>
                <a:latin typeface="+mn-lt"/>
                <a:ea typeface="+mn-ea"/>
                <a:cs typeface="+mn-cs"/>
              </a:rPr>
              <a:t>Palaeomutela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umbonata</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Fisch</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P</a:t>
            </a:r>
            <a:r>
              <a:rPr lang="ru-RU" sz="1200"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Attenuate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Gus</a:t>
            </a:r>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5/6-4. Мощность 0,13 м. Углистая порода (древесный уголь).</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5/6-5. Мощность 0,06 м. Зеленовато-серый алевролит.</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5/6-6. Мощность 0,2 м. Известняки и мергели с </a:t>
            </a:r>
            <a:r>
              <a:rPr lang="en-US" sz="1200" i="1" kern="1200" dirty="0" err="1">
                <a:solidFill>
                  <a:schemeClr val="tx1"/>
                </a:solidFill>
                <a:effectLst/>
                <a:latin typeface="+mn-lt"/>
                <a:ea typeface="+mn-ea"/>
                <a:cs typeface="+mn-cs"/>
              </a:rPr>
              <a:t>Palaeomutela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umbonata</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Fisch</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5/6-7. Мощность 0,4 м. Зеленовато-серый алевролит.</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5/6-8. Мощность 0,6 м. Плотный серый известняк с морскими двустворчатыми моллюсками </a:t>
            </a:r>
            <a:r>
              <a:rPr lang="en-US" sz="1200" i="1" kern="1200" dirty="0" err="1">
                <a:solidFill>
                  <a:schemeClr val="tx1"/>
                </a:solidFill>
                <a:effectLst/>
                <a:latin typeface="+mn-lt"/>
                <a:ea typeface="+mn-ea"/>
                <a:cs typeface="+mn-cs"/>
              </a:rPr>
              <a:t>Schizodus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rossicus</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Vern</a:t>
            </a:r>
            <a:r>
              <a:rPr lang="ru-RU" sz="1200" kern="1200" dirty="0">
                <a:solidFill>
                  <a:schemeClr val="tx1"/>
                </a:solidFill>
                <a:effectLst/>
                <a:latin typeface="+mn-lt"/>
                <a:ea typeface="+mn-ea"/>
                <a:cs typeface="+mn-cs"/>
              </a:rPr>
              <a:t>.) и </a:t>
            </a:r>
            <a:r>
              <a:rPr lang="en-US" sz="1200" i="1" kern="1200" dirty="0" err="1">
                <a:solidFill>
                  <a:schemeClr val="tx1"/>
                </a:solidFill>
                <a:effectLst/>
                <a:latin typeface="+mn-lt"/>
                <a:ea typeface="+mn-ea"/>
                <a:cs typeface="+mn-cs"/>
              </a:rPr>
              <a:t>Permophorus</a:t>
            </a:r>
            <a:r>
              <a:rPr lang="en-US" sz="1200" i="1" kern="1200" dirty="0">
                <a:solidFill>
                  <a:schemeClr val="tx1"/>
                </a:solidFill>
                <a:effectLst/>
                <a:latin typeface="+mn-lt"/>
                <a:ea typeface="+mn-ea"/>
                <a:cs typeface="+mn-cs"/>
              </a:rPr>
              <a:t> simplex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Keys</a:t>
            </a:r>
            <a:r>
              <a:rPr lang="ru-RU" sz="1200" kern="1200" dirty="0">
                <a:solidFill>
                  <a:schemeClr val="tx1"/>
                </a:solidFill>
                <a:effectLst/>
                <a:latin typeface="+mn-lt"/>
                <a:ea typeface="+mn-ea"/>
                <a:cs typeface="+mn-cs"/>
              </a:rPr>
              <a:t>.) в нижней части слоя. Верхняя часть содержит двустворчатые моллюски </a:t>
            </a:r>
            <a:r>
              <a:rPr lang="en-US" sz="1200" kern="1200" dirty="0" err="1">
                <a:solidFill>
                  <a:schemeClr val="tx1"/>
                </a:solidFill>
                <a:effectLst/>
                <a:latin typeface="+mn-lt"/>
                <a:ea typeface="+mn-ea"/>
                <a:cs typeface="+mn-cs"/>
              </a:rPr>
              <a:t>Liebea</a:t>
            </a:r>
            <a:r>
              <a:rPr lang="ru-RU"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sp</a:t>
            </a:r>
            <a:r>
              <a:rPr lang="ru-RU" sz="1200" kern="1200" dirty="0">
                <a:solidFill>
                  <a:schemeClr val="tx1"/>
                </a:solidFill>
                <a:effectLst/>
                <a:latin typeface="+mn-lt"/>
                <a:ea typeface="+mn-ea"/>
                <a:cs typeface="+mn-cs"/>
              </a:rPr>
              <a:t>., чешую рыб </a:t>
            </a:r>
            <a:r>
              <a:rPr lang="en-US" sz="1200" i="1" kern="1200" dirty="0" err="1">
                <a:solidFill>
                  <a:schemeClr val="tx1"/>
                </a:solidFill>
                <a:effectLst/>
                <a:latin typeface="+mn-lt"/>
                <a:ea typeface="+mn-ea"/>
                <a:cs typeface="+mn-cs"/>
              </a:rPr>
              <a:t>Platysomus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striatus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Ag</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Koinichthys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ivachnenkoi</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Esin</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Kasanichthys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golyushermensis</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Esin</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Acropholis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stensioi</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Ald</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Palaeoniscum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kasanense</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Gein</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et </a:t>
            </a:r>
            <a:r>
              <a:rPr lang="en-US" sz="1200" kern="1200" dirty="0" err="1">
                <a:solidFill>
                  <a:schemeClr val="tx1"/>
                </a:solidFill>
                <a:effectLst/>
                <a:latin typeface="+mn-lt"/>
                <a:ea typeface="+mn-ea"/>
                <a:cs typeface="+mn-cs"/>
              </a:rPr>
              <a:t>Vett</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frieselebeni</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Blainv</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Acentrophorus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varians</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Kirkby</a:t>
            </a:r>
            <a:r>
              <a:rPr lang="ru-RU" sz="1200" kern="1200" dirty="0">
                <a:solidFill>
                  <a:schemeClr val="tx1"/>
                </a:solidFill>
                <a:effectLst/>
                <a:latin typeface="+mn-lt"/>
                <a:ea typeface="+mn-ea"/>
                <a:cs typeface="+mn-cs"/>
              </a:rPr>
              <a:t>), фрагменты костей амфибий.</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5/6-9. Мощность 0,5 м. Зеленовато-серый песчаник с тонким включением (швом) сланца в верхней части слоя.</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5/6-10. Мощность 0,2 м. Плотный серый известняк.</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5/6-11. Мощность 0,1 м. Зеленовато-серый алевролит с </a:t>
            </a:r>
            <a:r>
              <a:rPr lang="en-US" sz="1200" i="1" kern="1200" dirty="0" err="1">
                <a:solidFill>
                  <a:schemeClr val="tx1"/>
                </a:solidFill>
                <a:effectLst/>
                <a:latin typeface="+mn-lt"/>
                <a:ea typeface="+mn-ea"/>
                <a:cs typeface="+mn-cs"/>
              </a:rPr>
              <a:t>Palaeomutela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umbonata</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Fisch</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5/6-12. Мощность 0,35 м. Мергель и серый известняк с тонким прослоем углистой породы, и с </a:t>
            </a:r>
            <a:r>
              <a:rPr lang="en-US" sz="1200" i="1" kern="1200" dirty="0" err="1">
                <a:solidFill>
                  <a:schemeClr val="tx1"/>
                </a:solidFill>
                <a:effectLst/>
                <a:latin typeface="+mn-lt"/>
                <a:ea typeface="+mn-ea"/>
                <a:cs typeface="+mn-cs"/>
              </a:rPr>
              <a:t>Pseudomonotis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permianus</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Masl</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5/6-13. Мощность 0,2 м. Зеленовато-серый алевролит.</a:t>
            </a:r>
          </a:p>
          <a:p>
            <a:r>
              <a:rPr lang="ru-RU" sz="1200" kern="1200" dirty="0">
                <a:solidFill>
                  <a:schemeClr val="tx1"/>
                </a:solidFill>
                <a:effectLst/>
                <a:latin typeface="+mn-lt"/>
                <a:ea typeface="+mn-ea"/>
                <a:cs typeface="+mn-cs"/>
              </a:rPr>
              <a:t>	</a:t>
            </a:r>
          </a:p>
          <a:p>
            <a:r>
              <a:rPr lang="ru-RU" sz="1200" kern="1200" dirty="0" err="1">
                <a:solidFill>
                  <a:schemeClr val="tx1"/>
                </a:solidFill>
                <a:effectLst/>
                <a:latin typeface="+mn-lt"/>
                <a:ea typeface="+mn-ea"/>
                <a:cs typeface="+mn-cs"/>
              </a:rPr>
              <a:t>Белебеевская</a:t>
            </a:r>
            <a:r>
              <a:rPr lang="ru-RU" sz="1200" kern="1200" dirty="0">
                <a:solidFill>
                  <a:schemeClr val="tx1"/>
                </a:solidFill>
                <a:effectLst/>
                <a:latin typeface="+mn-lt"/>
                <a:ea typeface="+mn-ea"/>
                <a:cs typeface="+mn-cs"/>
              </a:rPr>
              <a:t> свита</a:t>
            </a:r>
          </a:p>
          <a:p>
            <a:r>
              <a:rPr lang="ru-RU" sz="1200" i="1" kern="1200" dirty="0">
                <a:solidFill>
                  <a:schemeClr val="tx1"/>
                </a:solidFill>
                <a:effectLst/>
                <a:latin typeface="+mn-lt"/>
                <a:ea typeface="+mn-ea"/>
                <a:cs typeface="+mn-cs"/>
              </a:rPr>
              <a:t>Красноярские слои</a:t>
            </a:r>
            <a:endParaRPr lang="ru-RU" sz="1200" kern="1200" dirty="0">
              <a:solidFill>
                <a:schemeClr val="tx1"/>
              </a:solidFill>
              <a:effectLst/>
              <a:latin typeface="+mn-lt"/>
              <a:ea typeface="+mn-ea"/>
              <a:cs typeface="+mn-cs"/>
            </a:endParaRPr>
          </a:p>
          <a:p>
            <a:r>
              <a:rPr lang="ru-RU" sz="1200" b="1" kern="1200" dirty="0">
                <a:solidFill>
                  <a:schemeClr val="tx1"/>
                </a:solidFill>
                <a:effectLst/>
                <a:latin typeface="+mn-lt"/>
                <a:ea typeface="+mn-ea"/>
                <a:cs typeface="+mn-cs"/>
              </a:rPr>
              <a:t>Обнажение S6: </a:t>
            </a:r>
            <a:r>
              <a:rPr lang="en-US" sz="1200" kern="1200" dirty="0">
                <a:solidFill>
                  <a:schemeClr val="tx1"/>
                </a:solidFill>
                <a:effectLst/>
                <a:latin typeface="+mn-lt"/>
                <a:ea typeface="+mn-ea"/>
                <a:cs typeface="+mn-cs"/>
              </a:rPr>
              <a:t>GPS</a:t>
            </a:r>
            <a:r>
              <a:rPr lang="ru-RU" sz="1200" kern="1200" dirty="0">
                <a:solidFill>
                  <a:schemeClr val="tx1"/>
                </a:solidFill>
                <a:effectLst/>
                <a:latin typeface="+mn-lt"/>
                <a:ea typeface="+mn-ea"/>
                <a:cs typeface="+mn-cs"/>
              </a:rPr>
              <a:t>: 55.70381 </a:t>
            </a:r>
            <a:r>
              <a:rPr lang="en-US" sz="1200" kern="1200" dirty="0">
                <a:solidFill>
                  <a:schemeClr val="tx1"/>
                </a:solidFill>
                <a:effectLst/>
                <a:latin typeface="+mn-lt"/>
                <a:ea typeface="+mn-ea"/>
                <a:cs typeface="+mn-cs"/>
              </a:rPr>
              <a:t>N</a:t>
            </a:r>
            <a:r>
              <a:rPr lang="ru-RU" sz="1200" kern="1200" dirty="0">
                <a:solidFill>
                  <a:schemeClr val="tx1"/>
                </a:solidFill>
                <a:effectLst/>
                <a:latin typeface="+mn-lt"/>
                <a:ea typeface="+mn-ea"/>
                <a:cs typeface="+mn-cs"/>
              </a:rPr>
              <a:t>, 051.74177 </a:t>
            </a:r>
            <a:r>
              <a:rPr lang="en-US" sz="1200" kern="1200" dirty="0">
                <a:solidFill>
                  <a:schemeClr val="tx1"/>
                </a:solidFill>
                <a:effectLst/>
                <a:latin typeface="+mn-lt"/>
                <a:ea typeface="+mn-ea"/>
                <a:cs typeface="+mn-cs"/>
              </a:rPr>
              <a:t>E</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WGS</a:t>
            </a:r>
            <a:r>
              <a:rPr lang="ru-RU" sz="1200" kern="1200" dirty="0">
                <a:solidFill>
                  <a:schemeClr val="tx1"/>
                </a:solidFill>
                <a:effectLst/>
                <a:latin typeface="+mn-lt"/>
                <a:ea typeface="+mn-ea"/>
                <a:cs typeface="+mn-cs"/>
              </a:rPr>
              <a:t>84).</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6/7. Интервал 67,5–79,5 м. Мощность 12,0 м. Чередование песчаников с желтовато-серыми и красновато-коричневыми алевролитами и сланцами.</a:t>
            </a:r>
          </a:p>
          <a:p>
            <a:r>
              <a:rPr lang="ru-RU" sz="1200" kern="1200" dirty="0">
                <a:solidFill>
                  <a:schemeClr val="tx1"/>
                </a:solidFill>
                <a:effectLst/>
                <a:latin typeface="+mn-lt"/>
                <a:ea typeface="+mn-ea"/>
                <a:cs typeface="+mn-cs"/>
              </a:rPr>
              <a:t>Пакет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6/8. Интервал 79,5–93,5 м. Мощность 14,0 м. Красновато-коричневый аргиллит и алевролит с плитчатым известняком. В верхней части слоя содержатся остатки </a:t>
            </a:r>
            <a:r>
              <a:rPr lang="ru-RU" sz="1200" kern="1200" dirty="0" err="1">
                <a:solidFill>
                  <a:schemeClr val="tx1"/>
                </a:solidFill>
                <a:effectLst/>
                <a:latin typeface="+mn-lt"/>
                <a:ea typeface="+mn-ea"/>
                <a:cs typeface="+mn-cs"/>
              </a:rPr>
              <a:t>неморских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остракод</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Palaeodarwinula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verella</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Bel</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varsanofievae</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Bel</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Prasuchonella</a:t>
            </a:r>
            <a:endParaRPr lang="ru-RU" sz="1200" kern="1200" dirty="0">
              <a:solidFill>
                <a:schemeClr val="tx1"/>
              </a:solidFill>
              <a:effectLst/>
              <a:latin typeface="+mn-lt"/>
              <a:ea typeface="+mn-ea"/>
              <a:cs typeface="+mn-cs"/>
            </a:endParaRPr>
          </a:p>
          <a:p>
            <a:r>
              <a:rPr lang="en-US" sz="1200" i="1" kern="1200" dirty="0" err="1">
                <a:solidFill>
                  <a:schemeClr val="tx1"/>
                </a:solidFill>
                <a:effectLst/>
                <a:latin typeface="+mn-lt"/>
                <a:ea typeface="+mn-ea"/>
                <a:cs typeface="+mn-cs"/>
              </a:rPr>
              <a:t>belebeica</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Bel</a:t>
            </a:r>
            <a:r>
              <a:rPr lang="ru-RU" sz="1200" kern="1200" dirty="0">
                <a:solidFill>
                  <a:schemeClr val="tx1"/>
                </a:solidFill>
                <a:effectLst/>
                <a:latin typeface="+mn-lt"/>
                <a:ea typeface="+mn-ea"/>
                <a:cs typeface="+mn-cs"/>
              </a:rPr>
              <a:t>.), двустворчатых моллюсков </a:t>
            </a:r>
            <a:r>
              <a:rPr lang="en-US" sz="1200" i="1" kern="1200" dirty="0" err="1">
                <a:solidFill>
                  <a:schemeClr val="tx1"/>
                </a:solidFill>
                <a:effectLst/>
                <a:latin typeface="+mn-lt"/>
                <a:ea typeface="+mn-ea"/>
                <a:cs typeface="+mn-cs"/>
              </a:rPr>
              <a:t>Palaeomutela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umbonata</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Fisch</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attenuata</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Gus</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olgae</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Gus</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Concinella</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a:t>
            </a:r>
            <a:r>
              <a:rPr lang="ru-RU" sz="1200" kern="1200" dirty="0">
                <a:solidFill>
                  <a:schemeClr val="tx1"/>
                </a:solidFill>
                <a:effectLst/>
                <a:latin typeface="+mn-lt"/>
                <a:ea typeface="+mn-ea"/>
                <a:cs typeface="+mn-cs"/>
              </a:rPr>
              <a:t>., чешуя рыб </a:t>
            </a:r>
            <a:r>
              <a:rPr lang="en-US" sz="1200" i="1" kern="1200" dirty="0" err="1">
                <a:solidFill>
                  <a:schemeClr val="tx1"/>
                </a:solidFill>
                <a:effectLst/>
                <a:latin typeface="+mn-lt"/>
                <a:ea typeface="+mn-ea"/>
                <a:cs typeface="+mn-cs"/>
              </a:rPr>
              <a:t>Platysomus</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a:t>
            </a:r>
            <a:r>
              <a:rPr lang="ru-RU" sz="1200" kern="1200" dirty="0">
                <a:solidFill>
                  <a:schemeClr val="tx1"/>
                </a:solidFill>
                <a:effectLst/>
                <a:latin typeface="+mn-lt"/>
                <a:ea typeface="+mn-ea"/>
                <a:cs typeface="+mn-cs"/>
              </a:rPr>
              <a:t>. и </a:t>
            </a:r>
            <a:r>
              <a:rPr lang="en-US" sz="1200" i="1" kern="1200" dirty="0" err="1">
                <a:solidFill>
                  <a:schemeClr val="tx1"/>
                </a:solidFill>
                <a:effectLst/>
                <a:latin typeface="+mn-lt"/>
                <a:ea typeface="+mn-ea"/>
                <a:cs typeface="+mn-cs"/>
              </a:rPr>
              <a:t>Paramblypterus</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Пачки 2-4 этого разреза предварительно </a:t>
            </a:r>
            <a:r>
              <a:rPr lang="ru-RU" sz="1200" kern="1200" dirty="0" err="1">
                <a:solidFill>
                  <a:schemeClr val="tx1"/>
                </a:solidFill>
                <a:effectLst/>
                <a:latin typeface="+mn-lt"/>
                <a:ea typeface="+mn-ea"/>
                <a:cs typeface="+mn-cs"/>
              </a:rPr>
              <a:t>скоррелированы</a:t>
            </a:r>
            <a:r>
              <a:rPr lang="ru-RU" sz="1200" kern="1200" dirty="0">
                <a:solidFill>
                  <a:schemeClr val="tx1"/>
                </a:solidFill>
                <a:effectLst/>
                <a:latin typeface="+mn-lt"/>
                <a:ea typeface="+mn-ea"/>
                <a:cs typeface="+mn-cs"/>
              </a:rPr>
              <a:t> с </a:t>
            </a:r>
            <a:r>
              <a:rPr lang="ru-RU" sz="1200" kern="1200" dirty="0" err="1">
                <a:solidFill>
                  <a:schemeClr val="tx1"/>
                </a:solidFill>
                <a:effectLst/>
                <a:latin typeface="+mn-lt"/>
                <a:ea typeface="+mn-ea"/>
                <a:cs typeface="+mn-cs"/>
              </a:rPr>
              <a:t>Байтуганскими</a:t>
            </a:r>
            <a:r>
              <a:rPr lang="ru-RU" sz="1200" kern="1200" dirty="0">
                <a:solidFill>
                  <a:schemeClr val="tx1"/>
                </a:solidFill>
                <a:effectLst/>
                <a:latin typeface="+mn-lt"/>
                <a:ea typeface="+mn-ea"/>
                <a:cs typeface="+mn-cs"/>
              </a:rPr>
              <a:t> слоями, пачки 5 и 6 с Красноярскими слоями стратотипического разреза </a:t>
            </a:r>
            <a:r>
              <a:rPr lang="ru-RU" sz="1200" kern="1200" dirty="0" err="1">
                <a:solidFill>
                  <a:schemeClr val="tx1"/>
                </a:solidFill>
                <a:effectLst/>
                <a:latin typeface="+mn-lt"/>
                <a:ea typeface="+mn-ea"/>
                <a:cs typeface="+mn-cs"/>
              </a:rPr>
              <a:t>нижнеказанского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подъяруса</a:t>
            </a:r>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Вышележащие породы наблюдаются в обнажениях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4 в верхней части склона долины.</a:t>
            </a:r>
          </a:p>
          <a:p>
            <a:r>
              <a:rPr lang="ru-RU" sz="1200" kern="1200" dirty="0">
                <a:solidFill>
                  <a:schemeClr val="tx1"/>
                </a:solidFill>
                <a:effectLst/>
                <a:latin typeface="+mn-lt"/>
                <a:ea typeface="+mn-ea"/>
                <a:cs typeface="+mn-cs"/>
              </a:rPr>
              <a:t> </a:t>
            </a:r>
          </a:p>
          <a:p>
            <a:r>
              <a:rPr lang="ru-RU" sz="1200" u="sng" kern="1200" dirty="0" err="1">
                <a:solidFill>
                  <a:schemeClr val="tx1"/>
                </a:solidFill>
                <a:effectLst/>
                <a:latin typeface="+mn-lt"/>
                <a:ea typeface="+mn-ea"/>
                <a:cs typeface="+mn-cs"/>
              </a:rPr>
              <a:t>Верхнеказанский</a:t>
            </a:r>
            <a:r>
              <a:rPr lang="ru-RU" sz="1200" u="sng" kern="1200" dirty="0">
                <a:solidFill>
                  <a:schemeClr val="tx1"/>
                </a:solidFill>
                <a:effectLst/>
                <a:latin typeface="+mn-lt"/>
                <a:ea typeface="+mn-ea"/>
                <a:cs typeface="+mn-cs"/>
              </a:rPr>
              <a:t> </a:t>
            </a:r>
            <a:r>
              <a:rPr lang="ru-RU" sz="1200" u="sng" kern="1200" dirty="0" err="1">
                <a:solidFill>
                  <a:schemeClr val="tx1"/>
                </a:solidFill>
                <a:effectLst/>
                <a:latin typeface="+mn-lt"/>
                <a:ea typeface="+mn-ea"/>
                <a:cs typeface="+mn-cs"/>
              </a:rPr>
              <a:t>подъярус</a:t>
            </a:r>
            <a:endParaRPr lang="ru-RU" sz="1200" kern="1200" dirty="0">
              <a:solidFill>
                <a:schemeClr val="tx1"/>
              </a:solidFill>
              <a:effectLst/>
              <a:latin typeface="+mn-lt"/>
              <a:ea typeface="+mn-ea"/>
              <a:cs typeface="+mn-cs"/>
            </a:endParaRPr>
          </a:p>
          <a:p>
            <a:r>
              <a:rPr lang="ru-RU" sz="1200" b="1" kern="1200" dirty="0">
                <a:solidFill>
                  <a:schemeClr val="tx1"/>
                </a:solidFill>
                <a:effectLst/>
                <a:latin typeface="+mn-lt"/>
                <a:ea typeface="+mn-ea"/>
                <a:cs typeface="+mn-cs"/>
              </a:rPr>
              <a:t>Обнажение S2: </a:t>
            </a:r>
            <a:r>
              <a:rPr lang="en-US" sz="1200" kern="1200" dirty="0">
                <a:solidFill>
                  <a:schemeClr val="tx1"/>
                </a:solidFill>
                <a:effectLst/>
                <a:latin typeface="+mn-lt"/>
                <a:ea typeface="+mn-ea"/>
                <a:cs typeface="+mn-cs"/>
              </a:rPr>
              <a:t>GPS</a:t>
            </a:r>
            <a:r>
              <a:rPr lang="ru-RU" sz="1200" kern="1200" dirty="0">
                <a:solidFill>
                  <a:schemeClr val="tx1"/>
                </a:solidFill>
                <a:effectLst/>
                <a:latin typeface="+mn-lt"/>
                <a:ea typeface="+mn-ea"/>
                <a:cs typeface="+mn-cs"/>
              </a:rPr>
              <a:t>: 55.70486 </a:t>
            </a:r>
            <a:r>
              <a:rPr lang="en-US" sz="1200" kern="1200" dirty="0">
                <a:solidFill>
                  <a:schemeClr val="tx1"/>
                </a:solidFill>
                <a:effectLst/>
                <a:latin typeface="+mn-lt"/>
                <a:ea typeface="+mn-ea"/>
                <a:cs typeface="+mn-cs"/>
              </a:rPr>
              <a:t>N</a:t>
            </a:r>
            <a:r>
              <a:rPr lang="ru-RU" sz="1200" kern="1200" dirty="0">
                <a:solidFill>
                  <a:schemeClr val="tx1"/>
                </a:solidFill>
                <a:effectLst/>
                <a:latin typeface="+mn-lt"/>
                <a:ea typeface="+mn-ea"/>
                <a:cs typeface="+mn-cs"/>
              </a:rPr>
              <a:t>, 051.74011 </a:t>
            </a:r>
            <a:r>
              <a:rPr lang="en-US" sz="1200" kern="1200" dirty="0">
                <a:solidFill>
                  <a:schemeClr val="tx1"/>
                </a:solidFill>
                <a:effectLst/>
                <a:latin typeface="+mn-lt"/>
                <a:ea typeface="+mn-ea"/>
                <a:cs typeface="+mn-cs"/>
              </a:rPr>
              <a:t>E</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WGS</a:t>
            </a:r>
            <a:r>
              <a:rPr lang="ru-RU" sz="1200" kern="1200" dirty="0">
                <a:solidFill>
                  <a:schemeClr val="tx1"/>
                </a:solidFill>
                <a:effectLst/>
                <a:latin typeface="+mn-lt"/>
                <a:ea typeface="+mn-ea"/>
                <a:cs typeface="+mn-cs"/>
              </a:rPr>
              <a:t>84). </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2/9. Интервал 93,5–109,5 м. Мощность 16,0 м. Сложена коричневато-серым наклонно слоистым песчаником с линзами базальных конгломератов, перекрывающих эродированную поверхность </a:t>
            </a:r>
            <a:r>
              <a:rPr lang="ru-RU" sz="1200" kern="1200" dirty="0" err="1">
                <a:solidFill>
                  <a:schemeClr val="tx1"/>
                </a:solidFill>
                <a:effectLst/>
                <a:latin typeface="+mn-lt"/>
                <a:ea typeface="+mn-ea"/>
                <a:cs typeface="+mn-cs"/>
              </a:rPr>
              <a:t>нижнеказанских</a:t>
            </a:r>
            <a:r>
              <a:rPr lang="ru-RU" sz="1200" kern="1200" dirty="0">
                <a:solidFill>
                  <a:schemeClr val="tx1"/>
                </a:solidFill>
                <a:effectLst/>
                <a:latin typeface="+mn-lt"/>
                <a:ea typeface="+mn-ea"/>
                <a:cs typeface="+mn-cs"/>
              </a:rPr>
              <a:t> пород. Твердые известковистые песчаники образуют скалистые выступы, которые хорошо прослеживаются вдоль склона. По горизонтали песчаник сменяется песчанистым илом, мощность которого колеблется от 2 до 15 м.</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2/10. Интервал 109,5–119,5 м. Мощность 10,0 м. Алевролиты и сланцы с прослоями (мощность 0,3-0,5) известняка. Алевролиты и сланцы: красные, красновато-коричневые, розовато-красные, известковые, с блестящими зелеными пятнами и известковыми конкрециями (горизонты </a:t>
            </a:r>
            <a:r>
              <a:rPr lang="ru-RU" sz="1200" kern="1200" dirty="0" err="1">
                <a:solidFill>
                  <a:schemeClr val="tx1"/>
                </a:solidFill>
                <a:effectLst/>
                <a:latin typeface="+mn-lt"/>
                <a:ea typeface="+mn-ea"/>
                <a:cs typeface="+mn-cs"/>
              </a:rPr>
              <a:t>палеопочв</a:t>
            </a:r>
            <a:r>
              <a:rPr lang="ru-RU" sz="1200" kern="1200" dirty="0">
                <a:solidFill>
                  <a:schemeClr val="tx1"/>
                </a:solidFill>
                <a:effectLst/>
                <a:latin typeface="+mn-lt"/>
                <a:ea typeface="+mn-ea"/>
                <a:cs typeface="+mn-cs"/>
              </a:rPr>
              <a:t>). Известняк: темно- и светло-серый, бежевый, плотный, твердый, иногда – очень твердый </a:t>
            </a:r>
            <a:r>
              <a:rPr lang="ru-RU" sz="1200" kern="1200" dirty="0" err="1">
                <a:solidFill>
                  <a:schemeClr val="tx1"/>
                </a:solidFill>
                <a:effectLst/>
                <a:latin typeface="+mn-lt"/>
                <a:ea typeface="+mn-ea"/>
                <a:cs typeface="+mn-cs"/>
              </a:rPr>
              <a:t>водорослево-микробиальный</a:t>
            </a:r>
            <a:r>
              <a:rPr lang="ru-RU" sz="1200" kern="1200" dirty="0">
                <a:solidFill>
                  <a:schemeClr val="tx1"/>
                </a:solidFill>
                <a:effectLst/>
                <a:latin typeface="+mn-lt"/>
                <a:ea typeface="+mn-ea"/>
                <a:cs typeface="+mn-cs"/>
              </a:rPr>
              <a:t>, пронизанный многочисленными ходами </a:t>
            </a:r>
            <a:r>
              <a:rPr lang="ru-RU" sz="1200" kern="1200" dirty="0" err="1">
                <a:solidFill>
                  <a:schemeClr val="tx1"/>
                </a:solidFill>
                <a:effectLst/>
                <a:latin typeface="+mn-lt"/>
                <a:ea typeface="+mn-ea"/>
                <a:cs typeface="+mn-cs"/>
              </a:rPr>
              <a:t>илоедов</a:t>
            </a:r>
            <a:r>
              <a:rPr lang="ru-RU" sz="1200" kern="1200" dirty="0">
                <a:solidFill>
                  <a:schemeClr val="tx1"/>
                </a:solidFill>
                <a:effectLst/>
                <a:latin typeface="+mn-lt"/>
                <a:ea typeface="+mn-ea"/>
                <a:cs typeface="+mn-cs"/>
              </a:rPr>
              <a:t> и пустотами от корней деревьев, слоистость –</a:t>
            </a:r>
            <a:r>
              <a:rPr lang="ru-RU" sz="1200" kern="1200" dirty="0" err="1">
                <a:solidFill>
                  <a:schemeClr val="tx1"/>
                </a:solidFill>
                <a:effectLst/>
                <a:latin typeface="+mn-lt"/>
                <a:ea typeface="+mn-ea"/>
                <a:cs typeface="+mn-cs"/>
              </a:rPr>
              <a:t>микроволнистая</a:t>
            </a:r>
            <a:r>
              <a:rPr lang="ru-RU" sz="1200" kern="1200" dirty="0">
                <a:solidFill>
                  <a:schemeClr val="tx1"/>
                </a:solidFill>
                <a:effectLst/>
                <a:latin typeface="+mn-lt"/>
                <a:ea typeface="+mn-ea"/>
                <a:cs typeface="+mn-cs"/>
              </a:rPr>
              <a:t>. Сланцы, лежащие в основании верхнего слоя известняков, содержат остатки </a:t>
            </a:r>
            <a:r>
              <a:rPr lang="ru-RU" sz="1200" kern="1200" dirty="0" err="1">
                <a:solidFill>
                  <a:schemeClr val="tx1"/>
                </a:solidFill>
                <a:effectLst/>
                <a:latin typeface="+mn-lt"/>
                <a:ea typeface="+mn-ea"/>
                <a:cs typeface="+mn-cs"/>
              </a:rPr>
              <a:t>неморских</a:t>
            </a:r>
            <a:r>
              <a:rPr lang="ru-RU" sz="1200" kern="1200" dirty="0">
                <a:solidFill>
                  <a:schemeClr val="tx1"/>
                </a:solidFill>
                <a:effectLst/>
                <a:latin typeface="+mn-lt"/>
                <a:ea typeface="+mn-ea"/>
                <a:cs typeface="+mn-cs"/>
              </a:rPr>
              <a:t> двустворчатых моллюсков </a:t>
            </a:r>
            <a:r>
              <a:rPr lang="en-US" sz="1200" i="1" kern="1200" dirty="0" err="1">
                <a:solidFill>
                  <a:schemeClr val="tx1"/>
                </a:solidFill>
                <a:effectLst/>
                <a:latin typeface="+mn-lt"/>
                <a:ea typeface="+mn-ea"/>
                <a:cs typeface="+mn-cs"/>
              </a:rPr>
              <a:t>Palaeomutela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olgae</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Gus</a:t>
            </a:r>
            <a:r>
              <a:rPr lang="ru-RU" sz="1200" kern="1200" dirty="0">
                <a:solidFill>
                  <a:schemeClr val="tx1"/>
                </a:solidFill>
                <a:effectLst/>
                <a:latin typeface="+mn-lt"/>
                <a:ea typeface="+mn-ea"/>
                <a:cs typeface="+mn-cs"/>
              </a:rPr>
              <a:t>.) и </a:t>
            </a:r>
            <a:r>
              <a:rPr lang="en-US" sz="1200" i="1" kern="1200" dirty="0">
                <a:solidFill>
                  <a:schemeClr val="tx1"/>
                </a:solidFill>
                <a:effectLst/>
                <a:latin typeface="+mn-lt"/>
                <a:ea typeface="+mn-ea"/>
                <a:cs typeface="+mn-cs"/>
              </a:rPr>
              <a:t>P</a:t>
            </a:r>
            <a:r>
              <a:rPr lang="ru-RU" sz="1200"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Umbonate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Fisch</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остракод</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Palaeodarwinula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varsanofievae</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Bel</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aronovi</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Bel</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sokolovi</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Bel</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t>
            </a:r>
            <a:r>
              <a:rPr lang="ru-RU" sz="1200" i="1"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r>
              <a:rPr lang="en-US" sz="1200" i="1" kern="1200" dirty="0" err="1">
                <a:solidFill>
                  <a:schemeClr val="tx1"/>
                </a:solidFill>
                <a:effectLst/>
                <a:latin typeface="+mn-lt"/>
                <a:ea typeface="+mn-ea"/>
                <a:cs typeface="+mn-cs"/>
              </a:rPr>
              <a:t>tuimasensis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Kotsch</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Prasuchonella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tichvinskaja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(Bel.), </a:t>
            </a:r>
            <a:r>
              <a:rPr lang="en-US" sz="1200" i="1" kern="1200" dirty="0">
                <a:solidFill>
                  <a:schemeClr val="tx1"/>
                </a:solidFill>
                <a:effectLst/>
                <a:latin typeface="+mn-lt"/>
                <a:ea typeface="+mn-ea"/>
                <a:cs typeface="+mn-cs"/>
              </a:rPr>
              <a:t>P. </a:t>
            </a:r>
            <a:r>
              <a:rPr lang="en-US" sz="1200" i="1" kern="1200" dirty="0" err="1">
                <a:solidFill>
                  <a:schemeClr val="tx1"/>
                </a:solidFill>
                <a:effectLst/>
                <a:latin typeface="+mn-lt"/>
                <a:ea typeface="+mn-ea"/>
                <a:cs typeface="+mn-cs"/>
              </a:rPr>
              <a:t>belebeica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(Bel.), </a:t>
            </a:r>
            <a:r>
              <a:rPr lang="ru-RU" sz="1200" kern="1200" dirty="0">
                <a:solidFill>
                  <a:schemeClr val="tx1"/>
                </a:solidFill>
                <a:effectLst/>
                <a:latin typeface="+mn-lt"/>
                <a:ea typeface="+mn-ea"/>
                <a:cs typeface="+mn-cs"/>
              </a:rPr>
              <a:t>чешую рыб</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2/11. Интервал 109,5–119,5 м. Мощность 10,0 м. Алевролиты и сланцы с тонкими (до 0,3 м) редкими прослоями мергеля и известняка. Алевролиты и сланцы: красные, красновато-коричневые, известковистые, с блестящими зелеными пятнами и известковистыми конкрециями (горизонты </a:t>
            </a:r>
            <a:r>
              <a:rPr lang="ru-RU" sz="1200" kern="1200" dirty="0" err="1">
                <a:solidFill>
                  <a:schemeClr val="tx1"/>
                </a:solidFill>
                <a:effectLst/>
                <a:latin typeface="+mn-lt"/>
                <a:ea typeface="+mn-ea"/>
                <a:cs typeface="+mn-cs"/>
              </a:rPr>
              <a:t>палеопочв</a:t>
            </a:r>
            <a:r>
              <a:rPr lang="ru-RU" sz="1200" kern="1200" dirty="0">
                <a:solidFill>
                  <a:schemeClr val="tx1"/>
                </a:solidFill>
                <a:effectLst/>
                <a:latin typeface="+mn-lt"/>
                <a:ea typeface="+mn-ea"/>
                <a:cs typeface="+mn-cs"/>
              </a:rPr>
              <a:t>). Мергели: серые, зеленовато-серые, бежевые, массивные, илистые и песчаные. Известняк: темно-серый, бежевый, плотный, твердый, иногда – очень твердый, </a:t>
            </a:r>
            <a:r>
              <a:rPr lang="ru-RU" sz="1200" kern="1200" dirty="0" err="1">
                <a:solidFill>
                  <a:schemeClr val="tx1"/>
                </a:solidFill>
                <a:effectLst/>
                <a:latin typeface="+mn-lt"/>
                <a:ea typeface="+mn-ea"/>
                <a:cs typeface="+mn-cs"/>
              </a:rPr>
              <a:t>водорослево-микробиальный</a:t>
            </a:r>
            <a:r>
              <a:rPr lang="ru-RU" sz="1200" kern="1200" dirty="0">
                <a:solidFill>
                  <a:schemeClr val="tx1"/>
                </a:solidFill>
                <a:effectLst/>
                <a:latin typeface="+mn-lt"/>
                <a:ea typeface="+mn-ea"/>
                <a:cs typeface="+mn-cs"/>
              </a:rPr>
              <a:t>, пронизанный многочисленными ходами </a:t>
            </a:r>
            <a:r>
              <a:rPr lang="ru-RU" sz="1200" kern="1200" dirty="0" err="1">
                <a:solidFill>
                  <a:schemeClr val="tx1"/>
                </a:solidFill>
                <a:effectLst/>
                <a:latin typeface="+mn-lt"/>
                <a:ea typeface="+mn-ea"/>
                <a:cs typeface="+mn-cs"/>
              </a:rPr>
              <a:t>илоедов</a:t>
            </a:r>
            <a:r>
              <a:rPr lang="ru-RU" sz="1200" kern="1200" dirty="0">
                <a:solidFill>
                  <a:schemeClr val="tx1"/>
                </a:solidFill>
                <a:effectLst/>
                <a:latin typeface="+mn-lt"/>
                <a:ea typeface="+mn-ea"/>
                <a:cs typeface="+mn-cs"/>
              </a:rPr>
              <a:t> и пустотами от корней деревьев, слоистость –</a:t>
            </a:r>
            <a:r>
              <a:rPr lang="ru-RU" sz="1200" kern="1200" dirty="0" err="1">
                <a:solidFill>
                  <a:schemeClr val="tx1"/>
                </a:solidFill>
                <a:effectLst/>
                <a:latin typeface="+mn-lt"/>
                <a:ea typeface="+mn-ea"/>
                <a:cs typeface="+mn-cs"/>
              </a:rPr>
              <a:t>микроволнистая</a:t>
            </a:r>
            <a:r>
              <a:rPr lang="ru-RU" sz="1200" kern="1200" dirty="0">
                <a:solidFill>
                  <a:schemeClr val="tx1"/>
                </a:solidFill>
                <a:effectLst/>
                <a:latin typeface="+mn-lt"/>
                <a:ea typeface="+mn-ea"/>
                <a:cs typeface="+mn-cs"/>
              </a:rPr>
              <a:t>. В верхней части слоев сланца, перекрывающих верхний известняк, содержатся </a:t>
            </a:r>
            <a:r>
              <a:rPr lang="ru-RU" sz="1200" kern="1200" dirty="0" err="1">
                <a:solidFill>
                  <a:schemeClr val="tx1"/>
                </a:solidFill>
                <a:effectLst/>
                <a:latin typeface="+mn-lt"/>
                <a:ea typeface="+mn-ea"/>
                <a:cs typeface="+mn-cs"/>
              </a:rPr>
              <a:t>неморские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остракоды</a:t>
            </a:r>
            <a:r>
              <a:rPr lang="ru-RU" sz="1200" kern="1200" dirty="0">
                <a:solidFill>
                  <a:schemeClr val="tx1"/>
                </a:solidFill>
                <a:effectLst/>
                <a:latin typeface="+mn-lt"/>
                <a:ea typeface="+mn-ea"/>
                <a:cs typeface="+mn-cs"/>
              </a:rPr>
              <a:t>, двустворчатые моллюски </a:t>
            </a:r>
            <a:r>
              <a:rPr lang="en-US" sz="1200" i="1" kern="1200" dirty="0" err="1">
                <a:solidFill>
                  <a:schemeClr val="tx1"/>
                </a:solidFill>
                <a:effectLst/>
                <a:latin typeface="+mn-lt"/>
                <a:ea typeface="+mn-ea"/>
                <a:cs typeface="+mn-cs"/>
              </a:rPr>
              <a:t>Palaeomutela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olgae</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Gus</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umbonata</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Fisch</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Krotowi</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Netsch</a:t>
            </a:r>
            <a:r>
              <a:rPr lang="ru-RU" sz="1200" kern="1200" dirty="0">
                <a:solidFill>
                  <a:schemeClr val="tx1"/>
                </a:solidFill>
                <a:effectLst/>
                <a:latin typeface="+mn-lt"/>
                <a:ea typeface="+mn-ea"/>
                <a:cs typeface="+mn-cs"/>
              </a:rPr>
              <a:t>.), чешуя рыб.</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2/12. Интервал 131,5.5–141,5 м. Мощность 10,0 м. Сложена алевролитами, сланцами и песчаником. Алевролиты и сланцы: красные, красновато-коричневые, с зеленым оттенком, известковистые, со следами глинизации, и с известковыми конкрециями (горизонты </a:t>
            </a:r>
            <a:r>
              <a:rPr lang="ru-RU" sz="1200" kern="1200" dirty="0" err="1">
                <a:solidFill>
                  <a:schemeClr val="tx1"/>
                </a:solidFill>
                <a:effectLst/>
                <a:latin typeface="+mn-lt"/>
                <a:ea typeface="+mn-ea"/>
                <a:cs typeface="+mn-cs"/>
              </a:rPr>
              <a:t>палеопочв</a:t>
            </a:r>
            <a:r>
              <a:rPr lang="ru-RU" sz="1200" kern="1200" dirty="0">
                <a:solidFill>
                  <a:schemeClr val="tx1"/>
                </a:solidFill>
                <a:effectLst/>
                <a:latin typeface="+mn-lt"/>
                <a:ea typeface="+mn-ea"/>
                <a:cs typeface="+mn-cs"/>
              </a:rPr>
              <a:t>). Песчаник: коричневато-красный с волнистой слоистостью. В верхней части пачки находится слой (0,2–0,6 м) светло-серого </a:t>
            </a:r>
            <a:r>
              <a:rPr lang="ru-RU" sz="1200" kern="1200" dirty="0" err="1">
                <a:solidFill>
                  <a:schemeClr val="tx1"/>
                </a:solidFill>
                <a:effectLst/>
                <a:latin typeface="+mn-lt"/>
                <a:ea typeface="+mn-ea"/>
                <a:cs typeface="+mn-cs"/>
              </a:rPr>
              <a:t>водорослево-микробиального</a:t>
            </a:r>
            <a:r>
              <a:rPr lang="ru-RU" sz="1200" kern="1200" dirty="0">
                <a:solidFill>
                  <a:schemeClr val="tx1"/>
                </a:solidFill>
                <a:effectLst/>
                <a:latin typeface="+mn-lt"/>
                <a:ea typeface="+mn-ea"/>
                <a:cs typeface="+mn-cs"/>
              </a:rPr>
              <a:t>, пронизанного многочисленными ходами </a:t>
            </a:r>
            <a:r>
              <a:rPr lang="ru-RU" sz="1200" kern="1200" dirty="0" err="1">
                <a:solidFill>
                  <a:schemeClr val="tx1"/>
                </a:solidFill>
                <a:effectLst/>
                <a:latin typeface="+mn-lt"/>
                <a:ea typeface="+mn-ea"/>
                <a:cs typeface="+mn-cs"/>
              </a:rPr>
              <a:t>илоедов</a:t>
            </a:r>
            <a:r>
              <a:rPr lang="ru-RU" sz="1200" kern="1200" dirty="0">
                <a:solidFill>
                  <a:schemeClr val="tx1"/>
                </a:solidFill>
                <a:effectLst/>
                <a:latin typeface="+mn-lt"/>
                <a:ea typeface="+mn-ea"/>
                <a:cs typeface="+mn-cs"/>
              </a:rPr>
              <a:t> и пустотами от корней деревьев, известняка. Сланцы залегают под известняком, содержащим остатки </a:t>
            </a:r>
            <a:r>
              <a:rPr lang="ru-RU" sz="1200" kern="1200" dirty="0" err="1">
                <a:solidFill>
                  <a:schemeClr val="tx1"/>
                </a:solidFill>
                <a:effectLst/>
                <a:latin typeface="+mn-lt"/>
                <a:ea typeface="+mn-ea"/>
                <a:cs typeface="+mn-cs"/>
              </a:rPr>
              <a:t>неморских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остракод</a:t>
            </a:r>
            <a:r>
              <a:rPr lang="ru-RU" sz="1200" kern="1200" dirty="0">
                <a:solidFill>
                  <a:schemeClr val="tx1"/>
                </a:solidFill>
                <a:effectLst/>
                <a:latin typeface="+mn-lt"/>
                <a:ea typeface="+mn-ea"/>
                <a:cs typeface="+mn-cs"/>
              </a:rPr>
              <a:t>, двустворчатых моллюсков </a:t>
            </a:r>
            <a:r>
              <a:rPr lang="en-US" sz="1200" i="1" kern="1200" dirty="0" err="1">
                <a:solidFill>
                  <a:schemeClr val="tx1"/>
                </a:solidFill>
                <a:effectLst/>
                <a:latin typeface="+mn-lt"/>
                <a:ea typeface="+mn-ea"/>
                <a:cs typeface="+mn-cs"/>
              </a:rPr>
              <a:t>Palaeomutela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olgae</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Gus</a:t>
            </a:r>
            <a:r>
              <a:rPr lang="ru-RU"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pseudoumbonata</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Gus</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Palaeomutela</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Palaeanodonta</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longissima</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Netsch</a:t>
            </a:r>
            <a:r>
              <a:rPr lang="ru-RU" sz="1200" kern="1200" dirty="0">
                <a:solidFill>
                  <a:schemeClr val="tx1"/>
                </a:solidFill>
                <a:effectLst/>
                <a:latin typeface="+mn-lt"/>
                <a:ea typeface="+mn-ea"/>
                <a:cs typeface="+mn-cs"/>
              </a:rPr>
              <a:t>.), чешуя рыб </a:t>
            </a:r>
            <a:r>
              <a:rPr lang="en-US" sz="1200" i="1" kern="1200" dirty="0" err="1">
                <a:solidFill>
                  <a:schemeClr val="tx1"/>
                </a:solidFill>
                <a:effectLst/>
                <a:latin typeface="+mn-lt"/>
                <a:ea typeface="+mn-ea"/>
                <a:cs typeface="+mn-cs"/>
              </a:rPr>
              <a:t>Platysomus</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i="1" kern="1200" dirty="0" err="1">
                <a:solidFill>
                  <a:schemeClr val="tx1"/>
                </a:solidFill>
                <a:effectLst/>
                <a:latin typeface="+mn-lt"/>
                <a:ea typeface="+mn-ea"/>
                <a:cs typeface="+mn-cs"/>
              </a:rPr>
              <a:t>Palaeoniscum</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kasanense</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Gein</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et </a:t>
            </a:r>
            <a:r>
              <a:rPr lang="en-US" sz="1200" kern="1200" dirty="0" err="1">
                <a:solidFill>
                  <a:schemeClr val="tx1"/>
                </a:solidFill>
                <a:effectLst/>
                <a:latin typeface="+mn-lt"/>
                <a:ea typeface="+mn-ea"/>
                <a:cs typeface="+mn-cs"/>
              </a:rPr>
              <a:t>Vett</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Пачка </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2/13. Интервал 141,5–159,0 м. Мощность 17,5 м. Песчаники и алевролиты с редкими тонкими (0,2–0,3 м) прослоями мергеля. Песчаники и алевролиты: красновато-коричневые, известковые, с зелеными пятнами глинизации, и с известковыми конкрециями (горизонты </a:t>
            </a:r>
            <a:r>
              <a:rPr lang="ru-RU" sz="1200" kern="1200" dirty="0" err="1">
                <a:solidFill>
                  <a:schemeClr val="tx1"/>
                </a:solidFill>
                <a:effectLst/>
                <a:latin typeface="+mn-lt"/>
                <a:ea typeface="+mn-ea"/>
                <a:cs typeface="+mn-cs"/>
              </a:rPr>
              <a:t>палеопочв</a:t>
            </a:r>
            <a:r>
              <a:rPr lang="ru-RU" sz="1200" kern="1200" dirty="0">
                <a:solidFill>
                  <a:schemeClr val="tx1"/>
                </a:solidFill>
                <a:effectLst/>
                <a:latin typeface="+mn-lt"/>
                <a:ea typeface="+mn-ea"/>
                <a:cs typeface="+mn-cs"/>
              </a:rPr>
              <a:t>). Мергели: серые, зеленовато-серые с красными пятнами. В верхней части пачки последовательность содержит линзу коричневато-красного алевролита (0,5 м) с </a:t>
            </a:r>
            <a:r>
              <a:rPr lang="ru-RU" sz="1200" kern="1200" dirty="0" err="1">
                <a:solidFill>
                  <a:schemeClr val="tx1"/>
                </a:solidFill>
                <a:effectLst/>
                <a:latin typeface="+mn-lt"/>
                <a:ea typeface="+mn-ea"/>
                <a:cs typeface="+mn-cs"/>
              </a:rPr>
              <a:t>неморскими</a:t>
            </a:r>
            <a:r>
              <a:rPr lang="ru-RU" sz="1200" kern="1200" dirty="0">
                <a:solidFill>
                  <a:schemeClr val="tx1"/>
                </a:solidFill>
                <a:effectLst/>
                <a:latin typeface="+mn-lt"/>
                <a:ea typeface="+mn-ea"/>
                <a:cs typeface="+mn-cs"/>
              </a:rPr>
              <a:t> двустворчатыми моллюсками </a:t>
            </a:r>
            <a:r>
              <a:rPr lang="en-US" sz="1200" i="1" kern="1200" dirty="0" err="1">
                <a:solidFill>
                  <a:schemeClr val="tx1"/>
                </a:solidFill>
                <a:effectLst/>
                <a:latin typeface="+mn-lt"/>
                <a:ea typeface="+mn-ea"/>
                <a:cs typeface="+mn-cs"/>
              </a:rPr>
              <a:t>Palaeomutela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olgae</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Gus</a:t>
            </a:r>
            <a:r>
              <a:rPr lang="ru-RU"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Palaeomutela</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Palaeanodonta</a:t>
            </a:r>
            <a:r>
              <a:rPr lang="ru-RU"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longissima</a:t>
            </a:r>
            <a:r>
              <a:rPr lang="en-US"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Netsch</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остракодами</a:t>
            </a:r>
            <a:r>
              <a:rPr lang="ru-RU" sz="1200" kern="1200" dirty="0">
                <a:solidFill>
                  <a:schemeClr val="tx1"/>
                </a:solidFill>
                <a:effectLst/>
                <a:latin typeface="+mn-lt"/>
                <a:ea typeface="+mn-ea"/>
                <a:cs typeface="+mn-cs"/>
              </a:rPr>
              <a:t>, остатками рыб и тетраподами.</a:t>
            </a:r>
          </a:p>
          <a:p>
            <a:r>
              <a:rPr lang="ru-RU" sz="1200" kern="1200" dirty="0">
                <a:solidFill>
                  <a:schemeClr val="tx1"/>
                </a:solidFill>
                <a:effectLst/>
                <a:latin typeface="+mn-lt"/>
                <a:ea typeface="+mn-ea"/>
                <a:cs typeface="+mn-cs"/>
              </a:rPr>
              <a:t>Пачки 9 и 10 предварительно </a:t>
            </a:r>
            <a:r>
              <a:rPr lang="ru-RU" sz="1200" kern="1200" dirty="0" err="1">
                <a:solidFill>
                  <a:schemeClr val="tx1"/>
                </a:solidFill>
                <a:effectLst/>
                <a:latin typeface="+mn-lt"/>
                <a:ea typeface="+mn-ea"/>
                <a:cs typeface="+mn-cs"/>
              </a:rPr>
              <a:t>скоррелированы</a:t>
            </a:r>
            <a:r>
              <a:rPr lang="ru-RU" sz="1200" kern="1200" dirty="0">
                <a:solidFill>
                  <a:schemeClr val="tx1"/>
                </a:solidFill>
                <a:effectLst/>
                <a:latin typeface="+mn-lt"/>
                <a:ea typeface="+mn-ea"/>
                <a:cs typeface="+mn-cs"/>
              </a:rPr>
              <a:t> и отнесены к </a:t>
            </a:r>
            <a:r>
              <a:rPr lang="ru-RU" sz="1200" kern="1200" dirty="0" err="1">
                <a:solidFill>
                  <a:schemeClr val="tx1"/>
                </a:solidFill>
                <a:effectLst/>
                <a:latin typeface="+mn-lt"/>
                <a:ea typeface="+mn-ea"/>
                <a:cs typeface="+mn-cs"/>
              </a:rPr>
              <a:t>Приказанским</a:t>
            </a:r>
            <a:r>
              <a:rPr lang="ru-RU" sz="1200" kern="1200" dirty="0">
                <a:solidFill>
                  <a:schemeClr val="tx1"/>
                </a:solidFill>
                <a:effectLst/>
                <a:latin typeface="+mn-lt"/>
                <a:ea typeface="+mn-ea"/>
                <a:cs typeface="+mn-cs"/>
              </a:rPr>
              <a:t> слоям, 11 – к </a:t>
            </a:r>
            <a:r>
              <a:rPr lang="ru-RU" sz="1200" kern="1200" dirty="0" err="1">
                <a:solidFill>
                  <a:schemeClr val="tx1"/>
                </a:solidFill>
                <a:effectLst/>
                <a:latin typeface="+mn-lt"/>
                <a:ea typeface="+mn-ea"/>
                <a:cs typeface="+mn-cs"/>
              </a:rPr>
              <a:t>Печищинским</a:t>
            </a:r>
            <a:r>
              <a:rPr lang="ru-RU" sz="1200" kern="1200" dirty="0">
                <a:solidFill>
                  <a:schemeClr val="tx1"/>
                </a:solidFill>
                <a:effectLst/>
                <a:latin typeface="+mn-lt"/>
                <a:ea typeface="+mn-ea"/>
                <a:cs typeface="+mn-cs"/>
              </a:rPr>
              <a:t> слоям, 12 – к </a:t>
            </a:r>
            <a:r>
              <a:rPr lang="ru-RU" sz="1200" kern="1200" dirty="0" err="1">
                <a:solidFill>
                  <a:schemeClr val="tx1"/>
                </a:solidFill>
                <a:effectLst/>
                <a:latin typeface="+mn-lt"/>
                <a:ea typeface="+mn-ea"/>
                <a:cs typeface="+mn-cs"/>
              </a:rPr>
              <a:t>Верхнеуслонским</a:t>
            </a:r>
            <a:r>
              <a:rPr lang="ru-RU" sz="1200" kern="1200" dirty="0">
                <a:solidFill>
                  <a:schemeClr val="tx1"/>
                </a:solidFill>
                <a:effectLst/>
                <a:latin typeface="+mn-lt"/>
                <a:ea typeface="+mn-ea"/>
                <a:cs typeface="+mn-cs"/>
              </a:rPr>
              <a:t> слоям, 13 – к </a:t>
            </a:r>
            <a:r>
              <a:rPr lang="ru-RU" sz="1200" kern="1200" dirty="0" err="1">
                <a:solidFill>
                  <a:schemeClr val="tx1"/>
                </a:solidFill>
                <a:effectLst/>
                <a:latin typeface="+mn-lt"/>
                <a:ea typeface="+mn-ea"/>
                <a:cs typeface="+mn-cs"/>
              </a:rPr>
              <a:t>Морквашинским</a:t>
            </a:r>
            <a:r>
              <a:rPr lang="ru-RU" sz="1200" kern="1200" dirty="0">
                <a:solidFill>
                  <a:schemeClr val="tx1"/>
                </a:solidFill>
                <a:effectLst/>
                <a:latin typeface="+mn-lt"/>
                <a:ea typeface="+mn-ea"/>
                <a:cs typeface="+mn-cs"/>
              </a:rPr>
              <a:t> слоям стратотипического разреза </a:t>
            </a:r>
            <a:r>
              <a:rPr lang="ru-RU" sz="1200" kern="1200" dirty="0" err="1">
                <a:solidFill>
                  <a:schemeClr val="tx1"/>
                </a:solidFill>
                <a:effectLst/>
                <a:latin typeface="+mn-lt"/>
                <a:ea typeface="+mn-ea"/>
                <a:cs typeface="+mn-cs"/>
              </a:rPr>
              <a:t>верхнеказанских</a:t>
            </a:r>
            <a:r>
              <a:rPr lang="ru-RU" sz="1200" kern="1200" dirty="0">
                <a:solidFill>
                  <a:schemeClr val="tx1"/>
                </a:solidFill>
                <a:effectLst/>
                <a:latin typeface="+mn-lt"/>
                <a:ea typeface="+mn-ea"/>
                <a:cs typeface="+mn-cs"/>
              </a:rPr>
              <a:t> отложений вблизи с. Печищи.</a:t>
            </a:r>
          </a:p>
          <a:p>
            <a:r>
              <a:rPr lang="ru-RU" sz="1200" b="1" kern="1200" dirty="0">
                <a:solidFill>
                  <a:schemeClr val="tx1"/>
                </a:solidFill>
                <a:effectLst/>
                <a:latin typeface="+mn-lt"/>
                <a:ea typeface="+mn-ea"/>
                <a:cs typeface="+mn-cs"/>
              </a:rPr>
              <a:t>Обнажение S1: </a:t>
            </a:r>
            <a:r>
              <a:rPr lang="en-US" sz="1200" kern="1200" dirty="0">
                <a:solidFill>
                  <a:schemeClr val="tx1"/>
                </a:solidFill>
                <a:effectLst/>
                <a:latin typeface="+mn-lt"/>
                <a:ea typeface="+mn-ea"/>
                <a:cs typeface="+mn-cs"/>
              </a:rPr>
              <a:t>GPS</a:t>
            </a:r>
            <a:r>
              <a:rPr lang="ru-RU" sz="1200" kern="1200" dirty="0">
                <a:solidFill>
                  <a:schemeClr val="tx1"/>
                </a:solidFill>
                <a:effectLst/>
                <a:latin typeface="+mn-lt"/>
                <a:ea typeface="+mn-ea"/>
                <a:cs typeface="+mn-cs"/>
              </a:rPr>
              <a:t>: 55.70552 </a:t>
            </a:r>
            <a:r>
              <a:rPr lang="en-US" sz="1200" kern="1200" dirty="0">
                <a:solidFill>
                  <a:schemeClr val="tx1"/>
                </a:solidFill>
                <a:effectLst/>
                <a:latin typeface="+mn-lt"/>
                <a:ea typeface="+mn-ea"/>
                <a:cs typeface="+mn-cs"/>
              </a:rPr>
              <a:t>N</a:t>
            </a:r>
            <a:r>
              <a:rPr lang="ru-RU" sz="1200" kern="1200" dirty="0">
                <a:solidFill>
                  <a:schemeClr val="tx1"/>
                </a:solidFill>
                <a:effectLst/>
                <a:latin typeface="+mn-lt"/>
                <a:ea typeface="+mn-ea"/>
                <a:cs typeface="+mn-cs"/>
              </a:rPr>
              <a:t>, 051.773852 </a:t>
            </a:r>
            <a:r>
              <a:rPr lang="en-US" sz="1200" kern="1200" dirty="0">
                <a:solidFill>
                  <a:schemeClr val="tx1"/>
                </a:solidFill>
                <a:effectLst/>
                <a:latin typeface="+mn-lt"/>
                <a:ea typeface="+mn-ea"/>
                <a:cs typeface="+mn-cs"/>
              </a:rPr>
              <a:t>E</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WGS</a:t>
            </a:r>
            <a:r>
              <a:rPr lang="ru-RU" sz="1200" kern="1200" dirty="0">
                <a:solidFill>
                  <a:schemeClr val="tx1"/>
                </a:solidFill>
                <a:effectLst/>
                <a:latin typeface="+mn-lt"/>
                <a:ea typeface="+mn-ea"/>
                <a:cs typeface="+mn-cs"/>
              </a:rPr>
              <a:t>84). Верхняя часть склона, возвышенность склона 195,0 ± 3 м над уровнем моря.</a:t>
            </a:r>
          </a:p>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25</a:t>
            </a:fld>
            <a:endParaRPr lang="ru-RU"/>
          </a:p>
        </p:txBody>
      </p:sp>
    </p:spTree>
    <p:extLst>
      <p:ext uri="{BB962C8B-B14F-4D97-AF65-F5344CB8AC3E}">
        <p14:creationId xmlns:p14="http://schemas.microsoft.com/office/powerpoint/2010/main" val="3598334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всего отобрано 44 образца, преимущественно карбонатного типа. Породы отбирались для написания настоящей работы, изучения их литологии и генезиса для дальнейших палеографических исследований. </a:t>
            </a:r>
            <a:r>
              <a:rPr lang="ru-RU" sz="1200" kern="1200" dirty="0">
                <a:solidFill>
                  <a:schemeClr val="tx1"/>
                </a:solidFill>
                <a:effectLst/>
                <a:latin typeface="+mn-lt"/>
                <a:ea typeface="+mn-ea"/>
                <a:cs typeface="+mn-cs"/>
              </a:rPr>
              <a:t>Все образцы были сфотографированы </a:t>
            </a:r>
            <a:r>
              <a:rPr lang="ru-RU" sz="1200" kern="1200" dirty="0" err="1">
                <a:solidFill>
                  <a:schemeClr val="tx1"/>
                </a:solidFill>
                <a:effectLst/>
                <a:latin typeface="+mn-lt"/>
                <a:ea typeface="+mn-ea"/>
                <a:cs typeface="+mn-cs"/>
              </a:rPr>
              <a:t>вкрест</a:t>
            </a:r>
            <a:r>
              <a:rPr lang="ru-RU" sz="1200" kern="1200" dirty="0">
                <a:solidFill>
                  <a:schemeClr val="tx1"/>
                </a:solidFill>
                <a:effectLst/>
                <a:latin typeface="+mn-lt"/>
                <a:ea typeface="+mn-ea"/>
                <a:cs typeface="+mn-cs"/>
              </a:rPr>
              <a:t> по направлению простирания и относительно пространственной ориентации (графическое приложение 3). В лаборатории … Казанского (Приволжского) Федерального Университета было изготовлено 5 шлифов размером 25х45 мм (</a:t>
            </a:r>
            <a:r>
              <a:rPr lang="en-US" sz="1200" kern="1200" dirty="0">
                <a:solidFill>
                  <a:schemeClr val="tx1"/>
                </a:solidFill>
                <a:effectLst/>
                <a:latin typeface="+mn-lt"/>
                <a:ea typeface="+mn-ea"/>
                <a:cs typeface="+mn-cs"/>
              </a:rPr>
              <a:t>DSK</a:t>
            </a:r>
            <a:r>
              <a:rPr lang="ru-RU" sz="1200" kern="1200" dirty="0">
                <a:solidFill>
                  <a:schemeClr val="tx1"/>
                </a:solidFill>
                <a:effectLst/>
                <a:latin typeface="+mn-lt"/>
                <a:ea typeface="+mn-ea"/>
                <a:cs typeface="+mn-cs"/>
              </a:rPr>
              <a:t>) и 25 аншлифов (</a:t>
            </a:r>
            <a:r>
              <a:rPr lang="en-US" sz="1200" kern="1200" dirty="0">
                <a:solidFill>
                  <a:schemeClr val="tx1"/>
                </a:solidFill>
                <a:effectLst/>
                <a:latin typeface="+mn-lt"/>
                <a:ea typeface="+mn-ea"/>
                <a:cs typeface="+mn-cs"/>
              </a:rPr>
              <a:t>PS</a:t>
            </a:r>
            <a:r>
              <a:rPr lang="ru-RU" sz="1200" kern="1200" dirty="0">
                <a:solidFill>
                  <a:schemeClr val="tx1"/>
                </a:solidFill>
                <a:effectLst/>
                <a:latin typeface="+mn-lt"/>
                <a:ea typeface="+mn-ea"/>
                <a:cs typeface="+mn-cs"/>
              </a:rPr>
              <a:t>). Перечень отобранных образцов и изготовленных материалов приведен в таблице 4.1.</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 Оптимальными подходами и методами для решения поставленной цели являются:</a:t>
            </a:r>
          </a:p>
          <a:p>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26</a:t>
            </a:fld>
            <a:endParaRPr lang="ru-RU"/>
          </a:p>
        </p:txBody>
      </p:sp>
    </p:spTree>
    <p:extLst>
      <p:ext uri="{BB962C8B-B14F-4D97-AF65-F5344CB8AC3E}">
        <p14:creationId xmlns:p14="http://schemas.microsoft.com/office/powerpoint/2010/main" val="2128973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effectLst/>
                <a:latin typeface="+mn-lt"/>
                <a:ea typeface="+mn-ea"/>
                <a:cs typeface="+mn-cs"/>
              </a:rPr>
              <a:t> Весь процесс изготовления аншлифа разбивается на несколько этапов:</a:t>
            </a:r>
          </a:p>
          <a:p>
            <a:r>
              <a:rPr lang="ru-RU" sz="1200" kern="1200" dirty="0">
                <a:solidFill>
                  <a:schemeClr val="tx1"/>
                </a:solidFill>
                <a:effectLst/>
                <a:latin typeface="+mn-lt"/>
                <a:ea typeface="+mn-ea"/>
                <a:cs typeface="+mn-cs"/>
              </a:rPr>
              <a:t>1. Предварительный осмотр и распиловка образца.</a:t>
            </a:r>
          </a:p>
          <a:p>
            <a:r>
              <a:rPr lang="ru-RU" sz="1200" kern="1200" dirty="0">
                <a:solidFill>
                  <a:schemeClr val="tx1"/>
                </a:solidFill>
                <a:effectLst/>
                <a:latin typeface="+mn-lt"/>
                <a:ea typeface="+mn-ea"/>
                <a:cs typeface="+mn-cs"/>
              </a:rPr>
              <a:t>2. Шлифовка полученной плоскости – для подготовки аншлифа к полировке.</a:t>
            </a:r>
          </a:p>
          <a:p>
            <a:r>
              <a:rPr lang="ru-RU" sz="1200" kern="1200" dirty="0">
                <a:solidFill>
                  <a:schemeClr val="tx1"/>
                </a:solidFill>
                <a:effectLst/>
                <a:latin typeface="+mn-lt"/>
                <a:ea typeface="+mn-ea"/>
                <a:cs typeface="+mn-cs"/>
              </a:rPr>
              <a:t>3. Полировка на порошках: черном (</a:t>
            </a:r>
            <a:r>
              <a:rPr lang="en-US" sz="1200" kern="1200" dirty="0" err="1">
                <a:solidFill>
                  <a:schemeClr val="tx1"/>
                </a:solidFill>
                <a:effectLst/>
                <a:latin typeface="+mn-lt"/>
                <a:ea typeface="+mn-ea"/>
                <a:cs typeface="+mn-cs"/>
              </a:rPr>
              <a:t>SiC</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 </a:t>
            </a:r>
            <a:r>
              <a:rPr lang="ru-RU" sz="1200" kern="1200" dirty="0">
                <a:solidFill>
                  <a:schemeClr val="tx1"/>
                </a:solidFill>
                <a:effectLst/>
                <a:latin typeface="+mn-lt"/>
                <a:ea typeface="+mn-ea"/>
                <a:cs typeface="+mn-cs"/>
              </a:rPr>
              <a:t>грубой зернистостью, сером (</a:t>
            </a:r>
            <a:r>
              <a:rPr lang="en-US" sz="1200" kern="1200" dirty="0">
                <a:solidFill>
                  <a:schemeClr val="tx1"/>
                </a:solidFill>
                <a:effectLst/>
                <a:latin typeface="+mn-lt"/>
                <a:ea typeface="+mn-ea"/>
                <a:cs typeface="+mn-cs"/>
              </a:rPr>
              <a:t>Al</a:t>
            </a:r>
            <a:r>
              <a:rPr lang="ru-RU" sz="1200"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a:t>
            </a:r>
            <a:r>
              <a:rPr lang="ru-RU" sz="1200" kern="1200" dirty="0">
                <a:solidFill>
                  <a:schemeClr val="tx1"/>
                </a:solidFill>
                <a:effectLst/>
                <a:latin typeface="+mn-lt"/>
                <a:ea typeface="+mn-ea"/>
                <a:cs typeface="+mn-cs"/>
              </a:rPr>
              <a:t>3) со средней- и белом (</a:t>
            </a:r>
            <a:r>
              <a:rPr lang="en-US" sz="1200" kern="1200" dirty="0">
                <a:solidFill>
                  <a:schemeClr val="tx1"/>
                </a:solidFill>
                <a:effectLst/>
                <a:latin typeface="+mn-lt"/>
                <a:ea typeface="+mn-ea"/>
                <a:cs typeface="+mn-cs"/>
              </a:rPr>
              <a:t>Al</a:t>
            </a:r>
            <a:r>
              <a:rPr lang="ru-RU" sz="1200"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a:t>
            </a:r>
            <a:r>
              <a:rPr lang="ru-RU" sz="1200" kern="1200" dirty="0">
                <a:solidFill>
                  <a:schemeClr val="tx1"/>
                </a:solidFill>
                <a:effectLst/>
                <a:latin typeface="+mn-lt"/>
                <a:ea typeface="+mn-ea"/>
                <a:cs typeface="+mn-cs"/>
              </a:rPr>
              <a:t>3) с наименьшей </a:t>
            </a:r>
            <a:r>
              <a:rPr lang="ru-RU" sz="1200" kern="1200" dirty="0" err="1">
                <a:solidFill>
                  <a:schemeClr val="tx1"/>
                </a:solidFill>
                <a:effectLst/>
                <a:latin typeface="+mn-lt"/>
                <a:ea typeface="+mn-ea"/>
                <a:cs typeface="+mn-cs"/>
              </a:rPr>
              <a:t>абразивностью</a:t>
            </a:r>
            <a:r>
              <a:rPr lang="ru-RU" sz="1200" kern="1200" dirty="0">
                <a:solidFill>
                  <a:schemeClr val="tx1"/>
                </a:solidFill>
                <a:effectLst/>
                <a:latin typeface="+mn-lt"/>
                <a:ea typeface="+mn-ea"/>
                <a:cs typeface="+mn-cs"/>
              </a:rPr>
              <a:t>.</a:t>
            </a:r>
          </a:p>
          <a:p>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Руководствуясь данным методом, мною были сделаны и отполированы аншлифы, далее изучены под бинокулярным микроскопом (рис.4.2). Диагностические признаки и оптические свойства минеральных компонентов песчаных и карбонатных пород: приводятся диагностические признаки, оптические свойства, особенности строения породообразующих, второстепенных и акцессорных минералов, цементов и </a:t>
            </a:r>
            <a:r>
              <a:rPr lang="ru-RU" sz="1200" kern="1200" dirty="0" err="1">
                <a:solidFill>
                  <a:schemeClr val="tx1"/>
                </a:solidFill>
                <a:effectLst/>
                <a:latin typeface="+mn-lt"/>
                <a:ea typeface="+mn-ea"/>
                <a:cs typeface="+mn-cs"/>
              </a:rPr>
              <a:t>аутигенных</a:t>
            </a:r>
            <a:r>
              <a:rPr lang="ru-RU" sz="1200" kern="1200" dirty="0">
                <a:solidFill>
                  <a:schemeClr val="tx1"/>
                </a:solidFill>
                <a:effectLst/>
                <a:latin typeface="+mn-lt"/>
                <a:ea typeface="+mn-ea"/>
                <a:cs typeface="+mn-cs"/>
              </a:rPr>
              <a:t> включений терригенных и основных компонентов карбонатных пород, проиллюстрированные фотографиями шлифов (для классифицирования пород и определения их генезиса). Следующий этап — изготовление шлифов (для тех же задач, но при более детальном изучении).</a:t>
            </a:r>
          </a:p>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27</a:t>
            </a:fld>
            <a:endParaRPr lang="ru-RU"/>
          </a:p>
        </p:txBody>
      </p:sp>
    </p:spTree>
    <p:extLst>
      <p:ext uri="{BB962C8B-B14F-4D97-AF65-F5344CB8AC3E}">
        <p14:creationId xmlns:p14="http://schemas.microsoft.com/office/powerpoint/2010/main" val="3470426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err="1">
                <a:solidFill>
                  <a:schemeClr val="tx1"/>
                </a:solidFill>
                <a:effectLst/>
                <a:latin typeface="+mn-lt"/>
                <a:ea typeface="+mn-ea"/>
                <a:cs typeface="+mn-cs"/>
              </a:rPr>
              <a:t>Микрофациальный</a:t>
            </a:r>
            <a:r>
              <a:rPr lang="ru-RU" sz="1200" kern="1200" dirty="0">
                <a:solidFill>
                  <a:schemeClr val="tx1"/>
                </a:solidFill>
                <a:effectLst/>
                <a:latin typeface="+mn-lt"/>
                <a:ea typeface="+mn-ea"/>
                <a:cs typeface="+mn-cs"/>
              </a:rPr>
              <a:t> анализ в шлифах, основанный на применении классификации карбонатов Р. </a:t>
            </a:r>
            <a:r>
              <a:rPr lang="ru-RU" sz="1200" kern="1200" dirty="0" err="1">
                <a:solidFill>
                  <a:schemeClr val="tx1"/>
                </a:solidFill>
                <a:effectLst/>
                <a:latin typeface="+mn-lt"/>
                <a:ea typeface="+mn-ea"/>
                <a:cs typeface="+mn-cs"/>
              </a:rPr>
              <a:t>Данема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Dunham</a:t>
            </a:r>
            <a:r>
              <a:rPr lang="ru-RU" sz="1200" kern="1200" dirty="0">
                <a:solidFill>
                  <a:schemeClr val="tx1"/>
                </a:solidFill>
                <a:effectLst/>
                <a:latin typeface="+mn-lt"/>
                <a:ea typeface="+mn-ea"/>
                <a:cs typeface="+mn-cs"/>
              </a:rPr>
              <a:t>, 1962), усовершенствованной Э. </a:t>
            </a:r>
            <a:r>
              <a:rPr lang="ru-RU" sz="1200" kern="1200" dirty="0" err="1">
                <a:solidFill>
                  <a:schemeClr val="tx1"/>
                </a:solidFill>
                <a:effectLst/>
                <a:latin typeface="+mn-lt"/>
                <a:ea typeface="+mn-ea"/>
                <a:cs typeface="+mn-cs"/>
              </a:rPr>
              <a:t>Эмбрайем</a:t>
            </a:r>
            <a:r>
              <a:rPr lang="ru-RU" sz="1200" kern="1200" dirty="0">
                <a:solidFill>
                  <a:schemeClr val="tx1"/>
                </a:solidFill>
                <a:effectLst/>
                <a:latin typeface="+mn-lt"/>
                <a:ea typeface="+mn-ea"/>
                <a:cs typeface="+mn-cs"/>
              </a:rPr>
              <a:t> и Э. </a:t>
            </a:r>
            <a:r>
              <a:rPr lang="ru-RU" sz="1200" kern="1200" dirty="0" err="1">
                <a:solidFill>
                  <a:schemeClr val="tx1"/>
                </a:solidFill>
                <a:effectLst/>
                <a:latin typeface="+mn-lt"/>
                <a:ea typeface="+mn-ea"/>
                <a:cs typeface="+mn-cs"/>
              </a:rPr>
              <a:t>Клованом</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Embry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Klovan</a:t>
            </a:r>
            <a:r>
              <a:rPr lang="ru-RU" sz="1200" kern="1200" dirty="0">
                <a:solidFill>
                  <a:schemeClr val="tx1"/>
                </a:solidFill>
                <a:effectLst/>
                <a:latin typeface="+mn-lt"/>
                <a:ea typeface="+mn-ea"/>
                <a:cs typeface="+mn-cs"/>
              </a:rPr>
              <a:t>, 1971) (рис. 4.5), является ведущим методом при изучении известняков.</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Главная задача при изготовлении шлифов — это сводить искажения природной матрицы образца к минимуму, чтобы в дальнейших исследованиях погрешность результирующих измерений сводилась к нулю. Однако некий процент искажения, в любом случае, неизбежен. Для того, чтобы сделать качественный препарат, в начале, образцы просушиваются в печи под температурой 50-70 градусов С</a:t>
            </a:r>
            <a:r>
              <a:rPr lang="ru-RU" sz="1200" kern="1200" baseline="30000" dirty="0">
                <a:solidFill>
                  <a:schemeClr val="tx1"/>
                </a:solidFill>
                <a:effectLst/>
                <a:latin typeface="+mn-lt"/>
                <a:ea typeface="+mn-ea"/>
                <a:cs typeface="+mn-cs"/>
              </a:rPr>
              <a:t>о</a:t>
            </a:r>
            <a:r>
              <a:rPr lang="ru-RU" sz="1200" kern="1200" dirty="0">
                <a:solidFill>
                  <a:schemeClr val="tx1"/>
                </a:solidFill>
                <a:effectLst/>
                <a:latin typeface="+mn-lt"/>
                <a:ea typeface="+mn-ea"/>
                <a:cs typeface="+mn-cs"/>
              </a:rPr>
              <a:t>. Далее идет </a:t>
            </a:r>
            <a:r>
              <a:rPr lang="ru-RU" sz="1200" kern="1200" dirty="0" err="1">
                <a:solidFill>
                  <a:schemeClr val="tx1"/>
                </a:solidFill>
                <a:effectLst/>
                <a:latin typeface="+mn-lt"/>
                <a:ea typeface="+mn-ea"/>
                <a:cs typeface="+mn-cs"/>
              </a:rPr>
              <a:t>запитка</a:t>
            </a:r>
            <a:r>
              <a:rPr lang="ru-RU" sz="1200" kern="1200" dirty="0">
                <a:solidFill>
                  <a:schemeClr val="tx1"/>
                </a:solidFill>
                <a:effectLst/>
                <a:latin typeface="+mn-lt"/>
                <a:ea typeface="+mn-ea"/>
                <a:cs typeface="+mn-cs"/>
              </a:rPr>
              <a:t> базовой поверхности образца эпоксидной смолой, размешанной в соотношении 20 кб смолы на 10 кб отвердителя. В данном исследовании используются такие материалы как «</a:t>
            </a:r>
            <a:r>
              <a:rPr lang="en-US" sz="1200" kern="1200" dirty="0" err="1">
                <a:solidFill>
                  <a:schemeClr val="tx1"/>
                </a:solidFill>
                <a:effectLst/>
                <a:latin typeface="+mn-lt"/>
                <a:ea typeface="+mn-ea"/>
                <a:cs typeface="+mn-cs"/>
              </a:rPr>
              <a:t>EpoThin</a:t>
            </a:r>
            <a:r>
              <a:rPr lang="en-US" sz="1200" kern="1200" dirty="0">
                <a:solidFill>
                  <a:schemeClr val="tx1"/>
                </a:solidFill>
                <a:effectLst/>
                <a:latin typeface="+mn-lt"/>
                <a:ea typeface="+mn-ea"/>
                <a:cs typeface="+mn-cs"/>
              </a:rPr>
              <a:t> Epoxy Resin</a:t>
            </a:r>
            <a:r>
              <a:rPr lang="ru-RU" sz="1200" kern="1200" dirty="0">
                <a:solidFill>
                  <a:schemeClr val="tx1"/>
                </a:solidFill>
                <a:effectLst/>
                <a:latin typeface="+mn-lt"/>
                <a:ea typeface="+mn-ea"/>
                <a:cs typeface="+mn-cs"/>
              </a:rPr>
              <a:t> 20-8140-128» и «</a:t>
            </a:r>
            <a:r>
              <a:rPr lang="en-US" sz="1200" kern="1200" dirty="0" err="1">
                <a:solidFill>
                  <a:schemeClr val="tx1"/>
                </a:solidFill>
                <a:effectLst/>
                <a:latin typeface="+mn-lt"/>
                <a:ea typeface="+mn-ea"/>
                <a:cs typeface="+mn-cs"/>
              </a:rPr>
              <a:t>EpoThin</a:t>
            </a:r>
            <a:r>
              <a:rPr lang="en-US" sz="1200" kern="1200" dirty="0">
                <a:solidFill>
                  <a:schemeClr val="tx1"/>
                </a:solidFill>
                <a:effectLst/>
                <a:latin typeface="+mn-lt"/>
                <a:ea typeface="+mn-ea"/>
                <a:cs typeface="+mn-cs"/>
              </a:rPr>
              <a:t> Epoxy Hardener</a:t>
            </a:r>
            <a:r>
              <a:rPr lang="ru-RU" sz="1200" kern="1200" dirty="0">
                <a:solidFill>
                  <a:schemeClr val="tx1"/>
                </a:solidFill>
                <a:effectLst/>
                <a:latin typeface="+mn-lt"/>
                <a:ea typeface="+mn-ea"/>
                <a:cs typeface="+mn-cs"/>
              </a:rPr>
              <a:t> 20-8142-064» (рис. 4.3). </a:t>
            </a:r>
          </a:p>
          <a:p>
            <a:r>
              <a:rPr lang="ru-RU" sz="1200" kern="1200" dirty="0">
                <a:solidFill>
                  <a:schemeClr val="tx1"/>
                </a:solidFill>
                <a:effectLst/>
                <a:latin typeface="+mn-lt"/>
                <a:ea typeface="+mn-ea"/>
                <a:cs typeface="+mn-cs"/>
              </a:rPr>
              <a:t>Второй этап начинается с сушки образца в той же печи под температурой 50-70 градусов С</a:t>
            </a:r>
            <a:r>
              <a:rPr lang="ru-RU" sz="1200" kern="1200" baseline="30000" dirty="0">
                <a:solidFill>
                  <a:schemeClr val="tx1"/>
                </a:solidFill>
                <a:effectLst/>
                <a:latin typeface="+mn-lt"/>
                <a:ea typeface="+mn-ea"/>
                <a:cs typeface="+mn-cs"/>
              </a:rPr>
              <a:t>о</a:t>
            </a:r>
            <a:r>
              <a:rPr lang="ru-RU" sz="1200" kern="1200" dirty="0">
                <a:solidFill>
                  <a:schemeClr val="tx1"/>
                </a:solidFill>
                <a:effectLst/>
                <a:latin typeface="+mn-lt"/>
                <a:ea typeface="+mn-ea"/>
                <a:cs typeface="+mn-cs"/>
              </a:rPr>
              <a:t>. Процесс предварительной полимеризации идет от одного до полутора часов. Далее идет базовое </a:t>
            </a:r>
            <a:r>
              <a:rPr lang="ru-RU" sz="1200" kern="1200" dirty="0" err="1">
                <a:solidFill>
                  <a:schemeClr val="tx1"/>
                </a:solidFill>
                <a:effectLst/>
                <a:latin typeface="+mn-lt"/>
                <a:ea typeface="+mn-ea"/>
                <a:cs typeface="+mn-cs"/>
              </a:rPr>
              <a:t>вакуумирование</a:t>
            </a:r>
            <a:r>
              <a:rPr lang="ru-RU" sz="1200" kern="1200" dirty="0">
                <a:solidFill>
                  <a:schemeClr val="tx1"/>
                </a:solidFill>
                <a:effectLst/>
                <a:latin typeface="+mn-lt"/>
                <a:ea typeface="+mn-ea"/>
                <a:cs typeface="+mn-cs"/>
              </a:rPr>
              <a:t> (рис. 4.3).</a:t>
            </a:r>
          </a:p>
          <a:p>
            <a:r>
              <a:rPr lang="ru-RU" sz="1200" kern="1200" dirty="0">
                <a:solidFill>
                  <a:schemeClr val="tx1"/>
                </a:solidFill>
                <a:effectLst/>
                <a:latin typeface="+mn-lt"/>
                <a:ea typeface="+mn-ea"/>
                <a:cs typeface="+mn-cs"/>
              </a:rPr>
              <a:t>Третий этап — глубокое </a:t>
            </a:r>
            <a:r>
              <a:rPr lang="ru-RU" sz="1200" kern="1200" dirty="0" err="1">
                <a:solidFill>
                  <a:schemeClr val="tx1"/>
                </a:solidFill>
                <a:effectLst/>
                <a:latin typeface="+mn-lt"/>
                <a:ea typeface="+mn-ea"/>
                <a:cs typeface="+mn-cs"/>
              </a:rPr>
              <a:t>вакуумирование</a:t>
            </a:r>
            <a:r>
              <a:rPr lang="ru-RU" sz="1200" kern="1200" dirty="0">
                <a:solidFill>
                  <a:schemeClr val="tx1"/>
                </a:solidFill>
                <a:effectLst/>
                <a:latin typeface="+mn-lt"/>
                <a:ea typeface="+mn-ea"/>
                <a:cs typeface="+mn-cs"/>
              </a:rPr>
              <a:t> (рис. 4.3). Данный процесс мы повторяем по необходимости для полной </a:t>
            </a:r>
            <a:r>
              <a:rPr lang="ru-RU" sz="1200" kern="1200" dirty="0" err="1">
                <a:solidFill>
                  <a:schemeClr val="tx1"/>
                </a:solidFill>
                <a:effectLst/>
                <a:latin typeface="+mn-lt"/>
                <a:ea typeface="+mn-ea"/>
                <a:cs typeface="+mn-cs"/>
              </a:rPr>
              <a:t>запитки</a:t>
            </a:r>
            <a:r>
              <a:rPr lang="ru-RU" sz="1200" kern="1200" dirty="0">
                <a:solidFill>
                  <a:schemeClr val="tx1"/>
                </a:solidFill>
                <a:effectLst/>
                <a:latin typeface="+mn-lt"/>
                <a:ea typeface="+mn-ea"/>
                <a:cs typeface="+mn-cs"/>
              </a:rPr>
              <a:t> эпоксидной смолой образца. Чем лучше запитать образец, тем меньше получится процента искажения, и тем более приближенный к естественным условиям породы получится препарат.</a:t>
            </a:r>
          </a:p>
          <a:p>
            <a:r>
              <a:rPr lang="ru-RU" sz="1200" kern="1200" dirty="0">
                <a:solidFill>
                  <a:schemeClr val="tx1"/>
                </a:solidFill>
                <a:effectLst/>
                <a:latin typeface="+mn-lt"/>
                <a:ea typeface="+mn-ea"/>
                <a:cs typeface="+mn-cs"/>
              </a:rPr>
              <a:t>Четвертый этап состоит из распилки образца на блоки и шлифовка базовой поверхности на свободном абразиве </a:t>
            </a:r>
            <a:r>
              <a:rPr lang="en-US" sz="1200" kern="1200" dirty="0" err="1">
                <a:solidFill>
                  <a:schemeClr val="tx1"/>
                </a:solidFill>
                <a:effectLst/>
                <a:latin typeface="+mn-lt"/>
                <a:ea typeface="+mn-ea"/>
                <a:cs typeface="+mn-cs"/>
              </a:rPr>
              <a:t>SiC</a:t>
            </a:r>
            <a:r>
              <a:rPr lang="ru-RU" sz="1200" kern="1200" dirty="0">
                <a:solidFill>
                  <a:schemeClr val="tx1"/>
                </a:solidFill>
                <a:effectLst/>
                <a:latin typeface="+mn-lt"/>
                <a:ea typeface="+mn-ea"/>
                <a:cs typeface="+mn-cs"/>
              </a:rPr>
              <a:t> последовательно на порошках зернистостью М14, М10.</a:t>
            </a:r>
          </a:p>
          <a:p>
            <a:r>
              <a:rPr lang="ru-RU" sz="1200" kern="1200" dirty="0">
                <a:solidFill>
                  <a:schemeClr val="tx1"/>
                </a:solidFill>
                <a:effectLst/>
                <a:latin typeface="+mn-lt"/>
                <a:ea typeface="+mn-ea"/>
                <a:cs typeface="+mn-cs"/>
              </a:rPr>
              <a:t>Пятый этап — наклейка на подготовленные (калиброванные по толщине, с обработанными шлифованными краями) предметные стекла. Далее </a:t>
            </a:r>
            <a:r>
              <a:rPr lang="ru-RU" sz="1200" kern="1200" dirty="0" err="1">
                <a:solidFill>
                  <a:schemeClr val="tx1"/>
                </a:solidFill>
                <a:effectLst/>
                <a:latin typeface="+mn-lt"/>
                <a:ea typeface="+mn-ea"/>
                <a:cs typeface="+mn-cs"/>
              </a:rPr>
              <a:t>запитываем</a:t>
            </a:r>
            <a:r>
              <a:rPr lang="ru-RU" sz="1200" kern="1200" dirty="0">
                <a:solidFill>
                  <a:schemeClr val="tx1"/>
                </a:solidFill>
                <a:effectLst/>
                <a:latin typeface="+mn-lt"/>
                <a:ea typeface="+mn-ea"/>
                <a:cs typeface="+mn-cs"/>
              </a:rPr>
              <a:t> образцы эпоксидной смолой и оставляем на 24 часа для полной полимеризации. По истечению положенного времени срезаем заготовки (около 0,3 мм) и предварительно шлифуем (до 0,1 мм) на станке «</a:t>
            </a:r>
            <a:r>
              <a:rPr lang="en-US" sz="1200" kern="1200" dirty="0">
                <a:solidFill>
                  <a:schemeClr val="tx1"/>
                </a:solidFill>
                <a:effectLst/>
                <a:latin typeface="+mn-lt"/>
                <a:ea typeface="+mn-ea"/>
                <a:cs typeface="+mn-cs"/>
              </a:rPr>
              <a:t>Buehler </a:t>
            </a:r>
            <a:r>
              <a:rPr lang="en-US" sz="1200" kern="1200" dirty="0" err="1">
                <a:solidFill>
                  <a:schemeClr val="tx1"/>
                </a:solidFill>
                <a:effectLst/>
                <a:latin typeface="+mn-lt"/>
                <a:ea typeface="+mn-ea"/>
                <a:cs typeface="+mn-cs"/>
              </a:rPr>
              <a:t>PetroThin</a:t>
            </a:r>
            <a:r>
              <a:rPr lang="ru-RU" sz="1200" kern="1200" dirty="0">
                <a:solidFill>
                  <a:schemeClr val="tx1"/>
                </a:solidFill>
                <a:effectLst/>
                <a:latin typeface="+mn-lt"/>
                <a:ea typeface="+mn-ea"/>
                <a:cs typeface="+mn-cs"/>
              </a:rPr>
              <a:t>» (рис. 4.4)</a:t>
            </a:r>
          </a:p>
          <a:p>
            <a:r>
              <a:rPr lang="ru-RU" sz="1200" kern="1200" dirty="0">
                <a:solidFill>
                  <a:schemeClr val="tx1"/>
                </a:solidFill>
                <a:effectLst/>
                <a:latin typeface="+mn-lt"/>
                <a:ea typeface="+mn-ea"/>
                <a:cs typeface="+mn-cs"/>
              </a:rPr>
              <a:t>Шестой этап — финишная шлифовка полученного заготовка из образца свободным абразивом </a:t>
            </a:r>
            <a:r>
              <a:rPr lang="en-US" sz="1200" kern="1200" dirty="0" err="1">
                <a:solidFill>
                  <a:schemeClr val="tx1"/>
                </a:solidFill>
                <a:effectLst/>
                <a:latin typeface="+mn-lt"/>
                <a:ea typeface="+mn-ea"/>
                <a:cs typeface="+mn-cs"/>
              </a:rPr>
              <a:t>SiC</a:t>
            </a:r>
            <a:r>
              <a:rPr lang="ru-RU" sz="1200" kern="1200" dirty="0">
                <a:solidFill>
                  <a:schemeClr val="tx1"/>
                </a:solidFill>
                <a:effectLst/>
                <a:latin typeface="+mn-lt"/>
                <a:ea typeface="+mn-ea"/>
                <a:cs typeface="+mn-cs"/>
              </a:rPr>
              <a:t> на стекле на порошках М14 (до 0,05 мм), М10 (до 0,04 мм), М5 (до 0,03 мм).</a:t>
            </a:r>
          </a:p>
          <a:p>
            <a:r>
              <a:rPr lang="ru-RU" sz="1200" kern="1200" dirty="0">
                <a:solidFill>
                  <a:schemeClr val="tx1"/>
                </a:solidFill>
                <a:effectLst/>
                <a:latin typeface="+mn-lt"/>
                <a:ea typeface="+mn-ea"/>
                <a:cs typeface="+mn-cs"/>
              </a:rPr>
              <a:t>В случае, если глинистая компонента шлифа начинала выкрашиваться, шлифовка прекращалась, напиленная заготовка тщательно высушивалась, и проводилась дополнительная </a:t>
            </a:r>
            <a:r>
              <a:rPr lang="ru-RU" sz="1200" kern="1200" dirty="0" err="1">
                <a:solidFill>
                  <a:schemeClr val="tx1"/>
                </a:solidFill>
                <a:effectLst/>
                <a:latin typeface="+mn-lt"/>
                <a:ea typeface="+mn-ea"/>
                <a:cs typeface="+mn-cs"/>
              </a:rPr>
              <a:t>запитка</a:t>
            </a:r>
            <a:r>
              <a:rPr lang="ru-RU" sz="1200" kern="1200" dirty="0">
                <a:solidFill>
                  <a:schemeClr val="tx1"/>
                </a:solidFill>
                <a:effectLst/>
                <a:latin typeface="+mn-lt"/>
                <a:ea typeface="+mn-ea"/>
                <a:cs typeface="+mn-cs"/>
              </a:rPr>
              <a:t> «быстрой» смолой «</a:t>
            </a:r>
            <a:r>
              <a:rPr lang="en-US" sz="1200" kern="1200" dirty="0">
                <a:solidFill>
                  <a:schemeClr val="tx1"/>
                </a:solidFill>
                <a:effectLst/>
                <a:latin typeface="+mn-lt"/>
                <a:ea typeface="+mn-ea"/>
                <a:cs typeface="+mn-cs"/>
              </a:rPr>
              <a:t>Done Deal</a:t>
            </a:r>
            <a:r>
              <a:rPr lang="ru-RU" sz="1200" kern="1200" dirty="0">
                <a:solidFill>
                  <a:schemeClr val="tx1"/>
                </a:solidFill>
                <a:effectLst/>
                <a:latin typeface="+mn-lt"/>
                <a:ea typeface="+mn-ea"/>
                <a:cs typeface="+mn-cs"/>
              </a:rPr>
              <a:t>» со временем полимеризации 30-40 мин.</a:t>
            </a:r>
          </a:p>
          <a:p>
            <a:r>
              <a:rPr lang="ru-RU" sz="1200" kern="1200" dirty="0">
                <a:solidFill>
                  <a:schemeClr val="tx1"/>
                </a:solidFill>
                <a:effectLst/>
                <a:latin typeface="+mn-lt"/>
                <a:ea typeface="+mn-ea"/>
                <a:cs typeface="+mn-cs"/>
              </a:rPr>
              <a:t>Изучение </a:t>
            </a:r>
            <a:r>
              <a:rPr lang="ru-RU" sz="1200" kern="1200" dirty="0" err="1">
                <a:solidFill>
                  <a:schemeClr val="tx1"/>
                </a:solidFill>
                <a:effectLst/>
                <a:latin typeface="+mn-lt"/>
                <a:ea typeface="+mn-ea"/>
                <a:cs typeface="+mn-cs"/>
              </a:rPr>
              <a:t>микрофаций</a:t>
            </a:r>
            <a:r>
              <a:rPr lang="ru-RU" sz="1200" kern="1200" dirty="0">
                <a:solidFill>
                  <a:schemeClr val="tx1"/>
                </a:solidFill>
                <a:effectLst/>
                <a:latin typeface="+mn-lt"/>
                <a:ea typeface="+mn-ea"/>
                <a:cs typeface="+mn-cs"/>
              </a:rPr>
              <a:t> состоит из:</a:t>
            </a:r>
          </a:p>
          <a:p>
            <a:r>
              <a:rPr lang="ru-RU" sz="1200" kern="1200" dirty="0">
                <a:solidFill>
                  <a:schemeClr val="tx1"/>
                </a:solidFill>
                <a:effectLst/>
                <a:latin typeface="+mn-lt"/>
                <a:ea typeface="+mn-ea"/>
                <a:cs typeface="+mn-cs"/>
              </a:rPr>
              <a:t>1) определения структуры карбонатов;</a:t>
            </a:r>
          </a:p>
          <a:p>
            <a:r>
              <a:rPr lang="ru-RU" sz="1200" kern="1200" dirty="0">
                <a:solidFill>
                  <a:schemeClr val="tx1"/>
                </a:solidFill>
                <a:effectLst/>
                <a:latin typeface="+mn-lt"/>
                <a:ea typeface="+mn-ea"/>
                <a:cs typeface="+mn-cs"/>
              </a:rPr>
              <a:t>2) определения основных типов карбонатных зерен (</a:t>
            </a:r>
            <a:r>
              <a:rPr lang="ru-RU" sz="1200" kern="1200" dirty="0" err="1">
                <a:solidFill>
                  <a:schemeClr val="tx1"/>
                </a:solidFill>
                <a:effectLst/>
                <a:latin typeface="+mn-lt"/>
                <a:ea typeface="+mn-ea"/>
                <a:cs typeface="+mn-cs"/>
              </a:rPr>
              <a:t>аллохем</a:t>
            </a:r>
            <a:r>
              <a:rPr lang="ru-RU" sz="1200" kern="1200" dirty="0">
                <a:solidFill>
                  <a:schemeClr val="tx1"/>
                </a:solidFill>
                <a:effectLst/>
                <a:latin typeface="+mn-lt"/>
                <a:ea typeface="+mn-ea"/>
                <a:cs typeface="+mn-cs"/>
              </a:rPr>
              <a:t> по </a:t>
            </a:r>
            <a:r>
              <a:rPr lang="ru-RU" sz="1200" kern="1200" dirty="0" err="1">
                <a:solidFill>
                  <a:schemeClr val="tx1"/>
                </a:solidFill>
                <a:effectLst/>
                <a:latin typeface="+mn-lt"/>
                <a:ea typeface="+mn-ea"/>
                <a:cs typeface="+mn-cs"/>
              </a:rPr>
              <a:t>Р.Фолку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Folk</a:t>
            </a:r>
            <a:r>
              <a:rPr lang="ru-RU" sz="1200" kern="1200" dirty="0">
                <a:solidFill>
                  <a:schemeClr val="tx1"/>
                </a:solidFill>
                <a:effectLst/>
                <a:latin typeface="+mn-lt"/>
                <a:ea typeface="+mn-ea"/>
                <a:cs typeface="+mn-cs"/>
              </a:rPr>
              <a:t>, 1959)), матрикса и цемента;</a:t>
            </a:r>
          </a:p>
          <a:p>
            <a:r>
              <a:rPr lang="ru-RU" sz="1200" kern="1200" dirty="0">
                <a:solidFill>
                  <a:schemeClr val="tx1"/>
                </a:solidFill>
                <a:effectLst/>
                <a:latin typeface="+mn-lt"/>
                <a:ea typeface="+mn-ea"/>
                <a:cs typeface="+mn-cs"/>
              </a:rPr>
              <a:t>3) определения размеров и </a:t>
            </a:r>
            <a:r>
              <a:rPr lang="ru-RU" sz="1200" kern="1200" dirty="0" err="1">
                <a:solidFill>
                  <a:schemeClr val="tx1"/>
                </a:solidFill>
                <a:effectLst/>
                <a:latin typeface="+mn-lt"/>
                <a:ea typeface="+mn-ea"/>
                <a:cs typeface="+mn-cs"/>
              </a:rPr>
              <a:t>окатанности</a:t>
            </a:r>
            <a:r>
              <a:rPr lang="ru-RU" sz="1200" kern="1200" dirty="0">
                <a:solidFill>
                  <a:schemeClr val="tx1"/>
                </a:solidFill>
                <a:effectLst/>
                <a:latin typeface="+mn-lt"/>
                <a:ea typeface="+mn-ea"/>
                <a:cs typeface="+mn-cs"/>
              </a:rPr>
              <a:t> зерен, распространения, процентного соотношения;</a:t>
            </a:r>
          </a:p>
          <a:p>
            <a:r>
              <a:rPr lang="ru-RU" sz="1200" kern="1200" dirty="0">
                <a:solidFill>
                  <a:schemeClr val="tx1"/>
                </a:solidFill>
                <a:effectLst/>
                <a:latin typeface="+mn-lt"/>
                <a:ea typeface="+mn-ea"/>
                <a:cs typeface="+mn-cs"/>
              </a:rPr>
              <a:t>4) определения первичных текстур: слоистости, </a:t>
            </a:r>
            <a:r>
              <a:rPr lang="ru-RU" sz="1200" kern="1200" dirty="0" err="1">
                <a:solidFill>
                  <a:schemeClr val="tx1"/>
                </a:solidFill>
                <a:effectLst/>
                <a:latin typeface="+mn-lt"/>
                <a:ea typeface="+mn-ea"/>
                <a:cs typeface="+mn-cs"/>
              </a:rPr>
              <a:t>биотурбаций</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микросверлений</a:t>
            </a:r>
            <a:r>
              <a:rPr lang="ru-RU" sz="1200" kern="1200" dirty="0">
                <a:solidFill>
                  <a:schemeClr val="tx1"/>
                </a:solidFill>
                <a:effectLst/>
                <a:latin typeface="+mn-lt"/>
                <a:ea typeface="+mn-ea"/>
                <a:cs typeface="+mn-cs"/>
              </a:rPr>
              <a:t>, степени </a:t>
            </a:r>
            <a:r>
              <a:rPr lang="ru-RU" sz="1200" kern="1200" dirty="0" err="1">
                <a:solidFill>
                  <a:schemeClr val="tx1"/>
                </a:solidFill>
                <a:effectLst/>
                <a:latin typeface="+mn-lt"/>
                <a:ea typeface="+mn-ea"/>
                <a:cs typeface="+mn-cs"/>
              </a:rPr>
              <a:t>микритизации</a:t>
            </a:r>
            <a:r>
              <a:rPr lang="ru-RU" sz="1200" kern="1200" dirty="0">
                <a:solidFill>
                  <a:schemeClr val="tx1"/>
                </a:solidFill>
                <a:effectLst/>
                <a:latin typeface="+mn-lt"/>
                <a:ea typeface="+mn-ea"/>
                <a:cs typeface="+mn-cs"/>
              </a:rPr>
              <a:t> и </a:t>
            </a:r>
            <a:r>
              <a:rPr lang="ru-RU" sz="1200" kern="1200" dirty="0" err="1">
                <a:solidFill>
                  <a:schemeClr val="tx1"/>
                </a:solidFill>
                <a:effectLst/>
                <a:latin typeface="+mn-lt"/>
                <a:ea typeface="+mn-ea"/>
                <a:cs typeface="+mn-cs"/>
              </a:rPr>
              <a:t>фенестр</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5) определения основных типов фаунистических остатков </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28</a:t>
            </a:fld>
            <a:endParaRPr lang="ru-RU"/>
          </a:p>
        </p:txBody>
      </p:sp>
    </p:spTree>
    <p:extLst>
      <p:ext uri="{BB962C8B-B14F-4D97-AF65-F5344CB8AC3E}">
        <p14:creationId xmlns:p14="http://schemas.microsoft.com/office/powerpoint/2010/main" val="2163870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 основе интерпретации лежит полное петрографическое описание образцов, которое представлено в графическом приложении 3. Отобранные образцы сопоставлены в стратиграфическом разрезе казанского яруса геологического разреза </a:t>
            </a:r>
            <a:r>
              <a:rPr lang="ru-RU" sz="1200" kern="1200" dirty="0" err="1">
                <a:solidFill>
                  <a:schemeClr val="tx1"/>
                </a:solidFill>
                <a:effectLst/>
                <a:latin typeface="+mn-lt"/>
                <a:ea typeface="+mn-ea"/>
                <a:cs typeface="+mn-cs"/>
              </a:rPr>
              <a:t>Сентяк</a:t>
            </a:r>
            <a:r>
              <a:rPr lang="ru-RU" sz="1200" kern="1200" dirty="0">
                <a:solidFill>
                  <a:schemeClr val="tx1"/>
                </a:solidFill>
                <a:effectLst/>
                <a:latin typeface="+mn-lt"/>
                <a:ea typeface="+mn-ea"/>
                <a:cs typeface="+mn-cs"/>
              </a:rPr>
              <a:t> (рис. 5.1.1).</a:t>
            </a:r>
          </a:p>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29</a:t>
            </a:fld>
            <a:endParaRPr lang="ru-RU"/>
          </a:p>
        </p:txBody>
      </p:sp>
    </p:spTree>
    <p:extLst>
      <p:ext uri="{BB962C8B-B14F-4D97-AF65-F5344CB8AC3E}">
        <p14:creationId xmlns:p14="http://schemas.microsoft.com/office/powerpoint/2010/main" val="3711774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 административном отношении геологический разрез </a:t>
            </a:r>
            <a:r>
              <a:rPr lang="ru-RU" sz="1200" kern="1200" dirty="0" err="1">
                <a:solidFill>
                  <a:schemeClr val="tx1"/>
                </a:solidFill>
                <a:effectLst/>
                <a:latin typeface="+mn-lt"/>
                <a:ea typeface="+mn-ea"/>
                <a:cs typeface="+mn-cs"/>
              </a:rPr>
              <a:t>Сентяк</a:t>
            </a:r>
            <a:r>
              <a:rPr lang="ru-RU" sz="1200" kern="1200" dirty="0">
                <a:solidFill>
                  <a:schemeClr val="tx1"/>
                </a:solidFill>
                <a:effectLst/>
                <a:latin typeface="+mn-lt"/>
                <a:ea typeface="+mn-ea"/>
                <a:cs typeface="+mn-cs"/>
              </a:rPr>
              <a:t> находится в Приволжском федеральном округе Республики Татарстан в районе г. Елабуга (рисунок 1.1). Геологический разрез </a:t>
            </a:r>
            <a:r>
              <a:rPr lang="ru-RU" sz="1200" kern="1200" dirty="0" err="1">
                <a:solidFill>
                  <a:schemeClr val="tx1"/>
                </a:solidFill>
                <a:effectLst/>
                <a:latin typeface="+mn-lt"/>
                <a:ea typeface="+mn-ea"/>
                <a:cs typeface="+mn-cs"/>
              </a:rPr>
              <a:t>Сентяк</a:t>
            </a:r>
            <a:r>
              <a:rPr lang="ru-RU" sz="1200" kern="1200" dirty="0">
                <a:solidFill>
                  <a:schemeClr val="tx1"/>
                </a:solidFill>
                <a:effectLst/>
                <a:latin typeface="+mn-lt"/>
                <a:ea typeface="+mn-ea"/>
                <a:cs typeface="+mn-cs"/>
              </a:rPr>
              <a:t> расположен на склонах правого побережья р. Кама. Самый крупный населенный пункт к западу от исследуемого разреза – г. Елабуга – расположен на высоком правом берегу р. Камы. Ближайшими населенными пунктами, с запада от геологического разреза </a:t>
            </a:r>
            <a:r>
              <a:rPr lang="ru-RU" sz="1200" kern="1200" dirty="0" err="1">
                <a:solidFill>
                  <a:schemeClr val="tx1"/>
                </a:solidFill>
                <a:effectLst/>
                <a:latin typeface="+mn-lt"/>
                <a:ea typeface="+mn-ea"/>
                <a:cs typeface="+mn-cs"/>
              </a:rPr>
              <a:t>Сентяк</a:t>
            </a:r>
            <a:r>
              <a:rPr lang="ru-RU" sz="1200" kern="1200" dirty="0">
                <a:solidFill>
                  <a:schemeClr val="tx1"/>
                </a:solidFill>
                <a:effectLst/>
                <a:latin typeface="+mn-lt"/>
                <a:ea typeface="+mn-ea"/>
                <a:cs typeface="+mn-cs"/>
              </a:rPr>
              <a:t> – с. Покровское.</a:t>
            </a:r>
          </a:p>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3</a:t>
            </a:fld>
            <a:endParaRPr lang="ru-RU"/>
          </a:p>
        </p:txBody>
      </p:sp>
    </p:spTree>
    <p:extLst>
      <p:ext uri="{BB962C8B-B14F-4D97-AF65-F5344CB8AC3E}">
        <p14:creationId xmlns:p14="http://schemas.microsoft.com/office/powerpoint/2010/main" val="4023213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30</a:t>
            </a:fld>
            <a:endParaRPr lang="ru-RU"/>
          </a:p>
        </p:txBody>
      </p:sp>
    </p:spTree>
    <p:extLst>
      <p:ext uri="{BB962C8B-B14F-4D97-AF65-F5344CB8AC3E}">
        <p14:creationId xmlns:p14="http://schemas.microsoft.com/office/powerpoint/2010/main" val="3598334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31</a:t>
            </a:fld>
            <a:endParaRPr lang="ru-RU"/>
          </a:p>
        </p:txBody>
      </p:sp>
    </p:spTree>
    <p:extLst>
      <p:ext uri="{BB962C8B-B14F-4D97-AF65-F5344CB8AC3E}">
        <p14:creationId xmlns:p14="http://schemas.microsoft.com/office/powerpoint/2010/main" val="4099068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32</a:t>
            </a:fld>
            <a:endParaRPr lang="ru-RU"/>
          </a:p>
        </p:txBody>
      </p:sp>
    </p:spTree>
    <p:extLst>
      <p:ext uri="{BB962C8B-B14F-4D97-AF65-F5344CB8AC3E}">
        <p14:creationId xmlns:p14="http://schemas.microsoft.com/office/powerpoint/2010/main" val="2239182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Область исследований данной магистерской диссертации расположена на территории Восточно-Европейской платформы (рис. 3.1.1), принадлежащая к поясу древних </a:t>
            </a:r>
            <a:r>
              <a:rPr lang="ru-RU" sz="1200" kern="1200" dirty="0" err="1">
                <a:solidFill>
                  <a:schemeClr val="tx1"/>
                </a:solidFill>
                <a:effectLst/>
                <a:latin typeface="+mn-lt"/>
                <a:ea typeface="+mn-ea"/>
                <a:cs typeface="+mn-cs"/>
              </a:rPr>
              <a:t>лавразийских</a:t>
            </a:r>
            <a:r>
              <a:rPr lang="ru-RU" sz="1200" kern="1200" dirty="0">
                <a:solidFill>
                  <a:schemeClr val="tx1"/>
                </a:solidFill>
                <a:effectLst/>
                <a:latin typeface="+mn-lt"/>
                <a:ea typeface="+mn-ea"/>
                <a:cs typeface="+mn-cs"/>
              </a:rPr>
              <a:t> платформ. В структуру ВЕП входят: Балтийский щит, Украинский щит, Русская плита. Платформа имеет ромбовидную форму около 3 тыс. км в поперечнике и площадь около 5,5 млн. км</a:t>
            </a:r>
            <a:r>
              <a:rPr lang="ru-RU" sz="1200" kern="1200" baseline="30000" dirty="0">
                <a:solidFill>
                  <a:schemeClr val="tx1"/>
                </a:solidFill>
                <a:effectLst/>
                <a:latin typeface="+mn-lt"/>
                <a:ea typeface="+mn-ea"/>
                <a:cs typeface="+mn-cs"/>
              </a:rPr>
              <a:t>2</a:t>
            </a:r>
            <a:r>
              <a:rPr lang="ru-RU"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Исследуемый геологический разрез </a:t>
            </a:r>
            <a:r>
              <a:rPr lang="ru-RU" sz="1200" kern="1200" dirty="0" err="1">
                <a:solidFill>
                  <a:schemeClr val="tx1"/>
                </a:solidFill>
                <a:effectLst/>
                <a:latin typeface="+mn-lt"/>
                <a:ea typeface="+mn-ea"/>
                <a:cs typeface="+mn-cs"/>
              </a:rPr>
              <a:t>Сентяк</a:t>
            </a:r>
            <a:r>
              <a:rPr lang="ru-RU" sz="1200" kern="1200" dirty="0">
                <a:solidFill>
                  <a:schemeClr val="tx1"/>
                </a:solidFill>
                <a:effectLst/>
                <a:latin typeface="+mn-lt"/>
                <a:ea typeface="+mn-ea"/>
                <a:cs typeface="+mn-cs"/>
              </a:rPr>
              <a:t> расположен на Северо-Татарском своде (рис. 3.1.2), которая приурочена к Волго-Уральской </a:t>
            </a:r>
            <a:r>
              <a:rPr lang="ru-RU" sz="1200" kern="1200" dirty="0" err="1">
                <a:solidFill>
                  <a:schemeClr val="tx1"/>
                </a:solidFill>
                <a:effectLst/>
                <a:latin typeface="+mn-lt"/>
                <a:ea typeface="+mn-ea"/>
                <a:cs typeface="+mn-cs"/>
              </a:rPr>
              <a:t>антеклизе</a:t>
            </a:r>
            <a:r>
              <a:rPr lang="ru-RU" sz="1200" kern="1200" dirty="0">
                <a:solidFill>
                  <a:schemeClr val="tx1"/>
                </a:solidFill>
                <a:effectLst/>
                <a:latin typeface="+mn-lt"/>
                <a:ea typeface="+mn-ea"/>
                <a:cs typeface="+mn-cs"/>
              </a:rPr>
              <a:t>, являющаяся положительной структурой 0 порядка Русской плиты Восточно-Европейской платформы.</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ln w="1905"/>
                <a:ea typeface="ＭＳ Ｐゴシック" pitchFamily="-106" charset="-128"/>
                <a:cs typeface="Times New Roman" pitchFamily="18" charset="0"/>
              </a:rPr>
              <a:t>(IV) </a:t>
            </a:r>
            <a:r>
              <a:rPr lang="ru-RU" sz="1200" kern="0" dirty="0">
                <a:ln w="1905"/>
                <a:ea typeface="ＭＳ Ｐゴシック" pitchFamily="-106" charset="-128"/>
                <a:cs typeface="Times New Roman" pitchFamily="18" charset="0"/>
              </a:rPr>
              <a:t>Локальное поднятие</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0" dirty="0">
                <a:ln w="1905"/>
                <a:ea typeface="ＭＳ Ｐゴシック" pitchFamily="-106" charset="-128"/>
                <a:cs typeface="Times New Roman" pitchFamily="18" charset="0"/>
              </a:rPr>
              <a:t> то что больше </a:t>
            </a:r>
            <a:r>
              <a:rPr lang="ru-RU" sz="1200" kern="0" dirty="0" err="1">
                <a:ln w="1905"/>
                <a:ea typeface="ＭＳ Ｐゴシック" pitchFamily="-106" charset="-128"/>
                <a:cs typeface="Times New Roman" pitchFamily="18" charset="0"/>
              </a:rPr>
              <a:t>надпорядковые</a:t>
            </a:r>
            <a:endParaRPr lang="ru-RU" sz="1200" kern="0" dirty="0">
              <a:ln w="1905"/>
              <a:ea typeface="ＭＳ Ｐゴシック" pitchFamily="-106" charset="-128"/>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32500" lnSpcReduction="20000"/>
          </a:bodyPr>
          <a:lstStyle/>
          <a:p>
            <a:r>
              <a:rPr lang="ru-RU" sz="1200" b="1" kern="1200" dirty="0">
                <a:solidFill>
                  <a:schemeClr val="tx1"/>
                </a:solidFill>
                <a:effectLst/>
                <a:latin typeface="+mn-lt"/>
                <a:ea typeface="+mn-ea"/>
                <a:cs typeface="+mn-cs"/>
              </a:rPr>
              <a:t>Пермская система</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Стратиграфический разрез по пермским отложениям представлен здесь двумя отделами: нижним и средним. </a:t>
            </a:r>
          </a:p>
          <a:p>
            <a:r>
              <a:rPr lang="ru-RU" sz="1200" i="1"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ru-RU" sz="1200" u="sng" kern="1200" dirty="0">
                <a:solidFill>
                  <a:schemeClr val="tx1"/>
                </a:solidFill>
                <a:effectLst/>
                <a:latin typeface="+mn-lt"/>
                <a:ea typeface="+mn-ea"/>
                <a:cs typeface="+mn-cs"/>
              </a:rPr>
              <a:t>Нижний отдел</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В составе нижнего отдела выделяются </a:t>
            </a:r>
            <a:r>
              <a:rPr lang="ru-RU" sz="1200" kern="1200" dirty="0" err="1">
                <a:solidFill>
                  <a:schemeClr val="tx1"/>
                </a:solidFill>
                <a:effectLst/>
                <a:latin typeface="+mn-lt"/>
                <a:ea typeface="+mn-ea"/>
                <a:cs typeface="+mn-cs"/>
              </a:rPr>
              <a:t>ассельский</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артинский</a:t>
            </a:r>
            <a:r>
              <a:rPr lang="ru-RU" sz="1200" kern="1200" dirty="0">
                <a:solidFill>
                  <a:schemeClr val="tx1"/>
                </a:solidFill>
                <a:effectLst/>
                <a:latin typeface="+mn-lt"/>
                <a:ea typeface="+mn-ea"/>
                <a:cs typeface="+mn-cs"/>
              </a:rPr>
              <a:t>, кунгурский, ярусы. </a:t>
            </a:r>
          </a:p>
          <a:p>
            <a:r>
              <a:rPr lang="ru-RU" sz="1200" i="1"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Ассельский</a:t>
            </a:r>
            <a:r>
              <a:rPr lang="ru-RU" sz="1200" kern="1200" dirty="0">
                <a:solidFill>
                  <a:schemeClr val="tx1"/>
                </a:solidFill>
                <a:effectLst/>
                <a:latin typeface="+mn-lt"/>
                <a:ea typeface="+mn-ea"/>
                <a:cs typeface="+mn-cs"/>
              </a:rPr>
              <a:t> ярус</a:t>
            </a:r>
          </a:p>
          <a:p>
            <a:r>
              <a:rPr lang="ru-RU" sz="1200" kern="1200" dirty="0">
                <a:solidFill>
                  <a:schemeClr val="tx1"/>
                </a:solidFill>
                <a:effectLst/>
                <a:latin typeface="+mn-lt"/>
                <a:ea typeface="+mn-ea"/>
                <a:cs typeface="+mn-cs"/>
              </a:rPr>
              <a:t>Слагается ярус в основном доломитами, частично известняками с тонкими прослоями ангидритов и гипсов. Доломиты желтовато-светло-серые, участками коричневато-серые, тонкозернистые, крепкие, плотные, местами пористые, с остатками </a:t>
            </a:r>
            <a:r>
              <a:rPr lang="ru-RU" sz="1200" kern="1200" dirty="0" err="1">
                <a:solidFill>
                  <a:schemeClr val="tx1"/>
                </a:solidFill>
                <a:effectLst/>
                <a:latin typeface="+mn-lt"/>
                <a:ea typeface="+mn-ea"/>
                <a:cs typeface="+mn-cs"/>
              </a:rPr>
              <a:t>швагерин</a:t>
            </a:r>
            <a:r>
              <a:rPr lang="ru-RU" sz="1200" kern="1200" dirty="0">
                <a:solidFill>
                  <a:schemeClr val="tx1"/>
                </a:solidFill>
                <a:effectLst/>
                <a:latin typeface="+mn-lt"/>
                <a:ea typeface="+mn-ea"/>
                <a:cs typeface="+mn-cs"/>
              </a:rPr>
              <a:t>, одиночных кораллов. </a:t>
            </a:r>
          </a:p>
          <a:p>
            <a:r>
              <a:rPr lang="ru-RU" sz="1200" kern="1200" dirty="0">
                <a:solidFill>
                  <a:schemeClr val="tx1"/>
                </a:solidFill>
                <a:effectLst/>
                <a:latin typeface="+mn-lt"/>
                <a:ea typeface="+mn-ea"/>
                <a:cs typeface="+mn-cs"/>
              </a:rPr>
              <a:t>Кровля </a:t>
            </a:r>
            <a:r>
              <a:rPr lang="ru-RU" sz="1200" kern="1200" dirty="0" err="1">
                <a:solidFill>
                  <a:schemeClr val="tx1"/>
                </a:solidFill>
                <a:effectLst/>
                <a:latin typeface="+mn-lt"/>
                <a:ea typeface="+mn-ea"/>
                <a:cs typeface="+mn-cs"/>
              </a:rPr>
              <a:t>ассельского</a:t>
            </a:r>
            <a:r>
              <a:rPr lang="ru-RU" sz="1200" kern="1200" dirty="0">
                <a:solidFill>
                  <a:schemeClr val="tx1"/>
                </a:solidFill>
                <a:effectLst/>
                <a:latin typeface="+mn-lt"/>
                <a:ea typeface="+mn-ea"/>
                <a:cs typeface="+mn-cs"/>
              </a:rPr>
              <a:t> яруса принимается за основной маркирующий горизонт пермских отложений. </a:t>
            </a:r>
          </a:p>
          <a:p>
            <a:r>
              <a:rPr lang="ru-RU" sz="1200" kern="1200" dirty="0">
                <a:solidFill>
                  <a:schemeClr val="tx1"/>
                </a:solidFill>
                <a:effectLst/>
                <a:latin typeface="+mn-lt"/>
                <a:ea typeface="+mn-ea"/>
                <a:cs typeface="+mn-cs"/>
              </a:rPr>
              <a:t>Мощность яруса в пределах месторождения составляет 40-55м. </a:t>
            </a:r>
          </a:p>
          <a:p>
            <a:r>
              <a:rPr lang="ru-RU" sz="1200" i="1"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Сакмарский</a:t>
            </a:r>
            <a:r>
              <a:rPr lang="ru-RU" sz="1200" kern="1200" dirty="0">
                <a:solidFill>
                  <a:schemeClr val="tx1"/>
                </a:solidFill>
                <a:effectLst/>
                <a:latin typeface="+mn-lt"/>
                <a:ea typeface="+mn-ea"/>
                <a:cs typeface="+mn-cs"/>
              </a:rPr>
              <a:t> ярус</a:t>
            </a:r>
          </a:p>
          <a:p>
            <a:r>
              <a:rPr lang="ru-RU" sz="1200" kern="1200" dirty="0">
                <a:solidFill>
                  <a:schemeClr val="tx1"/>
                </a:solidFill>
                <a:effectLst/>
                <a:latin typeface="+mn-lt"/>
                <a:ea typeface="+mn-ea"/>
                <a:cs typeface="+mn-cs"/>
              </a:rPr>
              <a:t>В пределах яруса выделяются   два горизонта: </a:t>
            </a:r>
            <a:r>
              <a:rPr lang="ru-RU" sz="1200" kern="1200" dirty="0" err="1">
                <a:solidFill>
                  <a:schemeClr val="tx1"/>
                </a:solidFill>
                <a:effectLst/>
                <a:latin typeface="+mn-lt"/>
                <a:ea typeface="+mn-ea"/>
                <a:cs typeface="+mn-cs"/>
              </a:rPr>
              <a:t>тастубский</a:t>
            </a:r>
            <a:r>
              <a:rPr lang="ru-RU" sz="1200" kern="1200" dirty="0">
                <a:solidFill>
                  <a:schemeClr val="tx1"/>
                </a:solidFill>
                <a:effectLst/>
                <a:latin typeface="+mn-lt"/>
                <a:ea typeface="+mn-ea"/>
                <a:cs typeface="+mn-cs"/>
              </a:rPr>
              <a:t> и </a:t>
            </a:r>
            <a:r>
              <a:rPr lang="ru-RU" sz="1200" kern="1200" dirty="0" err="1">
                <a:solidFill>
                  <a:schemeClr val="tx1"/>
                </a:solidFill>
                <a:effectLst/>
                <a:latin typeface="+mn-lt"/>
                <a:ea typeface="+mn-ea"/>
                <a:cs typeface="+mn-cs"/>
              </a:rPr>
              <a:t>стерлитамакский</a:t>
            </a:r>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                                         </a:t>
            </a:r>
          </a:p>
          <a:p>
            <a:r>
              <a:rPr lang="ru-RU" sz="1200" kern="1200" dirty="0" err="1">
                <a:solidFill>
                  <a:schemeClr val="tx1"/>
                </a:solidFill>
                <a:effectLst/>
                <a:latin typeface="+mn-lt"/>
                <a:ea typeface="+mn-ea"/>
                <a:cs typeface="+mn-cs"/>
              </a:rPr>
              <a:t>Тастубский</a:t>
            </a:r>
            <a:r>
              <a:rPr lang="ru-RU" sz="1200" kern="1200" dirty="0">
                <a:solidFill>
                  <a:schemeClr val="tx1"/>
                </a:solidFill>
                <a:effectLst/>
                <a:latin typeface="+mn-lt"/>
                <a:ea typeface="+mn-ea"/>
                <a:cs typeface="+mn-cs"/>
              </a:rPr>
              <a:t> горизонт</a:t>
            </a:r>
          </a:p>
          <a:p>
            <a:r>
              <a:rPr lang="ru-RU" sz="1200" kern="1200" dirty="0">
                <a:solidFill>
                  <a:schemeClr val="tx1"/>
                </a:solidFill>
                <a:effectLst/>
                <a:latin typeface="+mn-lt"/>
                <a:ea typeface="+mn-ea"/>
                <a:cs typeface="+mn-cs"/>
              </a:rPr>
              <a:t>В строении горизонта выделяются две пачки. Нижняя пачка сложена в основном доломитами с прослойками известняков. Доломиты серые и темно серые, органогенные, плотные, крепкие. Верхняя пачка представлена доломитами с редкими прослоями ангидритов. Доломиты желтовато и светло-серые, тонкокристаллические, плотные, крепкие с редкими отпечатками </a:t>
            </a:r>
            <a:r>
              <a:rPr lang="ru-RU" sz="1200" kern="1200" dirty="0" err="1">
                <a:solidFill>
                  <a:schemeClr val="tx1"/>
                </a:solidFill>
                <a:effectLst/>
                <a:latin typeface="+mn-lt"/>
                <a:ea typeface="+mn-ea"/>
                <a:cs typeface="+mn-cs"/>
              </a:rPr>
              <a:t>пелеципод</a:t>
            </a:r>
            <a:r>
              <a:rPr lang="ru-RU" sz="1200" kern="1200" dirty="0">
                <a:solidFill>
                  <a:schemeClr val="tx1"/>
                </a:solidFill>
                <a:effectLst/>
                <a:latin typeface="+mn-lt"/>
                <a:ea typeface="+mn-ea"/>
                <a:cs typeface="+mn-cs"/>
              </a:rPr>
              <a:t> и </a:t>
            </a:r>
            <a:r>
              <a:rPr lang="ru-RU" sz="1200" kern="1200" dirty="0" err="1">
                <a:solidFill>
                  <a:schemeClr val="tx1"/>
                </a:solidFill>
                <a:effectLst/>
                <a:latin typeface="+mn-lt"/>
                <a:ea typeface="+mn-ea"/>
                <a:cs typeface="+mn-cs"/>
              </a:rPr>
              <a:t>гастропод</a:t>
            </a:r>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Мощность горизонта 51-70м. </a:t>
            </a:r>
          </a:p>
          <a:p>
            <a:r>
              <a:rPr lang="ru-RU" sz="1200" i="1"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Стерлитамакский</a:t>
            </a:r>
            <a:r>
              <a:rPr lang="ru-RU" sz="1200" kern="1200" dirty="0">
                <a:solidFill>
                  <a:schemeClr val="tx1"/>
                </a:solidFill>
                <a:effectLst/>
                <a:latin typeface="+mn-lt"/>
                <a:ea typeface="+mn-ea"/>
                <a:cs typeface="+mn-cs"/>
              </a:rPr>
              <a:t> горизонт</a:t>
            </a:r>
          </a:p>
          <a:p>
            <a:r>
              <a:rPr lang="ru-RU" sz="1200" kern="1200" dirty="0">
                <a:solidFill>
                  <a:schemeClr val="tx1"/>
                </a:solidFill>
                <a:effectLst/>
                <a:latin typeface="+mn-lt"/>
                <a:ea typeface="+mn-ea"/>
                <a:cs typeface="+mn-cs"/>
              </a:rPr>
              <a:t>Отложения </a:t>
            </a:r>
            <a:r>
              <a:rPr lang="ru-RU" sz="1200" kern="1200" dirty="0" err="1">
                <a:solidFill>
                  <a:schemeClr val="tx1"/>
                </a:solidFill>
                <a:effectLst/>
                <a:latin typeface="+mn-lt"/>
                <a:ea typeface="+mn-ea"/>
                <a:cs typeface="+mn-cs"/>
              </a:rPr>
              <a:t>стерлитамакского</a:t>
            </a:r>
            <a:r>
              <a:rPr lang="ru-RU" sz="1200" kern="1200" dirty="0">
                <a:solidFill>
                  <a:schemeClr val="tx1"/>
                </a:solidFill>
                <a:effectLst/>
                <a:latin typeface="+mn-lt"/>
                <a:ea typeface="+mn-ea"/>
                <a:cs typeface="+mn-cs"/>
              </a:rPr>
              <a:t> горизонта имеют повсеместное распространение на площади месторождения. </a:t>
            </a:r>
          </a:p>
          <a:p>
            <a:r>
              <a:rPr lang="ru-RU" sz="1200" kern="1200" dirty="0">
                <a:solidFill>
                  <a:schemeClr val="tx1"/>
                </a:solidFill>
                <a:effectLst/>
                <a:latin typeface="+mn-lt"/>
                <a:ea typeface="+mn-ea"/>
                <a:cs typeface="+mn-cs"/>
              </a:rPr>
              <a:t>Сложен горизонт известняками с прослоями доломитов. Известняки органогенные, участками </a:t>
            </a:r>
            <a:r>
              <a:rPr lang="ru-RU" sz="1200" kern="1200" dirty="0" err="1">
                <a:solidFill>
                  <a:schemeClr val="tx1"/>
                </a:solidFill>
                <a:effectLst/>
                <a:latin typeface="+mn-lt"/>
                <a:ea typeface="+mn-ea"/>
                <a:cs typeface="+mn-cs"/>
              </a:rPr>
              <a:t>пелитоморфные</a:t>
            </a:r>
            <a:r>
              <a:rPr lang="ru-RU" sz="1200" kern="1200" dirty="0">
                <a:solidFill>
                  <a:schemeClr val="tx1"/>
                </a:solidFill>
                <a:effectLst/>
                <a:latin typeface="+mn-lt"/>
                <a:ea typeface="+mn-ea"/>
                <a:cs typeface="+mn-cs"/>
              </a:rPr>
              <a:t>, серые и светло-серые, с желтоватым оттенком, плотные, крепкие.</a:t>
            </a:r>
          </a:p>
          <a:p>
            <a:r>
              <a:rPr lang="ru-RU" sz="1200" kern="1200" dirty="0">
                <a:solidFill>
                  <a:schemeClr val="tx1"/>
                </a:solidFill>
                <a:effectLst/>
                <a:latin typeface="+mn-lt"/>
                <a:ea typeface="+mn-ea"/>
                <a:cs typeface="+mn-cs"/>
              </a:rPr>
              <a:t>Доломиты серые, светло-серые, с зеленоватым оттенком, тонкозернистые, плотные, крепкие, с остатками </a:t>
            </a:r>
            <a:r>
              <a:rPr lang="ru-RU" sz="1200" kern="1200" dirty="0" err="1">
                <a:solidFill>
                  <a:schemeClr val="tx1"/>
                </a:solidFill>
                <a:effectLst/>
                <a:latin typeface="+mn-lt"/>
                <a:ea typeface="+mn-ea"/>
                <a:cs typeface="+mn-cs"/>
              </a:rPr>
              <a:t>астреевидных</a:t>
            </a:r>
            <a:r>
              <a:rPr lang="ru-RU" sz="1200" kern="1200" dirty="0">
                <a:solidFill>
                  <a:schemeClr val="tx1"/>
                </a:solidFill>
                <a:effectLst/>
                <a:latin typeface="+mn-lt"/>
                <a:ea typeface="+mn-ea"/>
                <a:cs typeface="+mn-cs"/>
              </a:rPr>
              <a:t> кораллов. </a:t>
            </a:r>
          </a:p>
          <a:p>
            <a:r>
              <a:rPr lang="ru-RU" sz="1200" kern="1200" dirty="0">
                <a:solidFill>
                  <a:schemeClr val="tx1"/>
                </a:solidFill>
                <a:effectLst/>
                <a:latin typeface="+mn-lt"/>
                <a:ea typeface="+mn-ea"/>
                <a:cs typeface="+mn-cs"/>
              </a:rPr>
              <a:t>Мощность горизонта в пределах площади изменяется от 53 до 77м.</a:t>
            </a:r>
          </a:p>
          <a:p>
            <a:r>
              <a:rPr lang="ru-RU" sz="1200" i="1"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 </a:t>
            </a:r>
          </a:p>
          <a:p>
            <a:r>
              <a:rPr lang="ru-RU" sz="1200" kern="1200" dirty="0" err="1">
                <a:solidFill>
                  <a:schemeClr val="tx1"/>
                </a:solidFill>
                <a:effectLst/>
                <a:latin typeface="+mn-lt"/>
                <a:ea typeface="+mn-ea"/>
                <a:cs typeface="+mn-cs"/>
              </a:rPr>
              <a:t>Артинский</a:t>
            </a:r>
            <a:r>
              <a:rPr lang="ru-RU" sz="1200" kern="1200" dirty="0">
                <a:solidFill>
                  <a:schemeClr val="tx1"/>
                </a:solidFill>
                <a:effectLst/>
                <a:latin typeface="+mn-lt"/>
                <a:ea typeface="+mn-ea"/>
                <a:cs typeface="+mn-cs"/>
              </a:rPr>
              <a:t> ярус</a:t>
            </a:r>
          </a:p>
          <a:p>
            <a:r>
              <a:rPr lang="ru-RU" sz="1200" kern="1200" dirty="0">
                <a:solidFill>
                  <a:schemeClr val="tx1"/>
                </a:solidFill>
                <a:effectLst/>
                <a:latin typeface="+mn-lt"/>
                <a:ea typeface="+mn-ea"/>
                <a:cs typeface="+mn-cs"/>
              </a:rPr>
              <a:t>Отложения яруса имеют весьма незначительное распространение в пределах месторождения. Образования </a:t>
            </a:r>
            <a:r>
              <a:rPr lang="ru-RU" sz="1200" kern="1200" dirty="0" err="1">
                <a:solidFill>
                  <a:schemeClr val="tx1"/>
                </a:solidFill>
                <a:effectLst/>
                <a:latin typeface="+mn-lt"/>
                <a:ea typeface="+mn-ea"/>
                <a:cs typeface="+mn-cs"/>
              </a:rPr>
              <a:t>артинского</a:t>
            </a:r>
            <a:r>
              <a:rPr lang="ru-RU" sz="1200" kern="1200" dirty="0">
                <a:solidFill>
                  <a:schemeClr val="tx1"/>
                </a:solidFill>
                <a:effectLst/>
                <a:latin typeface="+mn-lt"/>
                <a:ea typeface="+mn-ea"/>
                <a:cs typeface="+mn-cs"/>
              </a:rPr>
              <a:t> яруса представлены в основном ангидритами с прослойками доломитов и гипсов. Ангидриты голубые и светло-голубые, кристаллические, плотные, крепкие, с включениями зеленовато-серых глин. </a:t>
            </a:r>
          </a:p>
          <a:p>
            <a:r>
              <a:rPr lang="ru-RU" sz="1200" kern="1200" dirty="0">
                <a:solidFill>
                  <a:schemeClr val="tx1"/>
                </a:solidFill>
                <a:effectLst/>
                <a:latin typeface="+mn-lt"/>
                <a:ea typeface="+mn-ea"/>
                <a:cs typeface="+mn-cs"/>
              </a:rPr>
              <a:t>Мощность </a:t>
            </a:r>
            <a:r>
              <a:rPr lang="ru-RU" sz="1200" kern="1200" dirty="0" err="1">
                <a:solidFill>
                  <a:schemeClr val="tx1"/>
                </a:solidFill>
                <a:effectLst/>
                <a:latin typeface="+mn-lt"/>
                <a:ea typeface="+mn-ea"/>
                <a:cs typeface="+mn-cs"/>
              </a:rPr>
              <a:t>артинского</a:t>
            </a:r>
            <a:r>
              <a:rPr lang="ru-RU" sz="1200" kern="1200" dirty="0">
                <a:solidFill>
                  <a:schemeClr val="tx1"/>
                </a:solidFill>
                <a:effectLst/>
                <a:latin typeface="+mn-lt"/>
                <a:ea typeface="+mn-ea"/>
                <a:cs typeface="+mn-cs"/>
              </a:rPr>
              <a:t> яруса колеблется от 0 до 24м. </a:t>
            </a:r>
          </a:p>
          <a:p>
            <a:r>
              <a:rPr lang="ru-RU" sz="1200" i="1"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Кунгурский ярус</a:t>
            </a:r>
          </a:p>
          <a:p>
            <a:r>
              <a:rPr lang="ru-RU" sz="1200" kern="1200" dirty="0">
                <a:solidFill>
                  <a:schemeClr val="tx1"/>
                </a:solidFill>
                <a:effectLst/>
                <a:latin typeface="+mn-lt"/>
                <a:ea typeface="+mn-ea"/>
                <a:cs typeface="+mn-cs"/>
              </a:rPr>
              <a:t>В составе кунгурского яруса выделяются два горизонта филипповский и </a:t>
            </a:r>
            <a:r>
              <a:rPr lang="ru-RU" sz="1200" kern="1200" dirty="0" err="1">
                <a:solidFill>
                  <a:schemeClr val="tx1"/>
                </a:solidFill>
                <a:effectLst/>
                <a:latin typeface="+mn-lt"/>
                <a:ea typeface="+mn-ea"/>
                <a:cs typeface="+mn-cs"/>
              </a:rPr>
              <a:t>иреньский</a:t>
            </a:r>
            <a:r>
              <a:rPr lang="ru-RU" sz="1200" kern="1200" dirty="0">
                <a:solidFill>
                  <a:schemeClr val="tx1"/>
                </a:solidFill>
                <a:effectLst/>
                <a:latin typeface="+mn-lt"/>
                <a:ea typeface="+mn-ea"/>
                <a:cs typeface="+mn-cs"/>
              </a:rPr>
              <a:t> горизонты. Отложения </a:t>
            </a:r>
            <a:r>
              <a:rPr lang="ru-RU" sz="1200" kern="1200" dirty="0" err="1">
                <a:solidFill>
                  <a:schemeClr val="tx1"/>
                </a:solidFill>
                <a:effectLst/>
                <a:latin typeface="+mn-lt"/>
                <a:ea typeface="+mn-ea"/>
                <a:cs typeface="+mn-cs"/>
              </a:rPr>
              <a:t>иреньского</a:t>
            </a:r>
            <a:r>
              <a:rPr lang="ru-RU" sz="1200" kern="1200" dirty="0">
                <a:solidFill>
                  <a:schemeClr val="tx1"/>
                </a:solidFill>
                <a:effectLst/>
                <a:latin typeface="+mn-lt"/>
                <a:ea typeface="+mn-ea"/>
                <a:cs typeface="+mn-cs"/>
              </a:rPr>
              <a:t> горизонта присутствуют только в восточной части территории месторождения. Сложен он сульфатными породами, встречаются прослои доломитов и терригенных пород. Мощность горизонта 0-10м. </a:t>
            </a:r>
          </a:p>
          <a:p>
            <a:r>
              <a:rPr lang="ru-RU" sz="1200" kern="1200" dirty="0">
                <a:solidFill>
                  <a:schemeClr val="tx1"/>
                </a:solidFill>
                <a:effectLst/>
                <a:latin typeface="+mn-lt"/>
                <a:ea typeface="+mn-ea"/>
                <a:cs typeface="+mn-cs"/>
              </a:rPr>
              <a:t>Филипповский горизонт сложен доломитами, мергелями, в меньшей степени ангидритами и гипсами. Участками доломиты битуминозные. В кровельной части доломит </a:t>
            </a:r>
            <a:r>
              <a:rPr lang="ru-RU" sz="1200" kern="1200" dirty="0" err="1">
                <a:solidFill>
                  <a:schemeClr val="tx1"/>
                </a:solidFill>
                <a:effectLst/>
                <a:latin typeface="+mn-lt"/>
                <a:ea typeface="+mn-ea"/>
                <a:cs typeface="+mn-cs"/>
              </a:rPr>
              <a:t>брекчиевидный</a:t>
            </a:r>
            <a:r>
              <a:rPr lang="ru-RU" sz="1200" kern="1200" dirty="0">
                <a:solidFill>
                  <a:schemeClr val="tx1"/>
                </a:solidFill>
                <a:effectLst/>
                <a:latin typeface="+mn-lt"/>
                <a:ea typeface="+mn-ea"/>
                <a:cs typeface="+mn-cs"/>
              </a:rPr>
              <a:t>, участками кавернозный.</a:t>
            </a:r>
          </a:p>
          <a:p>
            <a:r>
              <a:rPr lang="ru-RU" sz="1200" kern="1200" dirty="0">
                <a:solidFill>
                  <a:schemeClr val="tx1"/>
                </a:solidFill>
                <a:effectLst/>
                <a:latin typeface="+mn-lt"/>
                <a:ea typeface="+mn-ea"/>
                <a:cs typeface="+mn-cs"/>
              </a:rPr>
              <a:t>Мощность их в пределах площади колеблется от 5 до 27м. </a:t>
            </a:r>
          </a:p>
          <a:p>
            <a:r>
              <a:rPr lang="ru-RU" sz="1200" i="1"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Уфимский ярус</a:t>
            </a:r>
          </a:p>
          <a:p>
            <a:r>
              <a:rPr lang="ru-RU" sz="1200" kern="1200" dirty="0">
                <a:solidFill>
                  <a:schemeClr val="tx1"/>
                </a:solidFill>
                <a:effectLst/>
                <a:latin typeface="+mn-lt"/>
                <a:ea typeface="+mn-ea"/>
                <a:cs typeface="+mn-cs"/>
              </a:rPr>
              <a:t>Отложения уфимского яруса представлены в объеме двух горизонтов: соликамского и </a:t>
            </a:r>
            <a:r>
              <a:rPr lang="ru-RU" sz="1200" kern="1200" dirty="0" err="1">
                <a:solidFill>
                  <a:schemeClr val="tx1"/>
                </a:solidFill>
                <a:effectLst/>
                <a:latin typeface="+mn-lt"/>
                <a:ea typeface="+mn-ea"/>
                <a:cs typeface="+mn-cs"/>
              </a:rPr>
              <a:t>шешминского</a:t>
            </a:r>
            <a:r>
              <a:rPr lang="ru-RU" sz="1200" kern="1200" dirty="0">
                <a:solidFill>
                  <a:schemeClr val="tx1"/>
                </a:solidFill>
                <a:effectLst/>
                <a:latin typeface="+mn-lt"/>
                <a:ea typeface="+mn-ea"/>
                <a:cs typeface="+mn-cs"/>
              </a:rPr>
              <a:t>. </a:t>
            </a:r>
          </a:p>
          <a:p>
            <a:r>
              <a:rPr lang="ru-RU" sz="1200" i="1"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Соликамский горизонт</a:t>
            </a:r>
          </a:p>
          <a:p>
            <a:r>
              <a:rPr lang="ru-RU" sz="1200" kern="1200" dirty="0" err="1">
                <a:solidFill>
                  <a:schemeClr val="tx1"/>
                </a:solidFill>
                <a:effectLst/>
                <a:latin typeface="+mn-lt"/>
                <a:ea typeface="+mn-ea"/>
                <a:cs typeface="+mn-cs"/>
              </a:rPr>
              <a:t>Литологически</a:t>
            </a:r>
            <a:r>
              <a:rPr lang="ru-RU" sz="1200" kern="1200" dirty="0">
                <a:solidFill>
                  <a:schemeClr val="tx1"/>
                </a:solidFill>
                <a:effectLst/>
                <a:latin typeface="+mn-lt"/>
                <a:ea typeface="+mn-ea"/>
                <a:cs typeface="+mn-cs"/>
              </a:rPr>
              <a:t> горизонт слагается известняками, доломитами с тонкими прослоями глин, песчаников. Известняки желтовато-темно-серые, </a:t>
            </a:r>
            <a:r>
              <a:rPr lang="ru-RU" sz="1200" kern="1200" dirty="0" err="1">
                <a:solidFill>
                  <a:schemeClr val="tx1"/>
                </a:solidFill>
                <a:effectLst/>
                <a:latin typeface="+mn-lt"/>
                <a:ea typeface="+mn-ea"/>
                <a:cs typeface="+mn-cs"/>
              </a:rPr>
              <a:t>пелитоморфные</a:t>
            </a:r>
            <a:r>
              <a:rPr lang="ru-RU" sz="1200" kern="1200" dirty="0">
                <a:solidFill>
                  <a:schemeClr val="tx1"/>
                </a:solidFill>
                <a:effectLst/>
                <a:latin typeface="+mn-lt"/>
                <a:ea typeface="+mn-ea"/>
                <a:cs typeface="+mn-cs"/>
              </a:rPr>
              <a:t>, плотные, крепкие, кавернозные с конкрециями темно-серого кремня. Доломиты темно-серые, слоистые, с примазками и прослойками зеленой глины, с конкрециями кремня. </a:t>
            </a:r>
          </a:p>
          <a:p>
            <a:r>
              <a:rPr lang="ru-RU" sz="1200" kern="1200" dirty="0">
                <a:solidFill>
                  <a:schemeClr val="tx1"/>
                </a:solidFill>
                <a:effectLst/>
                <a:latin typeface="+mn-lt"/>
                <a:ea typeface="+mn-ea"/>
                <a:cs typeface="+mn-cs"/>
              </a:rPr>
              <a:t>Мощность горизонта изменяется от 10 до 28м.</a:t>
            </a:r>
          </a:p>
          <a:p>
            <a:r>
              <a:rPr lang="ru-RU" sz="1200" i="1"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Шешминский</a:t>
            </a:r>
            <a:r>
              <a:rPr lang="ru-RU" sz="1200" kern="1200" dirty="0">
                <a:solidFill>
                  <a:schemeClr val="tx1"/>
                </a:solidFill>
                <a:effectLst/>
                <a:latin typeface="+mn-lt"/>
                <a:ea typeface="+mn-ea"/>
                <a:cs typeface="+mn-cs"/>
              </a:rPr>
              <a:t> горизонт</a:t>
            </a:r>
          </a:p>
          <a:p>
            <a:r>
              <a:rPr lang="ru-RU" sz="1200" kern="1200" dirty="0">
                <a:solidFill>
                  <a:schemeClr val="tx1"/>
                </a:solidFill>
                <a:effectLst/>
                <a:latin typeface="+mn-lt"/>
                <a:ea typeface="+mn-ea"/>
                <a:cs typeface="+mn-cs"/>
              </a:rPr>
              <a:t>Горизонт представлен красноцветными терригенными породами: песчаниками, аргиллитами, глинами, среди которых встречаются редкие прослои известняков и гипсов. </a:t>
            </a:r>
          </a:p>
          <a:p>
            <a:r>
              <a:rPr lang="ru-RU" sz="1200" kern="1200" dirty="0">
                <a:solidFill>
                  <a:schemeClr val="tx1"/>
                </a:solidFill>
                <a:effectLst/>
                <a:latin typeface="+mn-lt"/>
                <a:ea typeface="+mn-ea"/>
                <a:cs typeface="+mn-cs"/>
              </a:rPr>
              <a:t>Мощность </a:t>
            </a:r>
            <a:r>
              <a:rPr lang="ru-RU" sz="1200" kern="1200" dirty="0" err="1">
                <a:solidFill>
                  <a:schemeClr val="tx1"/>
                </a:solidFill>
                <a:effectLst/>
                <a:latin typeface="+mn-lt"/>
                <a:ea typeface="+mn-ea"/>
                <a:cs typeface="+mn-cs"/>
              </a:rPr>
              <a:t>шешминского</a:t>
            </a:r>
            <a:r>
              <a:rPr lang="ru-RU" sz="1200" kern="1200" dirty="0">
                <a:solidFill>
                  <a:schemeClr val="tx1"/>
                </a:solidFill>
                <a:effectLst/>
                <a:latin typeface="+mn-lt"/>
                <a:ea typeface="+mn-ea"/>
                <a:cs typeface="+mn-cs"/>
              </a:rPr>
              <a:t> горизонта составляет 100-150м. </a:t>
            </a:r>
          </a:p>
          <a:p>
            <a:r>
              <a:rPr lang="ru-RU" sz="1200" i="1"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                                      </a:t>
            </a:r>
          </a:p>
          <a:p>
            <a:r>
              <a:rPr lang="ru-RU" sz="1200" u="sng" kern="1200" dirty="0" err="1">
                <a:solidFill>
                  <a:schemeClr val="tx1"/>
                </a:solidFill>
                <a:effectLst/>
                <a:latin typeface="+mn-lt"/>
                <a:ea typeface="+mn-ea"/>
                <a:cs typeface="+mn-cs"/>
              </a:rPr>
              <a:t>Средни</a:t>
            </a:r>
            <a:r>
              <a:rPr lang="ru-RU" sz="1200" u="sng" kern="1200" dirty="0">
                <a:solidFill>
                  <a:schemeClr val="tx1"/>
                </a:solidFill>
                <a:effectLst/>
                <a:latin typeface="+mn-lt"/>
                <a:ea typeface="+mn-ea"/>
                <a:cs typeface="+mn-cs"/>
              </a:rPr>
              <a:t> отдел</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Казанский ярус</a:t>
            </a:r>
          </a:p>
          <a:p>
            <a:r>
              <a:rPr lang="ru-RU" sz="1200" kern="1200" dirty="0">
                <a:solidFill>
                  <a:schemeClr val="tx1"/>
                </a:solidFill>
                <a:effectLst/>
                <a:latin typeface="+mn-lt"/>
                <a:ea typeface="+mn-ea"/>
                <a:cs typeface="+mn-cs"/>
              </a:rPr>
              <a:t>По литологическим признакам в казанском ярусе выделяются </a:t>
            </a:r>
            <a:r>
              <a:rPr lang="ru-RU" sz="1200" kern="1200" dirty="0" err="1">
                <a:solidFill>
                  <a:schemeClr val="tx1"/>
                </a:solidFill>
                <a:effectLst/>
                <a:latin typeface="+mn-lt"/>
                <a:ea typeface="+mn-ea"/>
                <a:cs typeface="+mn-cs"/>
              </a:rPr>
              <a:t>нижнеказанский</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подъярус</a:t>
            </a:r>
            <a:r>
              <a:rPr lang="ru-RU" sz="1200" kern="1200" dirty="0">
                <a:solidFill>
                  <a:schemeClr val="tx1"/>
                </a:solidFill>
                <a:effectLst/>
                <a:latin typeface="+mn-lt"/>
                <a:ea typeface="+mn-ea"/>
                <a:cs typeface="+mn-cs"/>
              </a:rPr>
              <a:t> и </a:t>
            </a:r>
            <a:r>
              <a:rPr lang="ru-RU" sz="1200" kern="1200" dirty="0" err="1">
                <a:solidFill>
                  <a:schemeClr val="tx1"/>
                </a:solidFill>
                <a:effectLst/>
                <a:latin typeface="+mn-lt"/>
                <a:ea typeface="+mn-ea"/>
                <a:cs typeface="+mn-cs"/>
              </a:rPr>
              <a:t>белебеевская</a:t>
            </a:r>
            <a:r>
              <a:rPr lang="ru-RU" sz="1200" kern="1200" dirty="0">
                <a:solidFill>
                  <a:schemeClr val="tx1"/>
                </a:solidFill>
                <a:effectLst/>
                <a:latin typeface="+mn-lt"/>
                <a:ea typeface="+mn-ea"/>
                <a:cs typeface="+mn-cs"/>
              </a:rPr>
              <a:t> свита. </a:t>
            </a:r>
          </a:p>
          <a:p>
            <a:r>
              <a:rPr lang="ru-RU" sz="1200" kern="1200" dirty="0">
                <a:solidFill>
                  <a:schemeClr val="tx1"/>
                </a:solidFill>
                <a:effectLst/>
                <a:latin typeface="+mn-lt"/>
                <a:ea typeface="+mn-ea"/>
                <a:cs typeface="+mn-cs"/>
              </a:rPr>
              <a:t>Отложения </a:t>
            </a:r>
            <a:r>
              <a:rPr lang="ru-RU" sz="1200" kern="1200" dirty="0" err="1">
                <a:solidFill>
                  <a:schemeClr val="tx1"/>
                </a:solidFill>
                <a:effectLst/>
                <a:latin typeface="+mn-lt"/>
                <a:ea typeface="+mn-ea"/>
                <a:cs typeface="+mn-cs"/>
              </a:rPr>
              <a:t>нежнеказанского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подъяруса</a:t>
            </a:r>
            <a:r>
              <a:rPr lang="ru-RU" sz="1200" kern="1200" dirty="0">
                <a:solidFill>
                  <a:schemeClr val="tx1"/>
                </a:solidFill>
                <a:effectLst/>
                <a:latin typeface="+mn-lt"/>
                <a:ea typeface="+mn-ea"/>
                <a:cs typeface="+mn-cs"/>
              </a:rPr>
              <a:t> представлены </a:t>
            </a:r>
            <a:r>
              <a:rPr lang="ru-RU" sz="1200" kern="1200" dirty="0" err="1">
                <a:solidFill>
                  <a:schemeClr val="tx1"/>
                </a:solidFill>
                <a:effectLst/>
                <a:latin typeface="+mn-lt"/>
                <a:ea typeface="+mn-ea"/>
                <a:cs typeface="+mn-cs"/>
              </a:rPr>
              <a:t>сероцветными</a:t>
            </a:r>
            <a:r>
              <a:rPr lang="ru-RU" sz="1200" kern="1200" dirty="0">
                <a:solidFill>
                  <a:schemeClr val="tx1"/>
                </a:solidFill>
                <a:effectLst/>
                <a:latin typeface="+mn-lt"/>
                <a:ea typeface="+mn-ea"/>
                <a:cs typeface="+mn-cs"/>
              </a:rPr>
              <a:t> глинами с прослоями зеленовато-серых песчаников. Встречаются прослои известняков и углистых сланцев. Мощность </a:t>
            </a:r>
            <a:r>
              <a:rPr lang="ru-RU" sz="1200" kern="1200" dirty="0" err="1">
                <a:solidFill>
                  <a:schemeClr val="tx1"/>
                </a:solidFill>
                <a:effectLst/>
                <a:latin typeface="+mn-lt"/>
                <a:ea typeface="+mn-ea"/>
                <a:cs typeface="+mn-cs"/>
              </a:rPr>
              <a:t>подъяруса</a:t>
            </a:r>
            <a:r>
              <a:rPr lang="ru-RU" sz="1200" kern="1200" dirty="0">
                <a:solidFill>
                  <a:schemeClr val="tx1"/>
                </a:solidFill>
                <a:effectLst/>
                <a:latin typeface="+mn-lt"/>
                <a:ea typeface="+mn-ea"/>
                <a:cs typeface="+mn-cs"/>
              </a:rPr>
              <a:t> 0-15м. </a:t>
            </a:r>
          </a:p>
          <a:p>
            <a:r>
              <a:rPr lang="ru-RU" sz="1200" kern="1200" dirty="0" err="1">
                <a:solidFill>
                  <a:schemeClr val="tx1"/>
                </a:solidFill>
                <a:effectLst/>
                <a:latin typeface="+mn-lt"/>
                <a:ea typeface="+mn-ea"/>
                <a:cs typeface="+mn-cs"/>
              </a:rPr>
              <a:t>Белебеевская</a:t>
            </a:r>
            <a:r>
              <a:rPr lang="ru-RU" sz="1200" kern="1200" dirty="0">
                <a:solidFill>
                  <a:schemeClr val="tx1"/>
                </a:solidFill>
                <a:effectLst/>
                <a:latin typeface="+mn-lt"/>
                <a:ea typeface="+mn-ea"/>
                <a:cs typeface="+mn-cs"/>
              </a:rPr>
              <a:t> свита слагается толщей красноцветных пород, песчаниками, алевролитами, глинами с тонкими прослоями известняков.</a:t>
            </a:r>
          </a:p>
          <a:p>
            <a:r>
              <a:rPr lang="ru-RU" sz="1200" kern="1200" dirty="0">
                <a:solidFill>
                  <a:schemeClr val="tx1"/>
                </a:solidFill>
                <a:effectLst/>
                <a:latin typeface="+mn-lt"/>
                <a:ea typeface="+mn-ea"/>
                <a:cs typeface="+mn-cs"/>
              </a:rPr>
              <a:t>Мощность </a:t>
            </a:r>
            <a:r>
              <a:rPr lang="ru-RU" sz="1200" kern="1200" dirty="0" err="1">
                <a:solidFill>
                  <a:schemeClr val="tx1"/>
                </a:solidFill>
                <a:effectLst/>
                <a:latin typeface="+mn-lt"/>
                <a:ea typeface="+mn-ea"/>
                <a:cs typeface="+mn-cs"/>
              </a:rPr>
              <a:t>белебеевской</a:t>
            </a:r>
            <a:r>
              <a:rPr lang="ru-RU" sz="1200" kern="1200" dirty="0">
                <a:solidFill>
                  <a:schemeClr val="tx1"/>
                </a:solidFill>
                <a:effectLst/>
                <a:latin typeface="+mn-lt"/>
                <a:ea typeface="+mn-ea"/>
                <a:cs typeface="+mn-cs"/>
              </a:rPr>
              <a:t> свиты достигает 285м. </a:t>
            </a:r>
          </a:p>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всего отобрано 44 образца, преимущественно карбонатного типа. Породы отбирались для написания настоящей работы, изучения их литологии и генезиса для дальнейших палеографических исследований. </a:t>
            </a:r>
            <a:r>
              <a:rPr lang="ru-RU" sz="1200" kern="1200" dirty="0">
                <a:solidFill>
                  <a:schemeClr val="tx1"/>
                </a:solidFill>
                <a:effectLst/>
                <a:latin typeface="+mn-lt"/>
                <a:ea typeface="+mn-ea"/>
                <a:cs typeface="+mn-cs"/>
              </a:rPr>
              <a:t>Все образцы были сфотографированы </a:t>
            </a:r>
            <a:r>
              <a:rPr lang="ru-RU" sz="1200" kern="1200" dirty="0" err="1">
                <a:solidFill>
                  <a:schemeClr val="tx1"/>
                </a:solidFill>
                <a:effectLst/>
                <a:latin typeface="+mn-lt"/>
                <a:ea typeface="+mn-ea"/>
                <a:cs typeface="+mn-cs"/>
              </a:rPr>
              <a:t>вкрест</a:t>
            </a:r>
            <a:r>
              <a:rPr lang="ru-RU" sz="1200" kern="1200" dirty="0">
                <a:solidFill>
                  <a:schemeClr val="tx1"/>
                </a:solidFill>
                <a:effectLst/>
                <a:latin typeface="+mn-lt"/>
                <a:ea typeface="+mn-ea"/>
                <a:cs typeface="+mn-cs"/>
              </a:rPr>
              <a:t> по направлению простирания и относительно пространственной ориентации (графическое приложение 3). В лаборатории … Казанского (Приволжского) Федерального Университета было изготовлено 5 шлифов размером 25х45 мм (</a:t>
            </a:r>
            <a:r>
              <a:rPr lang="en-US" sz="1200" kern="1200" dirty="0">
                <a:solidFill>
                  <a:schemeClr val="tx1"/>
                </a:solidFill>
                <a:effectLst/>
                <a:latin typeface="+mn-lt"/>
                <a:ea typeface="+mn-ea"/>
                <a:cs typeface="+mn-cs"/>
              </a:rPr>
              <a:t>DSK</a:t>
            </a:r>
            <a:r>
              <a:rPr lang="ru-RU" sz="1200" kern="1200" dirty="0">
                <a:solidFill>
                  <a:schemeClr val="tx1"/>
                </a:solidFill>
                <a:effectLst/>
                <a:latin typeface="+mn-lt"/>
                <a:ea typeface="+mn-ea"/>
                <a:cs typeface="+mn-cs"/>
              </a:rPr>
              <a:t>) и 25 аншлифов (</a:t>
            </a:r>
            <a:r>
              <a:rPr lang="en-US" sz="1200" kern="1200" dirty="0">
                <a:solidFill>
                  <a:schemeClr val="tx1"/>
                </a:solidFill>
                <a:effectLst/>
                <a:latin typeface="+mn-lt"/>
                <a:ea typeface="+mn-ea"/>
                <a:cs typeface="+mn-cs"/>
              </a:rPr>
              <a:t>PS</a:t>
            </a:r>
            <a:r>
              <a:rPr lang="ru-RU" sz="1200" kern="1200" dirty="0">
                <a:solidFill>
                  <a:schemeClr val="tx1"/>
                </a:solidFill>
                <a:effectLst/>
                <a:latin typeface="+mn-lt"/>
                <a:ea typeface="+mn-ea"/>
                <a:cs typeface="+mn-cs"/>
              </a:rPr>
              <a:t>). Перечень отобранных образцов и изготовленных материалов приведен в таблице 4.1.</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 Оптимальными подходами и методами для решения поставленной цели являются:</a:t>
            </a:r>
          </a:p>
          <a:p>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6</a:t>
            </a:fld>
            <a:endParaRPr lang="ru-RU"/>
          </a:p>
        </p:txBody>
      </p:sp>
    </p:spTree>
    <p:extLst>
      <p:ext uri="{BB962C8B-B14F-4D97-AF65-F5344CB8AC3E}">
        <p14:creationId xmlns:p14="http://schemas.microsoft.com/office/powerpoint/2010/main" val="3932553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62500" lnSpcReduction="20000"/>
          </a:bodyPr>
          <a:lstStyle/>
          <a:p>
            <a:pPr indent="450215" algn="just"/>
            <a:r>
              <a:rPr lang="ru-RU" sz="1800" dirty="0">
                <a:effectLst/>
                <a:latin typeface="Times New Roman" panose="02020603050405020304" pitchFamily="18" charset="0"/>
                <a:ea typeface="Times New Roman" panose="02020603050405020304" pitchFamily="18" charset="0"/>
              </a:rPr>
              <a:t>Детально было использовано 44 образца, преимущественно карбонатного типа, для которых были выполнены биостратиграфические и </a:t>
            </a:r>
            <a:r>
              <a:rPr lang="ru-RU" sz="1800" dirty="0" err="1">
                <a:effectLst/>
                <a:latin typeface="Times New Roman" panose="02020603050405020304" pitchFamily="18" charset="0"/>
                <a:ea typeface="Times New Roman" panose="02020603050405020304" pitchFamily="18" charset="0"/>
              </a:rPr>
              <a:t>магнитоминералогические</a:t>
            </a:r>
            <a:r>
              <a:rPr lang="ru-RU" sz="1800" dirty="0">
                <a:effectLst/>
                <a:latin typeface="Times New Roman" panose="02020603050405020304" pitchFamily="18" charset="0"/>
                <a:ea typeface="Times New Roman" panose="02020603050405020304" pitchFamily="18" charset="0"/>
              </a:rPr>
              <a:t> исследования, послужившие основой для выделения </a:t>
            </a:r>
            <a:r>
              <a:rPr lang="ru-RU" sz="1800" dirty="0" err="1">
                <a:effectLst/>
                <a:latin typeface="Times New Roman" panose="02020603050405020304" pitchFamily="18" charset="0"/>
                <a:ea typeface="Times New Roman" panose="02020603050405020304" pitchFamily="18" charset="0"/>
              </a:rPr>
              <a:t>литотипов</a:t>
            </a:r>
            <a:r>
              <a:rPr lang="ru-RU" sz="1800" dirty="0">
                <a:effectLst/>
                <a:latin typeface="Times New Roman" panose="02020603050405020304" pitchFamily="18" charset="0"/>
                <a:ea typeface="Times New Roman" panose="02020603050405020304" pitchFamily="18" charset="0"/>
              </a:rPr>
              <a:t> и создания валидной </a:t>
            </a:r>
            <a:r>
              <a:rPr lang="ru-RU" sz="1800" dirty="0" err="1">
                <a:effectLst/>
                <a:latin typeface="Times New Roman" panose="02020603050405020304" pitchFamily="18" charset="0"/>
                <a:ea typeface="Times New Roman" panose="02020603050405020304" pitchFamily="18" charset="0"/>
              </a:rPr>
              <a:t>седименталогической</a:t>
            </a:r>
            <a:r>
              <a:rPr lang="ru-RU" sz="1800" dirty="0">
                <a:effectLst/>
                <a:latin typeface="Times New Roman" panose="02020603050405020304" pitchFamily="18" charset="0"/>
                <a:ea typeface="Times New Roman" panose="02020603050405020304" pitchFamily="18" charset="0"/>
              </a:rPr>
              <a:t> модели изучаемого геологического объекта.  </a:t>
            </a:r>
          </a:p>
          <a:p>
            <a:pPr indent="450215" algn="just"/>
            <a:r>
              <a:rPr lang="ru-RU" sz="1800" dirty="0">
                <a:effectLst/>
                <a:latin typeface="Times New Roman" panose="02020603050405020304" pitchFamily="18" charset="0"/>
                <a:ea typeface="Times New Roman" panose="02020603050405020304" pitchFamily="18" charset="0"/>
              </a:rPr>
              <a:t>Магнитная восприимчивость осадочных пород характеризуется значениями от ‑1,42×10</a:t>
            </a:r>
            <a:r>
              <a:rPr lang="ru-RU" sz="1800" baseline="30000" dirty="0">
                <a:effectLst/>
                <a:latin typeface="Times New Roman" panose="02020603050405020304" pitchFamily="18" charset="0"/>
                <a:ea typeface="Times New Roman" panose="02020603050405020304" pitchFamily="18" charset="0"/>
              </a:rPr>
              <a:t>-6</a:t>
            </a:r>
            <a:r>
              <a:rPr lang="ru-RU" sz="1800" dirty="0">
                <a:effectLst/>
                <a:latin typeface="Times New Roman" panose="02020603050405020304" pitchFamily="18" charset="0"/>
                <a:ea typeface="Times New Roman" panose="02020603050405020304" pitchFamily="18" charset="0"/>
              </a:rPr>
              <a:t> ед. СИ (диамагнетики) до 7,20×10</a:t>
            </a:r>
            <a:r>
              <a:rPr lang="ru-RU" sz="1800" baseline="30000" dirty="0">
                <a:effectLst/>
                <a:latin typeface="Times New Roman" panose="02020603050405020304" pitchFamily="18" charset="0"/>
                <a:ea typeface="Times New Roman" panose="02020603050405020304" pitchFamily="18" charset="0"/>
              </a:rPr>
              <a:t>-8</a:t>
            </a:r>
            <a:r>
              <a:rPr lang="ru-RU" sz="1800" dirty="0">
                <a:effectLst/>
                <a:latin typeface="Times New Roman" panose="02020603050405020304" pitchFamily="18" charset="0"/>
                <a:ea typeface="Times New Roman" panose="02020603050405020304" pitchFamily="18" charset="0"/>
              </a:rPr>
              <a:t> ед. СИ. У глин, аргиллитов, песчаников и алевролитов преобладают разности с низкой магнитной восприимчивостью – в пределах (12 – 125) × 10</a:t>
            </a:r>
            <a:r>
              <a:rPr lang="ru-RU" sz="1800" baseline="30000" dirty="0">
                <a:effectLst/>
                <a:latin typeface="Times New Roman" panose="02020603050405020304" pitchFamily="18" charset="0"/>
                <a:ea typeface="Times New Roman" panose="02020603050405020304" pitchFamily="18" charset="0"/>
              </a:rPr>
              <a:t>-5</a:t>
            </a:r>
            <a:r>
              <a:rPr lang="ru-RU" sz="1800" dirty="0">
                <a:effectLst/>
                <a:latin typeface="Times New Roman" panose="02020603050405020304" pitchFamily="18" charset="0"/>
                <a:ea typeface="Times New Roman" panose="02020603050405020304" pitchFamily="18" charset="0"/>
              </a:rPr>
              <a:t> ед. СИ, а у известняков, доломитов и мергелей (1 - 30) ×10</a:t>
            </a:r>
            <a:r>
              <a:rPr lang="ru-RU" sz="1800" baseline="30000" dirty="0">
                <a:effectLst/>
                <a:latin typeface="Times New Roman" panose="02020603050405020304" pitchFamily="18" charset="0"/>
                <a:ea typeface="Times New Roman" panose="02020603050405020304" pitchFamily="18" charset="0"/>
              </a:rPr>
              <a:t>-5</a:t>
            </a:r>
            <a:r>
              <a:rPr lang="ru-RU" sz="1800" dirty="0">
                <a:effectLst/>
                <a:latin typeface="Times New Roman" panose="02020603050405020304" pitchFamily="18" charset="0"/>
                <a:ea typeface="Times New Roman" panose="02020603050405020304" pitchFamily="18" charset="0"/>
              </a:rPr>
              <a:t> ед. СИ. У осадочных пород обнаружена очень слабая, но весьма стабильная естественная остаточная намагниченность. Магнитная восприимчивость в горной породе не всегда одинакова по всем направлениям, наблюдается слабая анизотропия. Все значения находятся в средних пределах для осадочных пород.</a:t>
            </a:r>
          </a:p>
          <a:p>
            <a:pPr indent="450215" algn="just"/>
            <a:r>
              <a:rPr lang="ru-RU" sz="1800" dirty="0">
                <a:effectLst/>
                <a:latin typeface="Times New Roman" panose="02020603050405020304" pitchFamily="18" charset="0"/>
                <a:ea typeface="Times New Roman" panose="02020603050405020304" pitchFamily="18" charset="0"/>
              </a:rPr>
              <a:t>Результатом измерения в коэрцитивном спектрометре являются петли гистерезиса как по индуктивной, так и по остаточной намагниченности. Изученные образцы попадают в область </a:t>
            </a:r>
            <a:r>
              <a:rPr lang="ru-RU" sz="1800" dirty="0" err="1">
                <a:effectLst/>
                <a:latin typeface="Times New Roman" panose="02020603050405020304" pitchFamily="18" charset="0"/>
                <a:ea typeface="Times New Roman" panose="02020603050405020304" pitchFamily="18" charset="0"/>
              </a:rPr>
              <a:t>псевдооднодоменных</a:t>
            </a:r>
            <a:r>
              <a:rPr lang="ru-RU" sz="1800" dirty="0">
                <a:effectLst/>
                <a:latin typeface="Times New Roman" panose="02020603050405020304" pitchFamily="18" charset="0"/>
                <a:ea typeface="Times New Roman" panose="02020603050405020304" pitchFamily="18" charset="0"/>
              </a:rPr>
              <a:t> (PSD) частиц. Данная группа подразумевает переходное состояние магнитных свойств в широком </a:t>
            </a:r>
            <a:r>
              <a:rPr lang="ru-RU" sz="1800" dirty="0" err="1">
                <a:effectLst/>
                <a:latin typeface="Times New Roman" panose="02020603050405020304" pitchFamily="18" charset="0"/>
                <a:ea typeface="Times New Roman" panose="02020603050405020304" pitchFamily="18" charset="0"/>
              </a:rPr>
              <a:t>диапозоне</a:t>
            </a:r>
            <a:r>
              <a:rPr lang="ru-RU" sz="1800" dirty="0">
                <a:effectLst/>
                <a:latin typeface="Times New Roman" panose="02020603050405020304" pitchFamily="18" charset="0"/>
                <a:ea typeface="Times New Roman" panose="02020603050405020304" pitchFamily="18" charset="0"/>
              </a:rPr>
              <a:t> размеров зерен между однодоменными (SD) и истинно </a:t>
            </a:r>
            <a:r>
              <a:rPr lang="ru-RU" sz="1800" dirty="0" err="1">
                <a:effectLst/>
                <a:latin typeface="Times New Roman" panose="02020603050405020304" pitchFamily="18" charset="0"/>
                <a:ea typeface="Times New Roman" panose="02020603050405020304" pitchFamily="18" charset="0"/>
              </a:rPr>
              <a:t>многодоменными</a:t>
            </a:r>
            <a:r>
              <a:rPr lang="ru-RU" sz="1800" dirty="0">
                <a:effectLst/>
                <a:latin typeface="Times New Roman" panose="02020603050405020304" pitchFamily="18" charset="0"/>
                <a:ea typeface="Times New Roman" panose="02020603050405020304" pitchFamily="18" charset="0"/>
              </a:rPr>
              <a:t> (MD). Другими словами, PSD — это переходное состояние от однодоменного состава к </a:t>
            </a:r>
            <a:r>
              <a:rPr lang="ru-RU" sz="1800" dirty="0" err="1">
                <a:effectLst/>
                <a:latin typeface="Times New Roman" panose="02020603050405020304" pitchFamily="18" charset="0"/>
                <a:ea typeface="Times New Roman" panose="02020603050405020304" pitchFamily="18" charset="0"/>
              </a:rPr>
              <a:t>монодоменному</a:t>
            </a:r>
            <a:r>
              <a:rPr lang="ru-RU" sz="1800" dirty="0">
                <a:effectLst/>
                <a:latin typeface="Times New Roman" panose="02020603050405020304" pitchFamily="18" charset="0"/>
                <a:ea typeface="Times New Roman" panose="02020603050405020304" pitchFamily="18" charset="0"/>
              </a:rPr>
              <a:t>. В данном случае, образцы относятся, скорее всего, к </a:t>
            </a:r>
            <a:r>
              <a:rPr lang="ru-RU" sz="1800" dirty="0" err="1">
                <a:effectLst/>
                <a:latin typeface="Times New Roman" panose="02020603050405020304" pitchFamily="18" charset="0"/>
                <a:ea typeface="Times New Roman" panose="02020603050405020304" pitchFamily="18" charset="0"/>
              </a:rPr>
              <a:t>магнитомягким</a:t>
            </a:r>
            <a:r>
              <a:rPr lang="ru-RU" sz="1800" dirty="0">
                <a:effectLst/>
                <a:latin typeface="Times New Roman" panose="02020603050405020304" pitchFamily="18" charset="0"/>
                <a:ea typeface="Times New Roman" panose="02020603050405020304" pitchFamily="18" charset="0"/>
              </a:rPr>
              <a:t> материалам, так как являются осадочными, и величина содержания акцессорных магнитных минералов невелика (рис. 1).</a:t>
            </a:r>
          </a:p>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7</a:t>
            </a:fld>
            <a:endParaRPr lang="ru-RU"/>
          </a:p>
        </p:txBody>
      </p:sp>
    </p:spTree>
    <p:extLst>
      <p:ext uri="{BB962C8B-B14F-4D97-AF65-F5344CB8AC3E}">
        <p14:creationId xmlns:p14="http://schemas.microsoft.com/office/powerpoint/2010/main" val="794838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10000"/>
          </a:bodyPr>
          <a:lstStyle/>
          <a:p>
            <a:pPr indent="449580" algn="just">
              <a:lnSpc>
                <a:spcPct val="150000"/>
              </a:lnSpc>
              <a:spcAft>
                <a:spcPts val="800"/>
              </a:spcAft>
            </a:pPr>
            <a:r>
              <a:rPr lang="ru-RU" sz="1800" dirty="0">
                <a:effectLst/>
                <a:latin typeface="Times New Roman" panose="02020603050405020304" pitchFamily="18" charset="0"/>
                <a:ea typeface="Calibri" panose="020F0502020204030204" pitchFamily="34" charset="0"/>
              </a:rPr>
              <a:t>на таких приборах, как мультифункциональный </a:t>
            </a:r>
            <a:r>
              <a:rPr lang="ru-RU" sz="1800" dirty="0" err="1">
                <a:effectLst/>
                <a:latin typeface="Times New Roman" panose="02020603050405020304" pitchFamily="18" charset="0"/>
                <a:ea typeface="Calibri" panose="020F0502020204030204" pitchFamily="34" charset="0"/>
              </a:rPr>
              <a:t>Kappabridge</a:t>
            </a:r>
            <a:r>
              <a:rPr lang="ru-RU" sz="1800" dirty="0">
                <a:effectLst/>
                <a:latin typeface="Times New Roman" panose="02020603050405020304" pitchFamily="18" charset="0"/>
                <a:ea typeface="Calibri" panose="020F0502020204030204" pitchFamily="34" charset="0"/>
              </a:rPr>
              <a:t> MFKA1-FA; коэрцитивный спектрометр и </a:t>
            </a:r>
            <a:r>
              <a:rPr lang="ru-RU" sz="1800" dirty="0" err="1">
                <a:effectLst/>
                <a:latin typeface="Times New Roman" panose="02020603050405020304" pitchFamily="18" charset="0"/>
                <a:ea typeface="Calibri" panose="020F0502020204030204" pitchFamily="34" charset="0"/>
              </a:rPr>
              <a:t>авторегистрирующие</a:t>
            </a:r>
            <a:r>
              <a:rPr lang="ru-RU" sz="1800" dirty="0">
                <a:effectLst/>
                <a:latin typeface="Times New Roman" panose="02020603050405020304" pitchFamily="18" charset="0"/>
                <a:ea typeface="Calibri" panose="020F0502020204030204" pitchFamily="34" charset="0"/>
              </a:rPr>
              <a:t> крутильные магнитные весы.</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Полученные в работе результаты могут быть использованы при палеогеографических и палеомагнитных исследованиях осадочных отложений; при исследовании связи изменений климата, экологической обстановки и температуры.</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Таким образом, показана и доказана эффективность использования магнитных методов при изучении осадочных отложений.</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10"/>
          </p:nvPr>
        </p:nvSpPr>
        <p:spPr/>
        <p:txBody>
          <a:bodyPr/>
          <a:lstStyle/>
          <a:p>
            <a:fld id="{835222FD-89FC-4317-80DD-7C08CD97B011}" type="slidenum">
              <a:rPr lang="ru-RU" smtClean="0"/>
              <a:pPr/>
              <a:t>8</a:t>
            </a:fld>
            <a:endParaRPr lang="ru-RU"/>
          </a:p>
        </p:txBody>
      </p:sp>
    </p:spTree>
    <p:extLst>
      <p:ext uri="{BB962C8B-B14F-4D97-AF65-F5344CB8AC3E}">
        <p14:creationId xmlns:p14="http://schemas.microsoft.com/office/powerpoint/2010/main" val="3793839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Таким образом, все </a:t>
            </a:r>
            <a:r>
              <a:rPr lang="ru-RU" dirty="0" err="1"/>
              <a:t>микрофациальные</a:t>
            </a:r>
            <a:r>
              <a:rPr lang="ru-RU" dirty="0"/>
              <a:t> построения опираются на данные </a:t>
            </a:r>
            <a:r>
              <a:rPr lang="ru-RU" dirty="0" err="1"/>
              <a:t>макрофациальных</a:t>
            </a:r>
            <a:r>
              <a:rPr lang="ru-RU" dirty="0"/>
              <a:t> определений с учетом характера слоистости осадков, цвета и общего облика пород, наличия в них флоры и фауны и т.д. Э</a:t>
            </a:r>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latin typeface="Times New Roman" panose="02020603050405020304" pitchFamily="18" charset="0"/>
                <a:ea typeface="Calibri" panose="020F0502020204030204" pitchFamily="34" charset="0"/>
                <a:cs typeface="Times New Roman" panose="02020603050405020304" pitchFamily="18" charset="0"/>
              </a:rPr>
              <a:t>Шлиф 1 (рис. 5.1.2, 5.1.3). Образец С-1. </a:t>
            </a:r>
            <a:r>
              <a:rPr lang="ru-RU" dirty="0" err="1">
                <a:latin typeface="Times New Roman" panose="02020603050405020304" pitchFamily="18" charset="0"/>
                <a:ea typeface="Calibri" panose="020F0502020204030204" pitchFamily="34" charset="0"/>
                <a:cs typeface="Times New Roman" panose="02020603050405020304" pitchFamily="18" charset="0"/>
              </a:rPr>
              <a:t>Микритовый</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вакстоун</a:t>
            </a:r>
            <a:r>
              <a:rPr lang="ru-RU" dirty="0">
                <a:latin typeface="Times New Roman" panose="02020603050405020304" pitchFamily="18" charset="0"/>
                <a:ea typeface="Calibri" panose="020F0502020204030204" pitchFamily="34" charset="0"/>
                <a:cs typeface="Times New Roman" panose="02020603050405020304" pitchFamily="18" charset="0"/>
              </a:rPr>
              <a:t>. Матрикс представлен </a:t>
            </a:r>
            <a:r>
              <a:rPr lang="ru-RU" dirty="0" err="1">
                <a:latin typeface="Times New Roman" panose="02020603050405020304" pitchFamily="18" charset="0"/>
                <a:ea typeface="Calibri" panose="020F0502020204030204" pitchFamily="34" charset="0"/>
                <a:cs typeface="Times New Roman" panose="02020603050405020304" pitchFamily="18" charset="0"/>
              </a:rPr>
              <a:t>микритом</a:t>
            </a:r>
            <a:r>
              <a:rPr lang="ru-RU" dirty="0">
                <a:latin typeface="Times New Roman" panose="02020603050405020304" pitchFamily="18" charset="0"/>
                <a:ea typeface="Calibri" panose="020F0502020204030204" pitchFamily="34" charset="0"/>
                <a:cs typeface="Times New Roman" panose="02020603050405020304" pitchFamily="18" charset="0"/>
              </a:rPr>
              <a:t> (85%). Порода пронизана трещинами (шириной до 0,1-0,3 мм) заполненными вторичным кальцитом (10-15% от всей площади породы). Текстура разнозернистая, зерна (размером до 0,1-0,2 мм) полу- и </a:t>
            </a:r>
            <a:r>
              <a:rPr lang="ru-RU" dirty="0" err="1">
                <a:latin typeface="Times New Roman" panose="02020603050405020304" pitchFamily="18" charset="0"/>
                <a:ea typeface="Calibri" panose="020F0502020204030204" pitchFamily="34" charset="0"/>
                <a:cs typeface="Times New Roman" panose="02020603050405020304" pitchFamily="18" charset="0"/>
              </a:rPr>
              <a:t>неокатанные</a:t>
            </a:r>
            <a:r>
              <a:rPr lang="ru-RU" dirty="0">
                <a:latin typeface="Times New Roman" panose="02020603050405020304" pitchFamily="18" charset="0"/>
                <a:ea typeface="Calibri" panose="020F0502020204030204" pitchFamily="34" charset="0"/>
                <a:cs typeface="Times New Roman" panose="02020603050405020304" pitchFamily="18" charset="0"/>
              </a:rPr>
              <a:t> представлены, в большей степени, кальцитом (5-7%), и в меньшей – кварцем (&gt;1%). Местами сильная </a:t>
            </a:r>
            <a:r>
              <a:rPr lang="ru-RU" dirty="0" err="1">
                <a:latin typeface="Times New Roman" panose="02020603050405020304" pitchFamily="18" charset="0"/>
                <a:ea typeface="Calibri" panose="020F0502020204030204" pitchFamily="34" charset="0"/>
                <a:cs typeface="Times New Roman" panose="02020603050405020304" pitchFamily="18" charset="0"/>
              </a:rPr>
              <a:t>ожелезненность</a:t>
            </a:r>
            <a:r>
              <a:rPr lang="ru-RU" dirty="0">
                <a:latin typeface="Times New Roman" panose="02020603050405020304" pitchFamily="18" charset="0"/>
                <a:ea typeface="Calibri" panose="020F0502020204030204" pitchFamily="34" charset="0"/>
                <a:cs typeface="Times New Roman" panose="02020603050405020304" pitchFamily="18" charset="0"/>
              </a:rPr>
              <a:t> в виде </a:t>
            </a:r>
            <a:r>
              <a:rPr lang="ru-RU" dirty="0" err="1">
                <a:latin typeface="Times New Roman" panose="02020603050405020304" pitchFamily="18" charset="0"/>
                <a:ea typeface="Calibri" panose="020F0502020204030204" pitchFamily="34" charset="0"/>
                <a:cs typeface="Times New Roman" panose="02020603050405020304" pitchFamily="18" charset="0"/>
              </a:rPr>
              <a:t>лимонитовых</a:t>
            </a:r>
            <a:r>
              <a:rPr lang="ru-RU" dirty="0">
                <a:latin typeface="Times New Roman" panose="02020603050405020304" pitchFamily="18" charset="0"/>
                <a:ea typeface="Calibri" panose="020F0502020204030204" pitchFamily="34" charset="0"/>
                <a:cs typeface="Times New Roman" panose="02020603050405020304" pitchFamily="18" charset="0"/>
              </a:rPr>
              <a:t> прожилок.</a:t>
            </a:r>
          </a:p>
          <a:p>
            <a:endParaRPr lang="ru-RU" dirty="0"/>
          </a:p>
          <a:p>
            <a:r>
              <a:rPr lang="ru-RU" dirty="0" err="1"/>
              <a:t>Микритовый</a:t>
            </a:r>
            <a:r>
              <a:rPr lang="ru-RU" dirty="0"/>
              <a:t> </a:t>
            </a:r>
            <a:r>
              <a:rPr lang="ru-RU" dirty="0" err="1"/>
              <a:t>вакстоун</a:t>
            </a:r>
            <a:r>
              <a:rPr lang="ru-RU" dirty="0"/>
              <a:t>=Грязевые </a:t>
            </a:r>
            <a:r>
              <a:rPr lang="ru-RU" dirty="0" err="1"/>
              <a:t>микритовые</a:t>
            </a:r>
            <a:r>
              <a:rPr lang="ru-RU" dirty="0"/>
              <a:t> породы без расслоения. </a:t>
            </a:r>
          </a:p>
          <a:p>
            <a:r>
              <a:rPr lang="ru-RU" dirty="0">
                <a:latin typeface="Times New Roman" panose="02020603050405020304" pitchFamily="18" charset="0"/>
                <a:ea typeface="Calibri" panose="020F0502020204030204" pitchFamily="34" charset="0"/>
                <a:cs typeface="Times New Roman" panose="02020603050405020304" pitchFamily="18" charset="0"/>
              </a:rPr>
              <a:t>сингенетическая конкреция, отличающаяся по своему взаимоотношению с горизонтальной слоистостью вмещающей породы. Условия образования: прибрежно-морские или лагунно-заливные. </a:t>
            </a:r>
            <a:r>
              <a:rPr lang="ru-RU" dirty="0"/>
              <a:t>Глубоководная озерная среда. </a:t>
            </a:r>
            <a:r>
              <a:rPr lang="ru-RU" dirty="0" err="1"/>
              <a:t>Профундальная</a:t>
            </a:r>
            <a:r>
              <a:rPr lang="ru-RU" dirty="0"/>
              <a:t> зона бассейна.</a:t>
            </a:r>
          </a:p>
          <a:p>
            <a:r>
              <a:rPr lang="ru-RU" dirty="0" err="1"/>
              <a:t>Профунадбная</a:t>
            </a:r>
            <a:r>
              <a:rPr lang="ru-RU" dirty="0"/>
              <a:t> зона-глубокая зона внутреннего водоема с отдельно стоящей водой (озеро, пруд) ниже диапазона эффективного светопроницаемости.</a:t>
            </a:r>
          </a:p>
        </p:txBody>
      </p:sp>
      <p:sp>
        <p:nvSpPr>
          <p:cNvPr id="4" name="Номер слайда 3"/>
          <p:cNvSpPr>
            <a:spLocks noGrp="1"/>
          </p:cNvSpPr>
          <p:nvPr>
            <p:ph type="sldNum" sz="quarter" idx="10"/>
          </p:nvPr>
        </p:nvSpPr>
        <p:spPr/>
        <p:txBody>
          <a:bodyPr/>
          <a:lstStyle/>
          <a:p>
            <a:fld id="{835222FD-89FC-4317-80DD-7C08CD97B011}" type="slidenum">
              <a:rPr lang="ru-RU" smtClean="0"/>
              <a:pPr/>
              <a:t>9</a:t>
            </a:fld>
            <a:endParaRPr lang="ru-RU"/>
          </a:p>
        </p:txBody>
      </p:sp>
    </p:spTree>
    <p:extLst>
      <p:ext uri="{BB962C8B-B14F-4D97-AF65-F5344CB8AC3E}">
        <p14:creationId xmlns:p14="http://schemas.microsoft.com/office/powerpoint/2010/main" val="2210131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41BDB2AA-AACF-4676-9D9C-219319BA1030}" type="datetimeFigureOut">
              <a:rPr lang="ru-RU" smtClean="0"/>
              <a:pPr/>
              <a:t>17.03.2023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D4593B-7846-4647-B118-657C17E4C971}" type="slidenum">
              <a:rPr lang="ru-RU" smtClean="0"/>
              <a:pPr/>
              <a:t>‹#›</a:t>
            </a:fld>
            <a:endParaRPr lang="ru-RU"/>
          </a:p>
        </p:txBody>
      </p:sp>
    </p:spTree>
    <p:extLst>
      <p:ext uri="{BB962C8B-B14F-4D97-AF65-F5344CB8AC3E}">
        <p14:creationId xmlns:p14="http://schemas.microsoft.com/office/powerpoint/2010/main" val="2917306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1BDB2AA-AACF-4676-9D9C-219319BA1030}" type="datetimeFigureOut">
              <a:rPr lang="ru-RU" smtClean="0"/>
              <a:pPr/>
              <a:t>17.03.2023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D4593B-7846-4647-B118-657C17E4C971}" type="slidenum">
              <a:rPr lang="ru-RU" smtClean="0"/>
              <a:pPr/>
              <a:t>‹#›</a:t>
            </a:fld>
            <a:endParaRPr lang="ru-RU"/>
          </a:p>
        </p:txBody>
      </p:sp>
    </p:spTree>
    <p:extLst>
      <p:ext uri="{BB962C8B-B14F-4D97-AF65-F5344CB8AC3E}">
        <p14:creationId xmlns:p14="http://schemas.microsoft.com/office/powerpoint/2010/main" val="2870224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1BDB2AA-AACF-4676-9D9C-219319BA1030}" type="datetimeFigureOut">
              <a:rPr lang="ru-RU" smtClean="0"/>
              <a:pPr/>
              <a:t>17.03.2023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D4593B-7846-4647-B118-657C17E4C971}" type="slidenum">
              <a:rPr lang="ru-RU" smtClean="0"/>
              <a:pPr/>
              <a:t>‹#›</a:t>
            </a:fld>
            <a:endParaRPr lang="ru-RU"/>
          </a:p>
        </p:txBody>
      </p:sp>
    </p:spTree>
    <p:extLst>
      <p:ext uri="{BB962C8B-B14F-4D97-AF65-F5344CB8AC3E}">
        <p14:creationId xmlns:p14="http://schemas.microsoft.com/office/powerpoint/2010/main" val="4290547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1BDB2AA-AACF-4676-9D9C-219319BA1030}" type="datetimeFigureOut">
              <a:rPr lang="ru-RU" smtClean="0"/>
              <a:pPr/>
              <a:t>17.03.2023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D4593B-7846-4647-B118-657C17E4C971}" type="slidenum">
              <a:rPr lang="ru-RU" smtClean="0"/>
              <a:pPr/>
              <a:t>‹#›</a:t>
            </a:fld>
            <a:endParaRPr lang="ru-RU"/>
          </a:p>
        </p:txBody>
      </p:sp>
    </p:spTree>
    <p:extLst>
      <p:ext uri="{BB962C8B-B14F-4D97-AF65-F5344CB8AC3E}">
        <p14:creationId xmlns:p14="http://schemas.microsoft.com/office/powerpoint/2010/main" val="2649513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41BDB2AA-AACF-4676-9D9C-219319BA1030}" type="datetimeFigureOut">
              <a:rPr lang="ru-RU" smtClean="0"/>
              <a:pPr/>
              <a:t>17.03.2023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D4593B-7846-4647-B118-657C17E4C971}" type="slidenum">
              <a:rPr lang="ru-RU" smtClean="0"/>
              <a:pPr/>
              <a:t>‹#›</a:t>
            </a:fld>
            <a:endParaRPr lang="ru-RU"/>
          </a:p>
        </p:txBody>
      </p:sp>
    </p:spTree>
    <p:extLst>
      <p:ext uri="{BB962C8B-B14F-4D97-AF65-F5344CB8AC3E}">
        <p14:creationId xmlns:p14="http://schemas.microsoft.com/office/powerpoint/2010/main" val="1489408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41BDB2AA-AACF-4676-9D9C-219319BA1030}" type="datetimeFigureOut">
              <a:rPr lang="ru-RU" smtClean="0"/>
              <a:pPr/>
              <a:t>17.03.2023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D4593B-7846-4647-B118-657C17E4C971}" type="slidenum">
              <a:rPr lang="ru-RU" smtClean="0"/>
              <a:pPr/>
              <a:t>‹#›</a:t>
            </a:fld>
            <a:endParaRPr lang="ru-RU"/>
          </a:p>
        </p:txBody>
      </p:sp>
    </p:spTree>
    <p:extLst>
      <p:ext uri="{BB962C8B-B14F-4D97-AF65-F5344CB8AC3E}">
        <p14:creationId xmlns:p14="http://schemas.microsoft.com/office/powerpoint/2010/main" val="3024406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41BDB2AA-AACF-4676-9D9C-219319BA1030}" type="datetimeFigureOut">
              <a:rPr lang="ru-RU" smtClean="0"/>
              <a:pPr/>
              <a:t>17.03.2023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9D4593B-7846-4647-B118-657C17E4C971}" type="slidenum">
              <a:rPr lang="ru-RU" smtClean="0"/>
              <a:pPr/>
              <a:t>‹#›</a:t>
            </a:fld>
            <a:endParaRPr lang="ru-RU"/>
          </a:p>
        </p:txBody>
      </p:sp>
    </p:spTree>
    <p:extLst>
      <p:ext uri="{BB962C8B-B14F-4D97-AF65-F5344CB8AC3E}">
        <p14:creationId xmlns:p14="http://schemas.microsoft.com/office/powerpoint/2010/main" val="2303217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41BDB2AA-AACF-4676-9D9C-219319BA1030}" type="datetimeFigureOut">
              <a:rPr lang="ru-RU" smtClean="0"/>
              <a:pPr/>
              <a:t>17.03.2023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9D4593B-7846-4647-B118-657C17E4C971}" type="slidenum">
              <a:rPr lang="ru-RU" smtClean="0"/>
              <a:pPr/>
              <a:t>‹#›</a:t>
            </a:fld>
            <a:endParaRPr lang="ru-RU"/>
          </a:p>
        </p:txBody>
      </p:sp>
    </p:spTree>
    <p:extLst>
      <p:ext uri="{BB962C8B-B14F-4D97-AF65-F5344CB8AC3E}">
        <p14:creationId xmlns:p14="http://schemas.microsoft.com/office/powerpoint/2010/main" val="1925538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1BDB2AA-AACF-4676-9D9C-219319BA1030}" type="datetimeFigureOut">
              <a:rPr lang="ru-RU" smtClean="0"/>
              <a:pPr/>
              <a:t>17.03.2023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9D4593B-7846-4647-B118-657C17E4C971}" type="slidenum">
              <a:rPr lang="ru-RU" smtClean="0"/>
              <a:pPr/>
              <a:t>‹#›</a:t>
            </a:fld>
            <a:endParaRPr lang="ru-RU"/>
          </a:p>
        </p:txBody>
      </p:sp>
    </p:spTree>
    <p:extLst>
      <p:ext uri="{BB962C8B-B14F-4D97-AF65-F5344CB8AC3E}">
        <p14:creationId xmlns:p14="http://schemas.microsoft.com/office/powerpoint/2010/main" val="2460252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41BDB2AA-AACF-4676-9D9C-219319BA1030}" type="datetimeFigureOut">
              <a:rPr lang="ru-RU" smtClean="0"/>
              <a:pPr/>
              <a:t>17.03.2023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D4593B-7846-4647-B118-657C17E4C971}" type="slidenum">
              <a:rPr lang="ru-RU" smtClean="0"/>
              <a:pPr/>
              <a:t>‹#›</a:t>
            </a:fld>
            <a:endParaRPr lang="ru-RU"/>
          </a:p>
        </p:txBody>
      </p:sp>
    </p:spTree>
    <p:extLst>
      <p:ext uri="{BB962C8B-B14F-4D97-AF65-F5344CB8AC3E}">
        <p14:creationId xmlns:p14="http://schemas.microsoft.com/office/powerpoint/2010/main" val="1984180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41BDB2AA-AACF-4676-9D9C-219319BA1030}" type="datetimeFigureOut">
              <a:rPr lang="ru-RU" smtClean="0"/>
              <a:pPr/>
              <a:t>17.03.2023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D4593B-7846-4647-B118-657C17E4C971}" type="slidenum">
              <a:rPr lang="ru-RU" smtClean="0"/>
              <a:pPr/>
              <a:t>‹#›</a:t>
            </a:fld>
            <a:endParaRPr lang="ru-RU"/>
          </a:p>
        </p:txBody>
      </p:sp>
    </p:spTree>
    <p:extLst>
      <p:ext uri="{BB962C8B-B14F-4D97-AF65-F5344CB8AC3E}">
        <p14:creationId xmlns:p14="http://schemas.microsoft.com/office/powerpoint/2010/main" val="3767712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BDB2AA-AACF-4676-9D9C-219319BA1030}" type="datetimeFigureOut">
              <a:rPr lang="ru-RU" smtClean="0"/>
              <a:pPr/>
              <a:t>17.03.2023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D4593B-7846-4647-B118-657C17E4C971}" type="slidenum">
              <a:rPr lang="ru-RU" smtClean="0"/>
              <a:pPr/>
              <a:t>‹#›</a:t>
            </a:fld>
            <a:endParaRPr lang="ru-RU"/>
          </a:p>
        </p:txBody>
      </p:sp>
    </p:spTree>
    <p:extLst>
      <p:ext uri="{BB962C8B-B14F-4D97-AF65-F5344CB8AC3E}">
        <p14:creationId xmlns:p14="http://schemas.microsoft.com/office/powerpoint/2010/main" val="2155270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4.png"/><Relationship Id="rId7"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9.tiff"/><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4.jpeg"/><Relationship Id="rId5" Type="http://schemas.microsoft.com/office/2007/relationships/hdphoto" Target="../media/hdphoto3.wdp"/><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7.jpeg"/><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Рисунок 26" descr="для тит дип1.png"/>
          <p:cNvPicPr>
            <a:picLocks noChangeAspect="1"/>
          </p:cNvPicPr>
          <p:nvPr/>
        </p:nvPicPr>
        <p:blipFill>
          <a:blip r:embed="rId3" cstate="print">
            <a:alphaModFix amt="67000"/>
          </a:blip>
          <a:stretch>
            <a:fillRect/>
          </a:stretch>
        </p:blipFill>
        <p:spPr>
          <a:xfrm>
            <a:off x="0" y="1755204"/>
            <a:ext cx="12192000" cy="2614998"/>
          </a:xfrm>
          <a:prstGeom prst="rect">
            <a:avLst/>
          </a:prstGeom>
        </p:spPr>
      </p:pic>
      <p:sp>
        <p:nvSpPr>
          <p:cNvPr id="7" name="Прямоугольник 6"/>
          <p:cNvSpPr/>
          <p:nvPr/>
        </p:nvSpPr>
        <p:spPr>
          <a:xfrm>
            <a:off x="2051956" y="0"/>
            <a:ext cx="8128000" cy="1631216"/>
          </a:xfrm>
          <a:prstGeom prst="rect">
            <a:avLst/>
          </a:prstGeom>
        </p:spPr>
        <p:txBody>
          <a:bodyPr wrap="square">
            <a:spAutoFit/>
          </a:bodyPr>
          <a:lstStyle/>
          <a:p>
            <a:pPr algn="ctr">
              <a:defRPr/>
            </a:pPr>
            <a:r>
              <a:rPr lang="ru-RU" sz="1600" dirty="0">
                <a:solidFill>
                  <a:schemeClr val="accent1">
                    <a:lumMod val="50000"/>
                  </a:schemeClr>
                </a:solidFill>
                <a:latin typeface="Times New Roman" pitchFamily="18" charset="0"/>
                <a:cs typeface="Times New Roman" pitchFamily="18" charset="0"/>
              </a:rPr>
              <a:t>ФГАОУВО "Казанский (Приволжский) федеральный университет"</a:t>
            </a:r>
            <a:br>
              <a:rPr lang="ru-RU" sz="1600" dirty="0">
                <a:solidFill>
                  <a:schemeClr val="accent1">
                    <a:lumMod val="50000"/>
                  </a:schemeClr>
                </a:solidFill>
                <a:latin typeface="Times New Roman" pitchFamily="18" charset="0"/>
                <a:cs typeface="Times New Roman" pitchFamily="18" charset="0"/>
              </a:rPr>
            </a:br>
            <a:r>
              <a:rPr lang="ru-RU" sz="1600" dirty="0">
                <a:solidFill>
                  <a:schemeClr val="accent1">
                    <a:lumMod val="50000"/>
                  </a:schemeClr>
                </a:solidFill>
                <a:latin typeface="Times New Roman" pitchFamily="18" charset="0"/>
                <a:cs typeface="Times New Roman" pitchFamily="18" charset="0"/>
              </a:rPr>
              <a:t>Институт геологии и нефтегазовых технологий</a:t>
            </a:r>
          </a:p>
          <a:p>
            <a:pPr algn="ctr"/>
            <a:endParaRPr lang="ru-RU" sz="1600" dirty="0">
              <a:solidFill>
                <a:schemeClr val="accent1">
                  <a:lumMod val="50000"/>
                </a:schemeClr>
              </a:solidFill>
            </a:endParaRPr>
          </a:p>
          <a:p>
            <a:pPr algn="ctr"/>
            <a:r>
              <a:rPr lang="ru-RU" sz="1600" b="1" dirty="0">
                <a:solidFill>
                  <a:schemeClr val="accent1">
                    <a:lumMod val="50000"/>
                  </a:schemeClr>
                </a:solidFill>
              </a:rPr>
              <a:t>Кафедра геофизики</a:t>
            </a:r>
          </a:p>
          <a:p>
            <a:pPr algn="ctr"/>
            <a:r>
              <a:rPr lang="ru-RU" sz="1600" dirty="0">
                <a:solidFill>
                  <a:schemeClr val="accent1">
                    <a:lumMod val="50000"/>
                  </a:schemeClr>
                </a:solidFill>
              </a:rPr>
              <a:t>Направление научной специальности 05.06.01 </a:t>
            </a:r>
          </a:p>
          <a:p>
            <a:pPr algn="ctr"/>
            <a:r>
              <a:rPr lang="ru-RU" sz="1600" dirty="0">
                <a:solidFill>
                  <a:schemeClr val="accent1">
                    <a:lumMod val="50000"/>
                  </a:schemeClr>
                </a:solidFill>
              </a:rPr>
              <a:t>Науки о Земле</a:t>
            </a:r>
            <a:endParaRPr lang="ru-RU" sz="2000" dirty="0">
              <a:highlight>
                <a:srgbClr val="FFFF00"/>
              </a:highlight>
            </a:endParaRPr>
          </a:p>
        </p:txBody>
      </p:sp>
      <p:sp>
        <p:nvSpPr>
          <p:cNvPr id="10" name="Text Box 5"/>
          <p:cNvSpPr txBox="1">
            <a:spLocks noChangeArrowheads="1"/>
          </p:cNvSpPr>
          <p:nvPr/>
        </p:nvSpPr>
        <p:spPr bwMode="auto">
          <a:xfrm>
            <a:off x="5077787" y="6315190"/>
            <a:ext cx="1553823" cy="369332"/>
          </a:xfrm>
          <a:prstGeom prst="rect">
            <a:avLst/>
          </a:prstGeom>
          <a:noFill/>
          <a:ln w="9525">
            <a:noFill/>
            <a:miter lim="800000"/>
            <a:headEnd/>
            <a:tailEnd/>
          </a:ln>
        </p:spPr>
        <p:txBody>
          <a:bodyPr wrap="none">
            <a:spAutoFit/>
          </a:bodyPr>
          <a:lstStyle/>
          <a:p>
            <a:pPr algn="ctr">
              <a:defRPr/>
            </a:pPr>
            <a:r>
              <a:rPr lang="ru-RU" dirty="0">
                <a:solidFill>
                  <a:schemeClr val="accent1">
                    <a:lumMod val="50000"/>
                  </a:schemeClr>
                </a:solidFill>
                <a:latin typeface="Times New Roman" pitchFamily="18" charset="0"/>
                <a:cs typeface="Times New Roman" pitchFamily="18" charset="0"/>
              </a:rPr>
              <a:t>Казань </a:t>
            </a:r>
            <a:r>
              <a:rPr lang="ru-RU" b="1" dirty="0">
                <a:solidFill>
                  <a:schemeClr val="accent1">
                    <a:lumMod val="50000"/>
                  </a:schemeClr>
                </a:solidFill>
                <a:latin typeface="Times New Roman" pitchFamily="18" charset="0"/>
                <a:cs typeface="Times New Roman" pitchFamily="18" charset="0"/>
              </a:rPr>
              <a:t>–</a:t>
            </a:r>
            <a:r>
              <a:rPr lang="ru-RU" dirty="0">
                <a:solidFill>
                  <a:schemeClr val="accent1">
                    <a:lumMod val="50000"/>
                  </a:schemeClr>
                </a:solidFill>
                <a:latin typeface="Times New Roman" pitchFamily="18" charset="0"/>
                <a:cs typeface="Times New Roman" pitchFamily="18" charset="0"/>
              </a:rPr>
              <a:t> 2023</a:t>
            </a:r>
          </a:p>
        </p:txBody>
      </p:sp>
      <p:sp>
        <p:nvSpPr>
          <p:cNvPr id="5" name="Прямоугольник 4"/>
          <p:cNvSpPr/>
          <p:nvPr/>
        </p:nvSpPr>
        <p:spPr>
          <a:xfrm>
            <a:off x="426356" y="1950812"/>
            <a:ext cx="11379200" cy="2477601"/>
          </a:xfrm>
          <a:prstGeom prst="rect">
            <a:avLst/>
          </a:prstGeom>
        </p:spPr>
        <p:txBody>
          <a:bodyPr wrap="square">
            <a:spAutoFit/>
          </a:bodyPr>
          <a:lstStyle/>
          <a:p>
            <a:pPr lvl="0" algn="ctr">
              <a:lnSpc>
                <a:spcPct val="150000"/>
              </a:lnSpc>
            </a:pPr>
            <a:r>
              <a:rPr lang="ru-RU" sz="1600" dirty="0">
                <a:latin typeface="Times New Roman" panose="02020603050405020304" pitchFamily="18" charset="0"/>
                <a:cs typeface="Times New Roman" panose="02020603050405020304" pitchFamily="18" charset="0"/>
              </a:rPr>
              <a:t>НАУЧНО-ИССЛЕДОВАТЕЛЬСКАЯ РАБОТА</a:t>
            </a:r>
          </a:p>
          <a:p>
            <a:pPr lvl="0" algn="ctr">
              <a:lnSpc>
                <a:spcPct val="150000"/>
              </a:lnSpc>
            </a:pPr>
            <a:endParaRPr lang="en-US" b="1" dirty="0">
              <a:latin typeface="Times New Roman" panose="02020603050405020304" pitchFamily="18" charset="0"/>
              <a:cs typeface="Times New Roman" panose="02020603050405020304" pitchFamily="18" charset="0"/>
            </a:endParaRPr>
          </a:p>
          <a:p>
            <a:pPr algn="ctr"/>
            <a:r>
              <a:rPr lang="ru-RU" sz="2000" b="1" dirty="0">
                <a:effectLst/>
                <a:latin typeface="Times New Roman" panose="02020603050405020304" pitchFamily="18" charset="0"/>
                <a:ea typeface="Times New Roman" panose="02020603050405020304" pitchFamily="18" charset="0"/>
              </a:rPr>
              <a:t>ПРИВЛЕЧЕНИЕ МЕТОДОВ МАГНИТОМИНЕРОЛОГИЧЕСКОГО АНАЛИЗА ДЛЯ СОЗДАНИЯ КОНЦЕПТУАЛЬНОЙ МОДЕЛИ ОСАДКОНАКОПЛЕНИЯ НЕМОРСКИХ МИКРОБИАЛЬНЫХ ИЗВЕСТНЯКОВ КРАСНОЦВЕТНОЙ ФОРМАЦИИ КАЗАНСКОГО ЯРУСА НА ТЕРРИТОРИИ НИЖНЕЙ КАМЫ </a:t>
            </a:r>
          </a:p>
          <a:p>
            <a:pPr lvl="0" algn="ctr"/>
            <a:endParaRPr lang="ru-RU" sz="2400" b="1" dirty="0">
              <a:solidFill>
                <a:schemeClr val="tx2">
                  <a:lumMod val="50000"/>
                </a:schemeClr>
              </a:solidFill>
            </a:endParaRPr>
          </a:p>
        </p:txBody>
      </p:sp>
      <p:sp>
        <p:nvSpPr>
          <p:cNvPr id="11" name="Объект 2"/>
          <p:cNvSpPr txBox="1">
            <a:spLocks/>
          </p:cNvSpPr>
          <p:nvPr/>
        </p:nvSpPr>
        <p:spPr>
          <a:xfrm>
            <a:off x="6389370" y="4373299"/>
            <a:ext cx="5692903" cy="2066802"/>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hangingPunct="0"/>
            <a:r>
              <a:rPr lang="ru-RU" sz="1600" dirty="0">
                <a:solidFill>
                  <a:schemeClr val="accent1">
                    <a:lumMod val="50000"/>
                  </a:schemeClr>
                </a:solidFill>
              </a:rPr>
              <a:t>Выполнила:</a:t>
            </a:r>
            <a:endParaRPr lang="ru-RU" sz="1600" spc="50" dirty="0">
              <a:ln w="11430"/>
              <a:solidFill>
                <a:schemeClr val="accent1">
                  <a:lumMod val="50000"/>
                </a:schemeClr>
              </a:solidFill>
              <a:cs typeface="Times New Roman" panose="02020603050405020304" pitchFamily="18" charset="0"/>
            </a:endParaRPr>
          </a:p>
          <a:p>
            <a:pPr algn="r" hangingPunct="0"/>
            <a:r>
              <a:rPr lang="ru-RU" sz="1600" spc="50" dirty="0">
                <a:ln w="11430"/>
                <a:solidFill>
                  <a:schemeClr val="accent1">
                    <a:lumMod val="50000"/>
                  </a:schemeClr>
                </a:solidFill>
                <a:cs typeface="Times New Roman" panose="02020603050405020304" pitchFamily="18" charset="0"/>
              </a:rPr>
              <a:t>Аспирант 1 курса</a:t>
            </a:r>
          </a:p>
          <a:p>
            <a:pPr algn="r" hangingPunct="0"/>
            <a:r>
              <a:rPr lang="ru-RU" sz="1600" b="1" spc="50" dirty="0">
                <a:ln w="11430"/>
                <a:solidFill>
                  <a:schemeClr val="accent1">
                    <a:lumMod val="50000"/>
                  </a:schemeClr>
                </a:solidFill>
                <a:cs typeface="Times New Roman" panose="02020603050405020304" pitchFamily="18" charset="0"/>
              </a:rPr>
              <a:t>Латифуллина Миляуша Фаритовна</a:t>
            </a:r>
          </a:p>
          <a:p>
            <a:pPr algn="r"/>
            <a:r>
              <a:rPr lang="ru-RU" sz="1600" dirty="0">
                <a:solidFill>
                  <a:schemeClr val="accent1">
                    <a:lumMod val="50000"/>
                  </a:schemeClr>
                </a:solidFill>
              </a:rPr>
              <a:t>Научный руководитель:</a:t>
            </a:r>
          </a:p>
          <a:p>
            <a:pPr algn="r"/>
            <a:r>
              <a:rPr lang="ru-RU" sz="1600" dirty="0">
                <a:solidFill>
                  <a:schemeClr val="accent1">
                    <a:lumMod val="50000"/>
                  </a:schemeClr>
                </a:solidFill>
              </a:rPr>
              <a:t>д.г.-</a:t>
            </a:r>
            <a:r>
              <a:rPr lang="ru-RU" sz="1600" dirty="0" err="1">
                <a:solidFill>
                  <a:schemeClr val="accent1">
                    <a:lumMod val="50000"/>
                  </a:schemeClr>
                </a:solidFill>
              </a:rPr>
              <a:t>м.н</a:t>
            </a:r>
            <a:r>
              <a:rPr lang="ru-RU" sz="1600" dirty="0">
                <a:solidFill>
                  <a:schemeClr val="accent1">
                    <a:lumMod val="50000"/>
                  </a:schemeClr>
                </a:solidFill>
              </a:rPr>
              <a:t>., профессор , КФУ </a:t>
            </a:r>
            <a:r>
              <a:rPr lang="ru-RU" sz="1600" dirty="0" err="1">
                <a:solidFill>
                  <a:schemeClr val="accent1">
                    <a:lumMod val="50000"/>
                  </a:schemeClr>
                </a:solidFill>
              </a:rPr>
              <a:t>ИГиНГТ</a:t>
            </a:r>
            <a:r>
              <a:rPr lang="ru-RU" sz="1600" dirty="0">
                <a:solidFill>
                  <a:schemeClr val="accent1">
                    <a:lumMod val="50000"/>
                  </a:schemeClr>
                </a:solidFill>
              </a:rPr>
              <a:t> / Кафедра геофизики</a:t>
            </a:r>
          </a:p>
          <a:p>
            <a:pPr algn="r"/>
            <a:r>
              <a:rPr lang="ru-RU" sz="1600" dirty="0">
                <a:solidFill>
                  <a:schemeClr val="accent1">
                    <a:lumMod val="50000"/>
                  </a:schemeClr>
                </a:solidFill>
              </a:rPr>
              <a:t> </a:t>
            </a:r>
            <a:r>
              <a:rPr lang="ru-RU" sz="1600" b="1" dirty="0">
                <a:solidFill>
                  <a:schemeClr val="accent1">
                    <a:lumMod val="50000"/>
                  </a:schemeClr>
                </a:solidFill>
              </a:rPr>
              <a:t>Анатолий Сергеевич Борисов</a:t>
            </a:r>
          </a:p>
          <a:p>
            <a:endParaRPr lang="ru-RU" sz="1600" dirty="0"/>
          </a:p>
        </p:txBody>
      </p:sp>
      <p:pic>
        <p:nvPicPr>
          <p:cNvPr id="1026" name="Picture 2" descr="https://hsapst.spbstu.ru/userfiles/images/conference/koos.jpg"/>
          <p:cNvPicPr>
            <a:picLocks noChangeAspect="1" noChangeArrowheads="1"/>
          </p:cNvPicPr>
          <p:nvPr/>
        </p:nvPicPr>
        <p:blipFill>
          <a:blip r:embed="rId4" cstate="print"/>
          <a:srcRect/>
          <a:stretch>
            <a:fillRect/>
          </a:stretch>
        </p:blipFill>
        <p:spPr bwMode="auto">
          <a:xfrm>
            <a:off x="239223" y="184722"/>
            <a:ext cx="1877502" cy="1250886"/>
          </a:xfrm>
          <a:prstGeom prst="rect">
            <a:avLst/>
          </a:prstGeom>
          <a:noFill/>
        </p:spPr>
      </p:pic>
      <p:pic>
        <p:nvPicPr>
          <p:cNvPr id="32770" name="Picture 2" descr="https://s1.stc.all.kpcdn.net/best/kazan/education/images/tild3664-3365-4532-b939-353438393633__1.jpg"/>
          <p:cNvPicPr>
            <a:picLocks noChangeAspect="1" noChangeArrowheads="1"/>
          </p:cNvPicPr>
          <p:nvPr/>
        </p:nvPicPr>
        <p:blipFill>
          <a:blip r:embed="rId5" cstate="print"/>
          <a:srcRect/>
          <a:stretch>
            <a:fillRect/>
          </a:stretch>
        </p:blipFill>
        <p:spPr bwMode="auto">
          <a:xfrm>
            <a:off x="9089848" y="598955"/>
            <a:ext cx="2900022" cy="388842"/>
          </a:xfrm>
          <a:prstGeom prst="rect">
            <a:avLst/>
          </a:prstGeom>
          <a:noFill/>
        </p:spPr>
      </p:pic>
    </p:spTree>
    <p:extLst>
      <p:ext uri="{BB962C8B-B14F-4D97-AF65-F5344CB8AC3E}">
        <p14:creationId xmlns:p14="http://schemas.microsoft.com/office/powerpoint/2010/main" val="795099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2" name="Рисунок 11">
            <a:extLst>
              <a:ext uri="{FF2B5EF4-FFF2-40B4-BE49-F238E27FC236}">
                <a16:creationId xmlns:a16="http://schemas.microsoft.com/office/drawing/2014/main" id="{9FFD911A-FE70-4732-B686-55D4793EA2C2}"/>
              </a:ext>
            </a:extLst>
          </p:cNvPr>
          <p:cNvPicPr>
            <a:picLocks noChangeAspect="1"/>
          </p:cNvPicPr>
          <p:nvPr/>
        </p:nvPicPr>
        <p:blipFill rotWithShape="1">
          <a:blip r:embed="rId3"/>
          <a:srcRect l="1110" t="2583" r="650" b="2901"/>
          <a:stretch/>
        </p:blipFill>
        <p:spPr>
          <a:xfrm>
            <a:off x="84984" y="2983523"/>
            <a:ext cx="5332893" cy="2080260"/>
          </a:xfrm>
          <a:prstGeom prst="rect">
            <a:avLst/>
          </a:prstGeom>
        </p:spPr>
      </p:pic>
      <p:pic>
        <p:nvPicPr>
          <p:cNvPr id="20" name="Рисунок 19">
            <a:extLst>
              <a:ext uri="{FF2B5EF4-FFF2-40B4-BE49-F238E27FC236}">
                <a16:creationId xmlns:a16="http://schemas.microsoft.com/office/drawing/2014/main" id="{91775E22-5F45-4E43-ACAE-627DE35C08D9}"/>
              </a:ext>
            </a:extLst>
          </p:cNvPr>
          <p:cNvPicPr>
            <a:picLocks noChangeAspect="1"/>
          </p:cNvPicPr>
          <p:nvPr/>
        </p:nvPicPr>
        <p:blipFill rotWithShape="1">
          <a:blip r:embed="rId4"/>
          <a:srcRect l="947" t="3323" r="50355" b="2531"/>
          <a:stretch/>
        </p:blipFill>
        <p:spPr>
          <a:xfrm>
            <a:off x="6243057" y="201082"/>
            <a:ext cx="2108395" cy="1668713"/>
          </a:xfrm>
          <a:prstGeom prst="ellipse">
            <a:avLst/>
          </a:prstGeom>
          <a:ln w="6350" cap="rnd">
            <a:solidFill>
              <a:srgbClr val="66594B"/>
            </a:solidFill>
          </a:ln>
          <a:effectLst/>
          <a:scene3d>
            <a:camera prst="orthographicFront"/>
            <a:lightRig rig="contrasting" dir="t">
              <a:rot lat="0" lon="0" rev="3000000"/>
            </a:lightRig>
          </a:scene3d>
          <a:sp3d contourW="7620">
            <a:bevelT w="95250" h="31750"/>
            <a:contourClr>
              <a:srgbClr val="333333"/>
            </a:contourClr>
          </a:sp3d>
        </p:spPr>
      </p:pic>
      <p:pic>
        <p:nvPicPr>
          <p:cNvPr id="19" name="Рисунок 18">
            <a:extLst>
              <a:ext uri="{FF2B5EF4-FFF2-40B4-BE49-F238E27FC236}">
                <a16:creationId xmlns:a16="http://schemas.microsoft.com/office/drawing/2014/main" id="{D97F285C-B487-4C24-8E20-C6A40DD81147}"/>
              </a:ext>
            </a:extLst>
          </p:cNvPr>
          <p:cNvPicPr>
            <a:picLocks noChangeAspect="1"/>
          </p:cNvPicPr>
          <p:nvPr/>
        </p:nvPicPr>
        <p:blipFill rotWithShape="1">
          <a:blip r:embed="rId5"/>
          <a:srcRect l="831" t="1731" r="1410" b="3105"/>
          <a:stretch/>
        </p:blipFill>
        <p:spPr>
          <a:xfrm>
            <a:off x="84984" y="228670"/>
            <a:ext cx="5304112" cy="2080260"/>
          </a:xfrm>
          <a:prstGeom prst="rect">
            <a:avLst/>
          </a:prstGeom>
        </p:spPr>
      </p:pic>
      <p:pic>
        <p:nvPicPr>
          <p:cNvPr id="27" name="Рисунок 26" descr="одна_синяя_полоска.png">
            <a:extLst>
              <a:ext uri="{FF2B5EF4-FFF2-40B4-BE49-F238E27FC236}">
                <a16:creationId xmlns:a16="http://schemas.microsoft.com/office/drawing/2014/main" id="{7ACF58E7-4EF4-49C9-9E9D-E9C840641026}"/>
              </a:ext>
            </a:extLst>
          </p:cNvPr>
          <p:cNvPicPr>
            <a:picLocks noChangeAspect="1"/>
          </p:cNvPicPr>
          <p:nvPr/>
        </p:nvPicPr>
        <p:blipFill>
          <a:blip r:embed="rId6" cstate="print">
            <a:lum bright="38000" contrast="-56000"/>
          </a:blip>
          <a:srcRect l="20613" t="43193" r="37644" b="56167"/>
          <a:stretch>
            <a:fillRect/>
          </a:stretch>
        </p:blipFill>
        <p:spPr>
          <a:xfrm flipV="1">
            <a:off x="6000" y="5292452"/>
            <a:ext cx="12186000" cy="45787"/>
          </a:xfrm>
          <a:prstGeom prst="rect">
            <a:avLst/>
          </a:prstGeom>
        </p:spPr>
      </p:pic>
      <p:sp>
        <p:nvSpPr>
          <p:cNvPr id="28" name="Прямоугольник 27">
            <a:extLst>
              <a:ext uri="{FF2B5EF4-FFF2-40B4-BE49-F238E27FC236}">
                <a16:creationId xmlns:a16="http://schemas.microsoft.com/office/drawing/2014/main" id="{708A3299-64E1-4B61-B649-C203BDE12AFA}"/>
              </a:ext>
            </a:extLst>
          </p:cNvPr>
          <p:cNvSpPr/>
          <p:nvPr/>
        </p:nvSpPr>
        <p:spPr>
          <a:xfrm>
            <a:off x="0" y="5350913"/>
            <a:ext cx="12192000" cy="1938992"/>
          </a:xfrm>
          <a:prstGeom prst="rect">
            <a:avLst/>
          </a:prstGeom>
        </p:spPr>
        <p:txBody>
          <a:bodyPr wrap="square">
            <a:spAutoFit/>
          </a:bodyPr>
          <a:lstStyle/>
          <a:p>
            <a:pPr algn="just"/>
            <a:r>
              <a:rPr lang="ru-RU" sz="2400" b="1" dirty="0">
                <a:solidFill>
                  <a:srgbClr val="C00000"/>
                </a:solidFill>
                <a:ea typeface="Times New Roman" panose="02020603050405020304" pitchFamily="18" charset="0"/>
                <a:cs typeface="Times New Roman" panose="02020603050405020304" pitchFamily="18" charset="0"/>
              </a:rPr>
              <a:t>Вывод: </a:t>
            </a:r>
            <a:r>
              <a:rPr lang="ru-RU" sz="2400" dirty="0" err="1">
                <a:ea typeface="Times New Roman" panose="02020603050405020304" pitchFamily="18" charset="0"/>
                <a:cs typeface="Times New Roman" panose="02020603050405020304" pitchFamily="18" charset="0"/>
              </a:rPr>
              <a:t>ф</a:t>
            </a:r>
            <a:r>
              <a:rPr lang="ru-RU" sz="2400" dirty="0" err="1"/>
              <a:t>отическая</a:t>
            </a:r>
            <a:r>
              <a:rPr lang="ru-RU" sz="2400" dirty="0"/>
              <a:t> литоральная зона бассейна с низкой скоростью седиментации и высокой степенью </a:t>
            </a:r>
            <a:r>
              <a:rPr lang="ru-RU" sz="2400" dirty="0" err="1"/>
              <a:t>биотурбации</a:t>
            </a:r>
            <a:r>
              <a:rPr lang="ru-RU" sz="2400" dirty="0"/>
              <a:t>. </a:t>
            </a:r>
          </a:p>
          <a:p>
            <a:pPr algn="just"/>
            <a:r>
              <a:rPr lang="ru-RU" sz="2400" dirty="0">
                <a:latin typeface="Times New Roman" panose="02020603050405020304" pitchFamily="18" charset="0"/>
                <a:ea typeface="Calibri" panose="020F0502020204030204" pitchFamily="34" charset="0"/>
                <a:cs typeface="Times New Roman" panose="02020603050405020304" pitchFamily="18" charset="0"/>
              </a:rPr>
              <a:t>Гипс в виде </a:t>
            </a:r>
            <a:r>
              <a:rPr lang="ru-RU" sz="2400" dirty="0" err="1">
                <a:latin typeface="Times New Roman" panose="02020603050405020304" pitchFamily="18" charset="0"/>
                <a:ea typeface="Calibri" panose="020F0502020204030204" pitchFamily="34" charset="0"/>
                <a:cs typeface="Times New Roman" panose="02020603050405020304" pitchFamily="18" charset="0"/>
              </a:rPr>
              <a:t>микропрослоев</a:t>
            </a:r>
            <a:r>
              <a:rPr lang="ru-RU" sz="2400" dirty="0">
                <a:latin typeface="Times New Roman" panose="02020603050405020304" pitchFamily="18" charset="0"/>
                <a:ea typeface="Calibri" panose="020F0502020204030204" pitchFamily="34" charset="0"/>
                <a:cs typeface="Times New Roman" panose="02020603050405020304" pitchFamily="18" charset="0"/>
              </a:rPr>
              <a:t> толщиной до (0,1-0,3 мм) указывает на засушливый климат с интенсивным испарением.</a:t>
            </a:r>
            <a:endParaRPr lang="ru-RU" sz="2400" dirty="0"/>
          </a:p>
          <a:p>
            <a:pPr lvl="0" indent="900113" fontAlgn="base">
              <a:spcBef>
                <a:spcPct val="0"/>
              </a:spcBef>
              <a:spcAft>
                <a:spcPct val="0"/>
              </a:spcAft>
            </a:pPr>
            <a:endParaRPr lang="ru-RU" sz="2400" dirty="0">
              <a:cs typeface="Arial" pitchFamily="34" charset="0"/>
            </a:endParaRPr>
          </a:p>
        </p:txBody>
      </p:sp>
      <p:sp>
        <p:nvSpPr>
          <p:cNvPr id="29" name="Прямоугольник 28">
            <a:extLst>
              <a:ext uri="{FF2B5EF4-FFF2-40B4-BE49-F238E27FC236}">
                <a16:creationId xmlns:a16="http://schemas.microsoft.com/office/drawing/2014/main" id="{CC37A67A-5751-46BA-8004-BDCAB942365F}"/>
              </a:ext>
            </a:extLst>
          </p:cNvPr>
          <p:cNvSpPr/>
          <p:nvPr/>
        </p:nvSpPr>
        <p:spPr>
          <a:xfrm>
            <a:off x="6607121" y="1876132"/>
            <a:ext cx="5391919" cy="3416320"/>
          </a:xfrm>
          <a:prstGeom prst="rect">
            <a:avLst/>
          </a:prstGeom>
        </p:spPr>
        <p:txBody>
          <a:bodyPr wrap="square">
            <a:spAutoFit/>
          </a:bodyPr>
          <a:lstStyle/>
          <a:p>
            <a:pPr algn="ctr"/>
            <a:r>
              <a:rPr lang="ru-RU" sz="2400" dirty="0">
                <a:solidFill>
                  <a:schemeClr val="accent5">
                    <a:lumMod val="50000"/>
                  </a:schemeClr>
                </a:solidFill>
              </a:rPr>
              <a:t>МФ 2 - </a:t>
            </a:r>
            <a:r>
              <a:rPr lang="ru-RU" sz="2400" dirty="0">
                <a:solidFill>
                  <a:schemeClr val="accent5">
                    <a:lumMod val="50000"/>
                  </a:schemeClr>
                </a:solidFill>
                <a:latin typeface="Times New Roman" panose="02020603050405020304" pitchFamily="18" charset="0"/>
                <a:cs typeface="Times New Roman" panose="02020603050405020304" pitchFamily="18" charset="0"/>
              </a:rPr>
              <a:t>И</a:t>
            </a:r>
            <a:r>
              <a:rPr lang="ru-RU" sz="24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звестняк с </a:t>
            </a:r>
            <a:r>
              <a:rPr lang="ru-RU" sz="24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детритусом</a:t>
            </a:r>
            <a:r>
              <a:rPr lang="ru-RU" sz="24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24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остракодами</a:t>
            </a:r>
            <a:r>
              <a:rPr lang="ru-RU" sz="24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ru-RU" sz="2400" dirty="0">
              <a:solidFill>
                <a:schemeClr val="accent5">
                  <a:lumMod val="50000"/>
                </a:schemeClr>
              </a:solidFill>
            </a:endParaRPr>
          </a:p>
          <a:p>
            <a:r>
              <a:rPr lang="ru-RU" sz="2400" dirty="0"/>
              <a:t>Многочисленные раковины остракод хорошей и плохой сохранности. Массивная текстура. </a:t>
            </a:r>
          </a:p>
          <a:p>
            <a:r>
              <a:rPr lang="ru-RU" sz="2400" dirty="0"/>
              <a:t>Части </a:t>
            </a:r>
            <a:r>
              <a:rPr lang="ru-RU" sz="2400" dirty="0" err="1"/>
              <a:t>цианобактериальных</a:t>
            </a:r>
            <a:r>
              <a:rPr lang="ru-RU" sz="2400" dirty="0"/>
              <a:t> матов с высоким содержанием ОВ. </a:t>
            </a:r>
          </a:p>
          <a:p>
            <a:r>
              <a:rPr lang="ru-RU" sz="2400" dirty="0"/>
              <a:t>Трубчатыми пустоты от растительных остатков в положении роста. </a:t>
            </a:r>
          </a:p>
        </p:txBody>
      </p:sp>
      <p:sp>
        <p:nvSpPr>
          <p:cNvPr id="30" name="Прямоугольник 29">
            <a:extLst>
              <a:ext uri="{FF2B5EF4-FFF2-40B4-BE49-F238E27FC236}">
                <a16:creationId xmlns:a16="http://schemas.microsoft.com/office/drawing/2014/main" id="{307A9FA9-BE23-4B3B-98C5-F392A2C0B03B}"/>
              </a:ext>
            </a:extLst>
          </p:cNvPr>
          <p:cNvSpPr/>
          <p:nvPr/>
        </p:nvSpPr>
        <p:spPr>
          <a:xfrm>
            <a:off x="1275838" y="2470118"/>
            <a:ext cx="2922403" cy="369332"/>
          </a:xfrm>
          <a:prstGeom prst="rect">
            <a:avLst/>
          </a:prstGeom>
        </p:spPr>
        <p:txBody>
          <a:bodyPr wrap="none">
            <a:spAutoFit/>
          </a:bodyPr>
          <a:lstStyle/>
          <a:p>
            <a:r>
              <a:rPr lang="ru-RU" dirty="0">
                <a:latin typeface="Arial" panose="020B0604020202020204" pitchFamily="34" charset="0"/>
                <a:ea typeface="Calibri" panose="020F0502020204030204" pitchFamily="34" charset="0"/>
                <a:cs typeface="Times New Roman" panose="02020603050405020304" pitchFamily="18" charset="0"/>
              </a:rPr>
              <a:t>А - николи ||, Б - николи Х</a:t>
            </a:r>
            <a:endParaRPr lang="ru-RU" dirty="0"/>
          </a:p>
        </p:txBody>
      </p:sp>
      <p:sp>
        <p:nvSpPr>
          <p:cNvPr id="31" name="Прямоугольник 30">
            <a:extLst>
              <a:ext uri="{FF2B5EF4-FFF2-40B4-BE49-F238E27FC236}">
                <a16:creationId xmlns:a16="http://schemas.microsoft.com/office/drawing/2014/main" id="{723F8FF1-FF4C-4913-B87C-414D185AF763}"/>
              </a:ext>
            </a:extLst>
          </p:cNvPr>
          <p:cNvSpPr/>
          <p:nvPr/>
        </p:nvSpPr>
        <p:spPr>
          <a:xfrm>
            <a:off x="84984" y="300517"/>
            <a:ext cx="410548" cy="374077"/>
          </a:xfrm>
          <a:prstGeom prst="rect">
            <a:avLst/>
          </a:prstGeom>
        </p:spPr>
        <p:txBody>
          <a:bodyPr wrap="square">
            <a:spAutoFit/>
          </a:bodyPr>
          <a:lstStyle/>
          <a:p>
            <a:pPr algn="ctr">
              <a:lnSpc>
                <a:spcPct val="107000"/>
              </a:lnSpc>
              <a:spcAft>
                <a:spcPts val="800"/>
              </a:spcAft>
            </a:pPr>
            <a:r>
              <a:rPr lang="ru-RU" dirty="0">
                <a:solidFill>
                  <a:schemeClr val="accent4">
                    <a:lumMod val="60000"/>
                    <a:lumOff val="40000"/>
                  </a:schemeClr>
                </a:solidFill>
                <a:latin typeface="Times New Roman" panose="02020603050405020304" pitchFamily="18" charset="0"/>
                <a:cs typeface="Times New Roman" panose="02020603050405020304" pitchFamily="18" charset="0"/>
              </a:rPr>
              <a:t>4</a:t>
            </a:r>
            <a:endParaRPr lang="ru-RU" dirty="0">
              <a:solidFill>
                <a:schemeClr val="accent4">
                  <a:lumMod val="60000"/>
                  <a:lumOff val="40000"/>
                </a:schemeClr>
              </a:solidFill>
            </a:endParaRPr>
          </a:p>
        </p:txBody>
      </p:sp>
      <p:sp>
        <p:nvSpPr>
          <p:cNvPr id="32" name="Прямоугольник 31">
            <a:extLst>
              <a:ext uri="{FF2B5EF4-FFF2-40B4-BE49-F238E27FC236}">
                <a16:creationId xmlns:a16="http://schemas.microsoft.com/office/drawing/2014/main" id="{669639A3-B820-4C90-BBCB-D56DDAE4C0C6}"/>
              </a:ext>
            </a:extLst>
          </p:cNvPr>
          <p:cNvSpPr/>
          <p:nvPr/>
        </p:nvSpPr>
        <p:spPr>
          <a:xfrm>
            <a:off x="84984" y="3039843"/>
            <a:ext cx="410548" cy="374077"/>
          </a:xfrm>
          <a:prstGeom prst="rect">
            <a:avLst/>
          </a:prstGeom>
        </p:spPr>
        <p:txBody>
          <a:bodyPr wrap="square">
            <a:spAutoFit/>
          </a:bodyPr>
          <a:lstStyle/>
          <a:p>
            <a:pPr algn="ctr">
              <a:lnSpc>
                <a:spcPct val="107000"/>
              </a:lnSpc>
              <a:spcAft>
                <a:spcPts val="800"/>
              </a:spcAft>
            </a:pPr>
            <a:r>
              <a:rPr lang="ru-RU" dirty="0">
                <a:solidFill>
                  <a:schemeClr val="accent4">
                    <a:lumMod val="60000"/>
                    <a:lumOff val="40000"/>
                  </a:schemeClr>
                </a:solidFill>
                <a:latin typeface="Times New Roman" panose="02020603050405020304" pitchFamily="18" charset="0"/>
                <a:cs typeface="Times New Roman" panose="02020603050405020304" pitchFamily="18" charset="0"/>
              </a:rPr>
              <a:t>3</a:t>
            </a:r>
            <a:endParaRPr lang="ru-RU" dirty="0">
              <a:solidFill>
                <a:schemeClr val="accent4">
                  <a:lumMod val="60000"/>
                  <a:lumOff val="40000"/>
                </a:schemeClr>
              </a:solidFill>
            </a:endParaRPr>
          </a:p>
        </p:txBody>
      </p:sp>
      <p:sp>
        <p:nvSpPr>
          <p:cNvPr id="33" name="Прямоугольник 32">
            <a:extLst>
              <a:ext uri="{FF2B5EF4-FFF2-40B4-BE49-F238E27FC236}">
                <a16:creationId xmlns:a16="http://schemas.microsoft.com/office/drawing/2014/main" id="{AF7926B3-2669-4FF1-A676-51D4E29DD8E4}"/>
              </a:ext>
            </a:extLst>
          </p:cNvPr>
          <p:cNvSpPr/>
          <p:nvPr/>
        </p:nvSpPr>
        <p:spPr>
          <a:xfrm>
            <a:off x="2269123" y="250808"/>
            <a:ext cx="338554" cy="369332"/>
          </a:xfrm>
          <a:prstGeom prst="rect">
            <a:avLst/>
          </a:prstGeom>
        </p:spPr>
        <p:txBody>
          <a:bodyPr wrap="none">
            <a:spAutoFit/>
          </a:bodyPr>
          <a:lstStyle/>
          <a:p>
            <a:r>
              <a:rPr lang="ru-RU" dirty="0">
                <a:solidFill>
                  <a:schemeClr val="accent4">
                    <a:lumMod val="60000"/>
                    <a:lumOff val="40000"/>
                  </a:schemeClr>
                </a:solidFill>
                <a:latin typeface="Arial" panose="020B0604020202020204" pitchFamily="34" charset="0"/>
                <a:ea typeface="Calibri" panose="020F0502020204030204" pitchFamily="34" charset="0"/>
                <a:cs typeface="Times New Roman" panose="02020603050405020304" pitchFamily="18" charset="0"/>
              </a:rPr>
              <a:t>А</a:t>
            </a:r>
            <a:endParaRPr lang="ru-RU" dirty="0">
              <a:solidFill>
                <a:schemeClr val="accent4">
                  <a:lumMod val="60000"/>
                  <a:lumOff val="40000"/>
                </a:schemeClr>
              </a:solidFill>
            </a:endParaRPr>
          </a:p>
        </p:txBody>
      </p:sp>
      <p:sp>
        <p:nvSpPr>
          <p:cNvPr id="34" name="Прямоугольник 33">
            <a:extLst>
              <a:ext uri="{FF2B5EF4-FFF2-40B4-BE49-F238E27FC236}">
                <a16:creationId xmlns:a16="http://schemas.microsoft.com/office/drawing/2014/main" id="{76CE677D-1B60-416E-B495-FA299BF8C8C1}"/>
              </a:ext>
            </a:extLst>
          </p:cNvPr>
          <p:cNvSpPr/>
          <p:nvPr/>
        </p:nvSpPr>
        <p:spPr>
          <a:xfrm>
            <a:off x="2269123" y="3028238"/>
            <a:ext cx="338554" cy="369332"/>
          </a:xfrm>
          <a:prstGeom prst="rect">
            <a:avLst/>
          </a:prstGeom>
        </p:spPr>
        <p:txBody>
          <a:bodyPr wrap="none">
            <a:spAutoFit/>
          </a:bodyPr>
          <a:lstStyle/>
          <a:p>
            <a:r>
              <a:rPr lang="ru-RU" dirty="0">
                <a:solidFill>
                  <a:schemeClr val="accent4">
                    <a:lumMod val="60000"/>
                    <a:lumOff val="40000"/>
                  </a:schemeClr>
                </a:solidFill>
                <a:latin typeface="Arial" panose="020B0604020202020204" pitchFamily="34" charset="0"/>
                <a:ea typeface="Calibri" panose="020F0502020204030204" pitchFamily="34" charset="0"/>
                <a:cs typeface="Times New Roman" panose="02020603050405020304" pitchFamily="18" charset="0"/>
              </a:rPr>
              <a:t>А</a:t>
            </a:r>
            <a:endParaRPr lang="ru-RU" dirty="0">
              <a:solidFill>
                <a:schemeClr val="accent4">
                  <a:lumMod val="60000"/>
                  <a:lumOff val="40000"/>
                </a:schemeClr>
              </a:solidFill>
            </a:endParaRPr>
          </a:p>
        </p:txBody>
      </p:sp>
      <p:sp>
        <p:nvSpPr>
          <p:cNvPr id="35" name="Прямоугольник 34">
            <a:extLst>
              <a:ext uri="{FF2B5EF4-FFF2-40B4-BE49-F238E27FC236}">
                <a16:creationId xmlns:a16="http://schemas.microsoft.com/office/drawing/2014/main" id="{C022EACA-7B0E-4642-A8A9-3765C03B0183}"/>
              </a:ext>
            </a:extLst>
          </p:cNvPr>
          <p:cNvSpPr/>
          <p:nvPr/>
        </p:nvSpPr>
        <p:spPr>
          <a:xfrm>
            <a:off x="4939752" y="250808"/>
            <a:ext cx="336952" cy="369332"/>
          </a:xfrm>
          <a:prstGeom prst="rect">
            <a:avLst/>
          </a:prstGeom>
        </p:spPr>
        <p:txBody>
          <a:bodyPr wrap="none">
            <a:spAutoFit/>
          </a:bodyPr>
          <a:lstStyle/>
          <a:p>
            <a:r>
              <a:rPr lang="ru-RU" dirty="0">
                <a:solidFill>
                  <a:schemeClr val="accent4">
                    <a:lumMod val="60000"/>
                    <a:lumOff val="40000"/>
                  </a:schemeClr>
                </a:solidFill>
                <a:latin typeface="Arial" panose="020B0604020202020204" pitchFamily="34" charset="0"/>
                <a:cs typeface="Times New Roman" panose="02020603050405020304" pitchFamily="18" charset="0"/>
              </a:rPr>
              <a:t>Б</a:t>
            </a:r>
            <a:endParaRPr lang="ru-RU" dirty="0">
              <a:solidFill>
                <a:schemeClr val="accent4">
                  <a:lumMod val="60000"/>
                  <a:lumOff val="40000"/>
                </a:schemeClr>
              </a:solidFill>
            </a:endParaRPr>
          </a:p>
        </p:txBody>
      </p:sp>
      <p:sp>
        <p:nvSpPr>
          <p:cNvPr id="36" name="Прямоугольник 35">
            <a:extLst>
              <a:ext uri="{FF2B5EF4-FFF2-40B4-BE49-F238E27FC236}">
                <a16:creationId xmlns:a16="http://schemas.microsoft.com/office/drawing/2014/main" id="{B2B9BB11-C7CA-4090-A7C0-74F21B6C586A}"/>
              </a:ext>
            </a:extLst>
          </p:cNvPr>
          <p:cNvSpPr/>
          <p:nvPr/>
        </p:nvSpPr>
        <p:spPr>
          <a:xfrm>
            <a:off x="4939752" y="3028238"/>
            <a:ext cx="336952" cy="369332"/>
          </a:xfrm>
          <a:prstGeom prst="rect">
            <a:avLst/>
          </a:prstGeom>
        </p:spPr>
        <p:txBody>
          <a:bodyPr wrap="none">
            <a:spAutoFit/>
          </a:bodyPr>
          <a:lstStyle/>
          <a:p>
            <a:r>
              <a:rPr lang="ru-RU" dirty="0">
                <a:solidFill>
                  <a:schemeClr val="accent4">
                    <a:lumMod val="60000"/>
                    <a:lumOff val="40000"/>
                  </a:schemeClr>
                </a:solidFill>
                <a:latin typeface="Arial" panose="020B0604020202020204" pitchFamily="34" charset="0"/>
                <a:cs typeface="Times New Roman" panose="02020603050405020304" pitchFamily="18" charset="0"/>
              </a:rPr>
              <a:t>Б</a:t>
            </a:r>
            <a:endParaRPr lang="ru-RU" dirty="0">
              <a:solidFill>
                <a:schemeClr val="accent4">
                  <a:lumMod val="60000"/>
                  <a:lumOff val="40000"/>
                </a:schemeClr>
              </a:solidFill>
            </a:endParaRPr>
          </a:p>
        </p:txBody>
      </p:sp>
      <p:sp>
        <p:nvSpPr>
          <p:cNvPr id="23" name="Прямоугольник 22">
            <a:extLst>
              <a:ext uri="{FF2B5EF4-FFF2-40B4-BE49-F238E27FC236}">
                <a16:creationId xmlns:a16="http://schemas.microsoft.com/office/drawing/2014/main" id="{43F0CEBD-7C52-475E-9B06-A2992BEF3658}"/>
              </a:ext>
            </a:extLst>
          </p:cNvPr>
          <p:cNvSpPr/>
          <p:nvPr/>
        </p:nvSpPr>
        <p:spPr>
          <a:xfrm>
            <a:off x="8126452" y="172306"/>
            <a:ext cx="2384948" cy="369332"/>
          </a:xfrm>
          <a:prstGeom prst="rect">
            <a:avLst/>
          </a:prstGeom>
        </p:spPr>
        <p:txBody>
          <a:bodyPr wrap="none">
            <a:spAutoFit/>
          </a:bodyPr>
          <a:lstStyle/>
          <a:p>
            <a:r>
              <a:rPr lang="ru-RU" dirty="0">
                <a:latin typeface="Times New Roman" panose="02020603050405020304" pitchFamily="18" charset="0"/>
                <a:ea typeface="Calibri" panose="020F0502020204030204" pitchFamily="34" charset="0"/>
                <a:cs typeface="Times New Roman" panose="02020603050405020304" pitchFamily="18" charset="0"/>
              </a:rPr>
              <a:t>*гипс (</a:t>
            </a:r>
            <a:r>
              <a:rPr lang="ru-RU" dirty="0" err="1">
                <a:latin typeface="Times New Roman" panose="02020603050405020304" pitchFamily="18" charset="0"/>
                <a:ea typeface="Calibri" panose="020F0502020204030204" pitchFamily="34" charset="0"/>
                <a:cs typeface="Times New Roman" panose="02020603050405020304" pitchFamily="18" charset="0"/>
              </a:rPr>
              <a:t>микропрослои</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ru-RU" dirty="0"/>
          </a:p>
        </p:txBody>
      </p:sp>
      <p:cxnSp>
        <p:nvCxnSpPr>
          <p:cNvPr id="25" name="Прямая со стрелкой 24">
            <a:extLst>
              <a:ext uri="{FF2B5EF4-FFF2-40B4-BE49-F238E27FC236}">
                <a16:creationId xmlns:a16="http://schemas.microsoft.com/office/drawing/2014/main" id="{2D2E2916-6FB6-4AFD-AD06-B1600EB08F88}"/>
              </a:ext>
            </a:extLst>
          </p:cNvPr>
          <p:cNvCxnSpPr/>
          <p:nvPr/>
        </p:nvCxnSpPr>
        <p:spPr>
          <a:xfrm>
            <a:off x="5529943" y="1035438"/>
            <a:ext cx="566057" cy="0"/>
          </a:xfrm>
          <a:prstGeom prst="straightConnector1">
            <a:avLst/>
          </a:prstGeom>
          <a:ln w="57150">
            <a:solidFill>
              <a:schemeClr val="accent5">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Прямоугольник 39">
            <a:extLst>
              <a:ext uri="{FF2B5EF4-FFF2-40B4-BE49-F238E27FC236}">
                <a16:creationId xmlns:a16="http://schemas.microsoft.com/office/drawing/2014/main" id="{C5DE128A-B536-4742-94C0-254107AC6C80}"/>
              </a:ext>
            </a:extLst>
          </p:cNvPr>
          <p:cNvSpPr/>
          <p:nvPr/>
        </p:nvSpPr>
        <p:spPr>
          <a:xfrm>
            <a:off x="192960" y="1952272"/>
            <a:ext cx="1327415" cy="369332"/>
          </a:xfrm>
          <a:prstGeom prst="rect">
            <a:avLst/>
          </a:prstGeom>
        </p:spPr>
        <p:txBody>
          <a:bodyPr wrap="none">
            <a:spAutoFit/>
          </a:bodyPr>
          <a:lstStyle/>
          <a:p>
            <a:r>
              <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*остракоды</a:t>
            </a:r>
            <a:endParaRPr lang="ru-RU" dirty="0">
              <a:solidFill>
                <a:srgbClr val="FF0000"/>
              </a:solidFill>
            </a:endParaRPr>
          </a:p>
        </p:txBody>
      </p:sp>
      <p:sp>
        <p:nvSpPr>
          <p:cNvPr id="41" name="Прямоугольник 40">
            <a:extLst>
              <a:ext uri="{FF2B5EF4-FFF2-40B4-BE49-F238E27FC236}">
                <a16:creationId xmlns:a16="http://schemas.microsoft.com/office/drawing/2014/main" id="{514996DC-F5BF-48CF-825D-CF622CE96955}"/>
              </a:ext>
            </a:extLst>
          </p:cNvPr>
          <p:cNvSpPr/>
          <p:nvPr/>
        </p:nvSpPr>
        <p:spPr>
          <a:xfrm>
            <a:off x="495532" y="4562275"/>
            <a:ext cx="2084353" cy="369332"/>
          </a:xfrm>
          <a:prstGeom prst="rect">
            <a:avLst/>
          </a:prstGeom>
        </p:spPr>
        <p:txBody>
          <a:bodyPr wrap="none">
            <a:spAutoFit/>
          </a:bodyPr>
          <a:lstStyle/>
          <a:p>
            <a:r>
              <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ru-RU"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нодулярные</a:t>
            </a:r>
            <a:r>
              <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текст.</a:t>
            </a:r>
            <a:endParaRPr lang="ru-RU" dirty="0">
              <a:solidFill>
                <a:srgbClr val="FF0000"/>
              </a:solidFill>
            </a:endParaRPr>
          </a:p>
        </p:txBody>
      </p:sp>
    </p:spTree>
    <p:extLst>
      <p:ext uri="{BB962C8B-B14F-4D97-AF65-F5344CB8AC3E}">
        <p14:creationId xmlns:p14="http://schemas.microsoft.com/office/powerpoint/2010/main" val="3128807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4" name="Рисунок 3">
            <a:extLst>
              <a:ext uri="{FF2B5EF4-FFF2-40B4-BE49-F238E27FC236}">
                <a16:creationId xmlns:a16="http://schemas.microsoft.com/office/drawing/2014/main" id="{AFB2BA2B-ADEF-42A9-B77D-CD975CF0A4E2}"/>
              </a:ext>
            </a:extLst>
          </p:cNvPr>
          <p:cNvPicPr>
            <a:picLocks noChangeAspect="1"/>
          </p:cNvPicPr>
          <p:nvPr/>
        </p:nvPicPr>
        <p:blipFill rotWithShape="1">
          <a:blip r:embed="rId3"/>
          <a:srcRect l="1431" t="2140" r="2066" b="4279"/>
          <a:stretch/>
        </p:blipFill>
        <p:spPr>
          <a:xfrm>
            <a:off x="6096000" y="174900"/>
            <a:ext cx="5781675" cy="2290760"/>
          </a:xfrm>
          <a:prstGeom prst="rect">
            <a:avLst/>
          </a:prstGeom>
        </p:spPr>
      </p:pic>
      <p:pic>
        <p:nvPicPr>
          <p:cNvPr id="7" name="Рисунок 6">
            <a:extLst>
              <a:ext uri="{FF2B5EF4-FFF2-40B4-BE49-F238E27FC236}">
                <a16:creationId xmlns:a16="http://schemas.microsoft.com/office/drawing/2014/main" id="{000DD40D-0D0E-4176-8E6B-659F81D835E9}"/>
              </a:ext>
            </a:extLst>
          </p:cNvPr>
          <p:cNvPicPr>
            <a:picLocks noChangeAspect="1"/>
          </p:cNvPicPr>
          <p:nvPr/>
        </p:nvPicPr>
        <p:blipFill rotWithShape="1">
          <a:blip r:embed="rId4"/>
          <a:srcRect l="1622" t="2868" r="1102" b="2074"/>
          <a:stretch/>
        </p:blipFill>
        <p:spPr>
          <a:xfrm>
            <a:off x="163311" y="174900"/>
            <a:ext cx="5781675" cy="2290760"/>
          </a:xfrm>
          <a:prstGeom prst="rect">
            <a:avLst/>
          </a:prstGeom>
        </p:spPr>
      </p:pic>
      <p:pic>
        <p:nvPicPr>
          <p:cNvPr id="13" name="Рисунок 12">
            <a:extLst>
              <a:ext uri="{FF2B5EF4-FFF2-40B4-BE49-F238E27FC236}">
                <a16:creationId xmlns:a16="http://schemas.microsoft.com/office/drawing/2014/main" id="{8979BD58-5224-4305-A582-C011D4E8F586}"/>
              </a:ext>
            </a:extLst>
          </p:cNvPr>
          <p:cNvPicPr>
            <a:picLocks noChangeAspect="1"/>
          </p:cNvPicPr>
          <p:nvPr/>
        </p:nvPicPr>
        <p:blipFill rotWithShape="1">
          <a:blip r:embed="rId5"/>
          <a:srcRect l="1515" t="1308" r="1355" b="1891"/>
          <a:stretch/>
        </p:blipFill>
        <p:spPr>
          <a:xfrm>
            <a:off x="144261" y="3460308"/>
            <a:ext cx="5800725" cy="2305047"/>
          </a:xfrm>
          <a:prstGeom prst="rect">
            <a:avLst/>
          </a:prstGeom>
        </p:spPr>
      </p:pic>
      <p:pic>
        <p:nvPicPr>
          <p:cNvPr id="14" name="Рисунок 13" descr="одна_синяя_полоска.png">
            <a:extLst>
              <a:ext uri="{FF2B5EF4-FFF2-40B4-BE49-F238E27FC236}">
                <a16:creationId xmlns:a16="http://schemas.microsoft.com/office/drawing/2014/main" id="{644F98F7-AC58-48B5-8E9A-F80A3CC1BB7A}"/>
              </a:ext>
            </a:extLst>
          </p:cNvPr>
          <p:cNvPicPr>
            <a:picLocks noChangeAspect="1"/>
          </p:cNvPicPr>
          <p:nvPr/>
        </p:nvPicPr>
        <p:blipFill>
          <a:blip r:embed="rId6" cstate="print">
            <a:lum bright="38000" contrast="-56000"/>
          </a:blip>
          <a:srcRect l="20613" t="43193" r="37644" b="56167"/>
          <a:stretch>
            <a:fillRect/>
          </a:stretch>
        </p:blipFill>
        <p:spPr>
          <a:xfrm flipV="1">
            <a:off x="6000" y="6140250"/>
            <a:ext cx="12186000" cy="45787"/>
          </a:xfrm>
          <a:prstGeom prst="rect">
            <a:avLst/>
          </a:prstGeom>
        </p:spPr>
      </p:pic>
      <p:sp>
        <p:nvSpPr>
          <p:cNvPr id="15" name="Прямоугольник 14">
            <a:extLst>
              <a:ext uri="{FF2B5EF4-FFF2-40B4-BE49-F238E27FC236}">
                <a16:creationId xmlns:a16="http://schemas.microsoft.com/office/drawing/2014/main" id="{2ED58B82-FA0B-46F8-9B23-AF57AF72B4DB}"/>
              </a:ext>
            </a:extLst>
          </p:cNvPr>
          <p:cNvSpPr/>
          <p:nvPr/>
        </p:nvSpPr>
        <p:spPr>
          <a:xfrm>
            <a:off x="0" y="6186037"/>
            <a:ext cx="12192000" cy="830997"/>
          </a:xfrm>
          <a:prstGeom prst="rect">
            <a:avLst/>
          </a:prstGeom>
        </p:spPr>
        <p:txBody>
          <a:bodyPr wrap="square">
            <a:spAutoFit/>
          </a:bodyPr>
          <a:lstStyle/>
          <a:p>
            <a:pPr indent="900113" fontAlgn="base">
              <a:spcBef>
                <a:spcPct val="0"/>
              </a:spcBef>
              <a:spcAft>
                <a:spcPct val="0"/>
              </a:spcAft>
            </a:pPr>
            <a:r>
              <a:rPr lang="ru-RU" sz="2400" b="1" dirty="0">
                <a:solidFill>
                  <a:srgbClr val="C00000"/>
                </a:solidFill>
                <a:ea typeface="Times New Roman" panose="02020603050405020304" pitchFamily="18" charset="0"/>
                <a:cs typeface="Times New Roman" panose="02020603050405020304" pitchFamily="18" charset="0"/>
              </a:rPr>
              <a:t>Вывод: </a:t>
            </a:r>
            <a:r>
              <a:rPr lang="ru-RU" sz="2400" dirty="0">
                <a:ea typeface="Times New Roman" panose="02020603050405020304" pitchFamily="18" charset="0"/>
                <a:cs typeface="Times New Roman" panose="02020603050405020304" pitchFamily="18" charset="0"/>
              </a:rPr>
              <a:t>с</a:t>
            </a:r>
            <a:r>
              <a:rPr lang="ru-RU" sz="2400" dirty="0"/>
              <a:t>ублиторальная зона с периодическим поступлением обломочных зерен.</a:t>
            </a:r>
          </a:p>
          <a:p>
            <a:pPr lvl="0" indent="900113" fontAlgn="base">
              <a:spcBef>
                <a:spcPct val="0"/>
              </a:spcBef>
              <a:spcAft>
                <a:spcPct val="0"/>
              </a:spcAft>
            </a:pPr>
            <a:r>
              <a:rPr lang="ru-RU" sz="2400" b="1" dirty="0">
                <a:solidFill>
                  <a:srgbClr val="C00000"/>
                </a:solidFill>
                <a:ea typeface="Times New Roman" panose="02020603050405020304" pitchFamily="18" charset="0"/>
                <a:cs typeface="Times New Roman" panose="02020603050405020304" pitchFamily="18" charset="0"/>
              </a:rPr>
              <a:t> </a:t>
            </a:r>
            <a:endParaRPr lang="ru-RU" sz="2400" dirty="0">
              <a:cs typeface="Arial" pitchFamily="34" charset="0"/>
            </a:endParaRPr>
          </a:p>
        </p:txBody>
      </p:sp>
      <p:sp>
        <p:nvSpPr>
          <p:cNvPr id="16" name="Прямоугольник 15">
            <a:extLst>
              <a:ext uri="{FF2B5EF4-FFF2-40B4-BE49-F238E27FC236}">
                <a16:creationId xmlns:a16="http://schemas.microsoft.com/office/drawing/2014/main" id="{822B15BA-2076-4D6C-8D7B-1AD60563665B}"/>
              </a:ext>
            </a:extLst>
          </p:cNvPr>
          <p:cNvSpPr/>
          <p:nvPr/>
        </p:nvSpPr>
        <p:spPr>
          <a:xfrm>
            <a:off x="6690543" y="2611407"/>
            <a:ext cx="5391919" cy="3416320"/>
          </a:xfrm>
          <a:prstGeom prst="rect">
            <a:avLst/>
          </a:prstGeom>
        </p:spPr>
        <p:txBody>
          <a:bodyPr wrap="square">
            <a:spAutoFit/>
          </a:bodyPr>
          <a:lstStyle/>
          <a:p>
            <a:pPr algn="ctr"/>
            <a:r>
              <a:rPr lang="ru-RU" sz="2400" dirty="0">
                <a:solidFill>
                  <a:schemeClr val="accent5">
                    <a:lumMod val="50000"/>
                  </a:schemeClr>
                </a:solidFill>
              </a:rPr>
              <a:t>МФ 3 - Карбонаты с </a:t>
            </a:r>
            <a:r>
              <a:rPr lang="ru-RU" sz="2400" dirty="0" err="1">
                <a:solidFill>
                  <a:schemeClr val="accent5">
                    <a:lumMod val="50000"/>
                  </a:schemeClr>
                </a:solidFill>
              </a:rPr>
              <a:t>микроволнистой</a:t>
            </a:r>
            <a:r>
              <a:rPr lang="ru-RU" sz="2400" dirty="0">
                <a:solidFill>
                  <a:schemeClr val="accent5">
                    <a:lumMod val="50000"/>
                  </a:schemeClr>
                </a:solidFill>
              </a:rPr>
              <a:t> текстурой со следами течения.</a:t>
            </a:r>
          </a:p>
          <a:p>
            <a:r>
              <a:rPr lang="ru-RU" sz="2400" dirty="0"/>
              <a:t>Обломочные зерна перемешаны с карбонатным цементом. </a:t>
            </a:r>
          </a:p>
          <a:p>
            <a:r>
              <a:rPr lang="ru-RU" sz="2400" dirty="0"/>
              <a:t>Включения кварца, слюд.</a:t>
            </a:r>
          </a:p>
          <a:p>
            <a:r>
              <a:rPr lang="ru-RU" sz="2400" dirty="0">
                <a:latin typeface="Times New Roman" panose="02020603050405020304" pitchFamily="18" charset="0"/>
                <a:ea typeface="Calibri" panose="020F0502020204030204" pitchFamily="34" charset="0"/>
                <a:cs typeface="Times New Roman" panose="02020603050405020304" pitchFamily="18" charset="0"/>
              </a:rPr>
              <a:t>Сильная </a:t>
            </a:r>
            <a:r>
              <a:rPr lang="ru-RU" sz="2400" dirty="0" err="1">
                <a:latin typeface="Times New Roman" panose="02020603050405020304" pitchFamily="18" charset="0"/>
                <a:ea typeface="Calibri" panose="020F0502020204030204" pitchFamily="34" charset="0"/>
                <a:cs typeface="Times New Roman" panose="02020603050405020304" pitchFamily="18" charset="0"/>
              </a:rPr>
              <a:t>ожелезненность</a:t>
            </a:r>
            <a:r>
              <a:rPr lang="ru-RU" sz="2400" dirty="0">
                <a:latin typeface="Times New Roman" panose="02020603050405020304" pitchFamily="18" charset="0"/>
                <a:ea typeface="Calibri" panose="020F0502020204030204" pitchFamily="34" charset="0"/>
                <a:cs typeface="Times New Roman" panose="02020603050405020304" pitchFamily="18" charset="0"/>
              </a:rPr>
              <a:t> в виде </a:t>
            </a:r>
            <a:r>
              <a:rPr lang="ru-RU" sz="2400" dirty="0" err="1">
                <a:latin typeface="Times New Roman" panose="02020603050405020304" pitchFamily="18" charset="0"/>
                <a:ea typeface="Calibri" panose="020F0502020204030204" pitchFamily="34" charset="0"/>
                <a:cs typeface="Times New Roman" panose="02020603050405020304" pitchFamily="18" charset="0"/>
              </a:rPr>
              <a:t>лимонитовых</a:t>
            </a:r>
            <a:r>
              <a:rPr lang="ru-RU" sz="2400" dirty="0">
                <a:latin typeface="Times New Roman" panose="02020603050405020304" pitchFamily="18" charset="0"/>
                <a:ea typeface="Calibri" panose="020F0502020204030204" pitchFamily="34" charset="0"/>
                <a:cs typeface="Times New Roman" panose="02020603050405020304" pitchFamily="18" charset="0"/>
              </a:rPr>
              <a:t> прожилок. </a:t>
            </a:r>
          </a:p>
          <a:p>
            <a:r>
              <a:rPr lang="ru-RU" sz="2400" dirty="0">
                <a:latin typeface="Times New Roman" panose="02020603050405020304" pitchFamily="18" charset="0"/>
                <a:ea typeface="Calibri" panose="020F0502020204030204" pitchFamily="34" charset="0"/>
                <a:cs typeface="Times New Roman" panose="02020603050405020304" pitchFamily="18" charset="0"/>
              </a:rPr>
              <a:t>Трещины (шириной до 0,2-0,3 мм) заполнены кварцем. </a:t>
            </a:r>
          </a:p>
        </p:txBody>
      </p:sp>
      <p:sp>
        <p:nvSpPr>
          <p:cNvPr id="17" name="Прямоугольник 16">
            <a:extLst>
              <a:ext uri="{FF2B5EF4-FFF2-40B4-BE49-F238E27FC236}">
                <a16:creationId xmlns:a16="http://schemas.microsoft.com/office/drawing/2014/main" id="{EE790EF1-436F-4E72-B753-364D358DB93A}"/>
              </a:ext>
            </a:extLst>
          </p:cNvPr>
          <p:cNvSpPr/>
          <p:nvPr/>
        </p:nvSpPr>
        <p:spPr>
          <a:xfrm>
            <a:off x="163311" y="3674591"/>
            <a:ext cx="410548" cy="374077"/>
          </a:xfrm>
          <a:prstGeom prst="rect">
            <a:avLst/>
          </a:prstGeom>
        </p:spPr>
        <p:txBody>
          <a:bodyPr wrap="square">
            <a:spAutoFit/>
          </a:bodyPr>
          <a:lstStyle/>
          <a:p>
            <a:pPr algn="ctr">
              <a:lnSpc>
                <a:spcPct val="107000"/>
              </a:lnSpc>
              <a:spcAft>
                <a:spcPts val="800"/>
              </a:spcAft>
            </a:pPr>
            <a:r>
              <a:rPr lang="ru-RU" dirty="0">
                <a:solidFill>
                  <a:schemeClr val="accent4">
                    <a:lumMod val="60000"/>
                    <a:lumOff val="40000"/>
                  </a:schemeClr>
                </a:solidFill>
                <a:latin typeface="Times New Roman" panose="02020603050405020304" pitchFamily="18" charset="0"/>
                <a:cs typeface="Times New Roman" panose="02020603050405020304" pitchFamily="18" charset="0"/>
              </a:rPr>
              <a:t>2</a:t>
            </a:r>
            <a:endParaRPr lang="ru-RU" dirty="0">
              <a:solidFill>
                <a:schemeClr val="accent4">
                  <a:lumMod val="60000"/>
                  <a:lumOff val="40000"/>
                </a:schemeClr>
              </a:solidFill>
            </a:endParaRPr>
          </a:p>
        </p:txBody>
      </p:sp>
      <p:sp>
        <p:nvSpPr>
          <p:cNvPr id="18" name="Прямоугольник 17">
            <a:extLst>
              <a:ext uri="{FF2B5EF4-FFF2-40B4-BE49-F238E27FC236}">
                <a16:creationId xmlns:a16="http://schemas.microsoft.com/office/drawing/2014/main" id="{A3577D52-1B32-42D1-AA67-B1AB9DFD94C0}"/>
              </a:ext>
            </a:extLst>
          </p:cNvPr>
          <p:cNvSpPr/>
          <p:nvPr/>
        </p:nvSpPr>
        <p:spPr>
          <a:xfrm>
            <a:off x="163311" y="228461"/>
            <a:ext cx="410548" cy="374077"/>
          </a:xfrm>
          <a:prstGeom prst="rect">
            <a:avLst/>
          </a:prstGeom>
        </p:spPr>
        <p:txBody>
          <a:bodyPr wrap="square">
            <a:spAutoFit/>
          </a:bodyPr>
          <a:lstStyle/>
          <a:p>
            <a:pPr algn="ctr">
              <a:lnSpc>
                <a:spcPct val="107000"/>
              </a:lnSpc>
              <a:spcAft>
                <a:spcPts val="800"/>
              </a:spcAft>
            </a:pPr>
            <a:r>
              <a:rPr lang="ru-RU" dirty="0">
                <a:solidFill>
                  <a:schemeClr val="accent4">
                    <a:lumMod val="60000"/>
                    <a:lumOff val="40000"/>
                  </a:schemeClr>
                </a:solidFill>
                <a:latin typeface="Times New Roman" panose="02020603050405020304" pitchFamily="18" charset="0"/>
                <a:cs typeface="Times New Roman" panose="02020603050405020304" pitchFamily="18" charset="0"/>
              </a:rPr>
              <a:t>5</a:t>
            </a:r>
            <a:endParaRPr lang="ru-RU" dirty="0">
              <a:solidFill>
                <a:schemeClr val="accent4">
                  <a:lumMod val="60000"/>
                  <a:lumOff val="40000"/>
                </a:schemeClr>
              </a:solidFill>
            </a:endParaRPr>
          </a:p>
        </p:txBody>
      </p:sp>
      <p:sp>
        <p:nvSpPr>
          <p:cNvPr id="19" name="Прямоугольник 18">
            <a:extLst>
              <a:ext uri="{FF2B5EF4-FFF2-40B4-BE49-F238E27FC236}">
                <a16:creationId xmlns:a16="http://schemas.microsoft.com/office/drawing/2014/main" id="{3C046BAD-9987-4A19-9152-37F0854A9E32}"/>
              </a:ext>
            </a:extLst>
          </p:cNvPr>
          <p:cNvSpPr/>
          <p:nvPr/>
        </p:nvSpPr>
        <p:spPr>
          <a:xfrm>
            <a:off x="6041742" y="137896"/>
            <a:ext cx="410548" cy="374077"/>
          </a:xfrm>
          <a:prstGeom prst="rect">
            <a:avLst/>
          </a:prstGeom>
        </p:spPr>
        <p:txBody>
          <a:bodyPr wrap="square">
            <a:spAutoFit/>
          </a:bodyPr>
          <a:lstStyle/>
          <a:p>
            <a:pPr algn="ctr">
              <a:lnSpc>
                <a:spcPct val="107000"/>
              </a:lnSpc>
              <a:spcAft>
                <a:spcPts val="800"/>
              </a:spcAft>
            </a:pPr>
            <a:r>
              <a:rPr lang="ru-RU" dirty="0">
                <a:solidFill>
                  <a:schemeClr val="accent4">
                    <a:lumMod val="60000"/>
                    <a:lumOff val="40000"/>
                  </a:schemeClr>
                </a:solidFill>
                <a:latin typeface="Times New Roman" panose="02020603050405020304" pitchFamily="18" charset="0"/>
                <a:cs typeface="Times New Roman" panose="02020603050405020304" pitchFamily="18" charset="0"/>
              </a:rPr>
              <a:t>5</a:t>
            </a:r>
            <a:endParaRPr lang="ru-RU" dirty="0">
              <a:solidFill>
                <a:schemeClr val="accent4">
                  <a:lumMod val="60000"/>
                  <a:lumOff val="40000"/>
                </a:schemeClr>
              </a:solidFill>
            </a:endParaRPr>
          </a:p>
        </p:txBody>
      </p:sp>
      <p:sp>
        <p:nvSpPr>
          <p:cNvPr id="20" name="Прямоугольник 19">
            <a:extLst>
              <a:ext uri="{FF2B5EF4-FFF2-40B4-BE49-F238E27FC236}">
                <a16:creationId xmlns:a16="http://schemas.microsoft.com/office/drawing/2014/main" id="{590F2BE5-35BD-43C4-B167-A9427CFD4A4F}"/>
              </a:ext>
            </a:extLst>
          </p:cNvPr>
          <p:cNvSpPr/>
          <p:nvPr/>
        </p:nvSpPr>
        <p:spPr>
          <a:xfrm>
            <a:off x="830968" y="1722251"/>
            <a:ext cx="1883657" cy="369332"/>
          </a:xfrm>
          <a:prstGeom prst="rect">
            <a:avLst/>
          </a:prstGeom>
        </p:spPr>
        <p:txBody>
          <a:bodyPr wrap="none">
            <a:spAutoFit/>
          </a:bodyPr>
          <a:lstStyle/>
          <a:p>
            <a:r>
              <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ru-RU"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ожелезненность</a:t>
            </a:r>
            <a:endParaRPr lang="ru-RU" dirty="0">
              <a:solidFill>
                <a:srgbClr val="FF0000"/>
              </a:solidFill>
            </a:endParaRPr>
          </a:p>
        </p:txBody>
      </p:sp>
      <p:sp>
        <p:nvSpPr>
          <p:cNvPr id="21" name="Прямоугольник 20">
            <a:extLst>
              <a:ext uri="{FF2B5EF4-FFF2-40B4-BE49-F238E27FC236}">
                <a16:creationId xmlns:a16="http://schemas.microsoft.com/office/drawing/2014/main" id="{C9D336A3-DD40-46F8-AE20-BA25AA062F8E}"/>
              </a:ext>
            </a:extLst>
          </p:cNvPr>
          <p:cNvSpPr/>
          <p:nvPr/>
        </p:nvSpPr>
        <p:spPr>
          <a:xfrm>
            <a:off x="5078331" y="324934"/>
            <a:ext cx="936282" cy="400110"/>
          </a:xfrm>
          <a:prstGeom prst="rect">
            <a:avLst/>
          </a:prstGeom>
        </p:spPr>
        <p:txBody>
          <a:bodyPr wrap="none">
            <a:spAutoFit/>
          </a:bodyPr>
          <a:lstStyle/>
          <a:p>
            <a:r>
              <a:rPr lang="ru-RU"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*кварц</a:t>
            </a:r>
            <a:endParaRPr lang="ru-RU" sz="2000" dirty="0">
              <a:solidFill>
                <a:srgbClr val="FF0000"/>
              </a:solidFill>
            </a:endParaRPr>
          </a:p>
        </p:txBody>
      </p:sp>
      <p:sp>
        <p:nvSpPr>
          <p:cNvPr id="22" name="Прямоугольник 21">
            <a:extLst>
              <a:ext uri="{FF2B5EF4-FFF2-40B4-BE49-F238E27FC236}">
                <a16:creationId xmlns:a16="http://schemas.microsoft.com/office/drawing/2014/main" id="{A783DA12-547D-4F9C-B63A-764E880E7B1D}"/>
              </a:ext>
            </a:extLst>
          </p:cNvPr>
          <p:cNvSpPr/>
          <p:nvPr/>
        </p:nvSpPr>
        <p:spPr>
          <a:xfrm>
            <a:off x="1583421" y="2857771"/>
            <a:ext cx="2922403" cy="369332"/>
          </a:xfrm>
          <a:prstGeom prst="rect">
            <a:avLst/>
          </a:prstGeom>
        </p:spPr>
        <p:txBody>
          <a:bodyPr wrap="none">
            <a:spAutoFit/>
          </a:bodyPr>
          <a:lstStyle/>
          <a:p>
            <a:r>
              <a:rPr lang="ru-RU" dirty="0">
                <a:latin typeface="Arial" panose="020B0604020202020204" pitchFamily="34" charset="0"/>
                <a:ea typeface="Calibri" panose="020F0502020204030204" pitchFamily="34" charset="0"/>
                <a:cs typeface="Times New Roman" panose="02020603050405020304" pitchFamily="18" charset="0"/>
              </a:rPr>
              <a:t>А - николи ||, Б - николи Х</a:t>
            </a:r>
            <a:endParaRPr lang="ru-RU" dirty="0"/>
          </a:p>
        </p:txBody>
      </p:sp>
      <p:sp>
        <p:nvSpPr>
          <p:cNvPr id="23" name="Прямоугольник 22">
            <a:extLst>
              <a:ext uri="{FF2B5EF4-FFF2-40B4-BE49-F238E27FC236}">
                <a16:creationId xmlns:a16="http://schemas.microsoft.com/office/drawing/2014/main" id="{292DBEFA-8783-4013-A51C-FD220C92E6FB}"/>
              </a:ext>
            </a:extLst>
          </p:cNvPr>
          <p:cNvSpPr/>
          <p:nvPr/>
        </p:nvSpPr>
        <p:spPr>
          <a:xfrm>
            <a:off x="2545348" y="214683"/>
            <a:ext cx="338554" cy="369332"/>
          </a:xfrm>
          <a:prstGeom prst="rect">
            <a:avLst/>
          </a:prstGeom>
        </p:spPr>
        <p:txBody>
          <a:bodyPr wrap="none">
            <a:spAutoFit/>
          </a:bodyPr>
          <a:lstStyle/>
          <a:p>
            <a:r>
              <a:rPr lang="ru-RU" dirty="0">
                <a:solidFill>
                  <a:schemeClr val="accent4">
                    <a:lumMod val="60000"/>
                    <a:lumOff val="40000"/>
                  </a:schemeClr>
                </a:solidFill>
                <a:latin typeface="Arial" panose="020B0604020202020204" pitchFamily="34" charset="0"/>
                <a:ea typeface="Calibri" panose="020F0502020204030204" pitchFamily="34" charset="0"/>
                <a:cs typeface="Times New Roman" panose="02020603050405020304" pitchFamily="18" charset="0"/>
              </a:rPr>
              <a:t>А</a:t>
            </a:r>
            <a:endParaRPr lang="ru-RU" dirty="0">
              <a:solidFill>
                <a:schemeClr val="accent4">
                  <a:lumMod val="60000"/>
                  <a:lumOff val="40000"/>
                </a:schemeClr>
              </a:solidFill>
            </a:endParaRPr>
          </a:p>
        </p:txBody>
      </p:sp>
      <p:sp>
        <p:nvSpPr>
          <p:cNvPr id="24" name="Прямоугольник 23">
            <a:extLst>
              <a:ext uri="{FF2B5EF4-FFF2-40B4-BE49-F238E27FC236}">
                <a16:creationId xmlns:a16="http://schemas.microsoft.com/office/drawing/2014/main" id="{62D04437-E525-4CAC-978A-A56DF46A1D95}"/>
              </a:ext>
            </a:extLst>
          </p:cNvPr>
          <p:cNvSpPr/>
          <p:nvPr/>
        </p:nvSpPr>
        <p:spPr>
          <a:xfrm>
            <a:off x="2589301" y="3560393"/>
            <a:ext cx="338554" cy="369332"/>
          </a:xfrm>
          <a:prstGeom prst="rect">
            <a:avLst/>
          </a:prstGeom>
        </p:spPr>
        <p:txBody>
          <a:bodyPr wrap="none">
            <a:spAutoFit/>
          </a:bodyPr>
          <a:lstStyle/>
          <a:p>
            <a:r>
              <a:rPr lang="ru-RU" dirty="0">
                <a:solidFill>
                  <a:schemeClr val="accent4">
                    <a:lumMod val="60000"/>
                    <a:lumOff val="40000"/>
                  </a:schemeClr>
                </a:solidFill>
                <a:latin typeface="Arial" panose="020B0604020202020204" pitchFamily="34" charset="0"/>
                <a:ea typeface="Calibri" panose="020F0502020204030204" pitchFamily="34" charset="0"/>
                <a:cs typeface="Times New Roman" panose="02020603050405020304" pitchFamily="18" charset="0"/>
              </a:rPr>
              <a:t>А</a:t>
            </a:r>
            <a:endParaRPr lang="ru-RU" dirty="0">
              <a:solidFill>
                <a:schemeClr val="accent4">
                  <a:lumMod val="60000"/>
                  <a:lumOff val="40000"/>
                </a:schemeClr>
              </a:solidFill>
            </a:endParaRPr>
          </a:p>
        </p:txBody>
      </p:sp>
      <p:sp>
        <p:nvSpPr>
          <p:cNvPr id="25" name="Прямоугольник 24">
            <a:extLst>
              <a:ext uri="{FF2B5EF4-FFF2-40B4-BE49-F238E27FC236}">
                <a16:creationId xmlns:a16="http://schemas.microsoft.com/office/drawing/2014/main" id="{BCF9EEFD-B0C3-43EF-8B19-CBD164868FC4}"/>
              </a:ext>
            </a:extLst>
          </p:cNvPr>
          <p:cNvSpPr/>
          <p:nvPr/>
        </p:nvSpPr>
        <p:spPr>
          <a:xfrm>
            <a:off x="8558028" y="209947"/>
            <a:ext cx="338554" cy="369332"/>
          </a:xfrm>
          <a:prstGeom prst="rect">
            <a:avLst/>
          </a:prstGeom>
        </p:spPr>
        <p:txBody>
          <a:bodyPr wrap="none">
            <a:spAutoFit/>
          </a:bodyPr>
          <a:lstStyle/>
          <a:p>
            <a:r>
              <a:rPr lang="ru-RU" dirty="0">
                <a:solidFill>
                  <a:schemeClr val="accent4">
                    <a:lumMod val="60000"/>
                    <a:lumOff val="40000"/>
                  </a:schemeClr>
                </a:solidFill>
                <a:latin typeface="Arial" panose="020B0604020202020204" pitchFamily="34" charset="0"/>
                <a:ea typeface="Calibri" panose="020F0502020204030204" pitchFamily="34" charset="0"/>
                <a:cs typeface="Times New Roman" panose="02020603050405020304" pitchFamily="18" charset="0"/>
              </a:rPr>
              <a:t>А</a:t>
            </a:r>
            <a:endParaRPr lang="ru-RU" dirty="0">
              <a:solidFill>
                <a:schemeClr val="accent4">
                  <a:lumMod val="60000"/>
                  <a:lumOff val="40000"/>
                </a:schemeClr>
              </a:solidFill>
            </a:endParaRPr>
          </a:p>
        </p:txBody>
      </p:sp>
      <p:sp>
        <p:nvSpPr>
          <p:cNvPr id="26" name="Прямоугольник 25">
            <a:extLst>
              <a:ext uri="{FF2B5EF4-FFF2-40B4-BE49-F238E27FC236}">
                <a16:creationId xmlns:a16="http://schemas.microsoft.com/office/drawing/2014/main" id="{6D919A39-979D-4C8D-99FE-B73F1E633283}"/>
              </a:ext>
            </a:extLst>
          </p:cNvPr>
          <p:cNvSpPr/>
          <p:nvPr/>
        </p:nvSpPr>
        <p:spPr>
          <a:xfrm>
            <a:off x="5399010" y="3560393"/>
            <a:ext cx="336952" cy="369332"/>
          </a:xfrm>
          <a:prstGeom prst="rect">
            <a:avLst/>
          </a:prstGeom>
        </p:spPr>
        <p:txBody>
          <a:bodyPr wrap="none">
            <a:spAutoFit/>
          </a:bodyPr>
          <a:lstStyle/>
          <a:p>
            <a:r>
              <a:rPr lang="ru-RU" dirty="0">
                <a:solidFill>
                  <a:schemeClr val="accent4">
                    <a:lumMod val="60000"/>
                    <a:lumOff val="40000"/>
                  </a:schemeClr>
                </a:solidFill>
                <a:latin typeface="Arial" panose="020B0604020202020204" pitchFamily="34" charset="0"/>
                <a:cs typeface="Times New Roman" panose="02020603050405020304" pitchFamily="18" charset="0"/>
              </a:rPr>
              <a:t>Б</a:t>
            </a:r>
            <a:endParaRPr lang="ru-RU" dirty="0">
              <a:solidFill>
                <a:schemeClr val="accent4">
                  <a:lumMod val="60000"/>
                  <a:lumOff val="40000"/>
                </a:schemeClr>
              </a:solidFill>
            </a:endParaRPr>
          </a:p>
        </p:txBody>
      </p:sp>
      <p:sp>
        <p:nvSpPr>
          <p:cNvPr id="27" name="Прямоугольник 26">
            <a:extLst>
              <a:ext uri="{FF2B5EF4-FFF2-40B4-BE49-F238E27FC236}">
                <a16:creationId xmlns:a16="http://schemas.microsoft.com/office/drawing/2014/main" id="{7FE02D74-A07E-49AB-A7F5-2415538D9DC9}"/>
              </a:ext>
            </a:extLst>
          </p:cNvPr>
          <p:cNvSpPr/>
          <p:nvPr/>
        </p:nvSpPr>
        <p:spPr>
          <a:xfrm>
            <a:off x="5522030" y="174900"/>
            <a:ext cx="336952" cy="369332"/>
          </a:xfrm>
          <a:prstGeom prst="rect">
            <a:avLst/>
          </a:prstGeom>
        </p:spPr>
        <p:txBody>
          <a:bodyPr wrap="none">
            <a:spAutoFit/>
          </a:bodyPr>
          <a:lstStyle/>
          <a:p>
            <a:r>
              <a:rPr lang="ru-RU" dirty="0">
                <a:solidFill>
                  <a:schemeClr val="accent4">
                    <a:lumMod val="60000"/>
                    <a:lumOff val="40000"/>
                  </a:schemeClr>
                </a:solidFill>
                <a:latin typeface="Arial" panose="020B0604020202020204" pitchFamily="34" charset="0"/>
                <a:cs typeface="Times New Roman" panose="02020603050405020304" pitchFamily="18" charset="0"/>
              </a:rPr>
              <a:t>Б</a:t>
            </a:r>
            <a:endParaRPr lang="ru-RU" dirty="0">
              <a:solidFill>
                <a:schemeClr val="accent4">
                  <a:lumMod val="60000"/>
                  <a:lumOff val="40000"/>
                </a:schemeClr>
              </a:solidFill>
            </a:endParaRPr>
          </a:p>
        </p:txBody>
      </p:sp>
      <p:sp>
        <p:nvSpPr>
          <p:cNvPr id="28" name="Прямоугольник 27">
            <a:extLst>
              <a:ext uri="{FF2B5EF4-FFF2-40B4-BE49-F238E27FC236}">
                <a16:creationId xmlns:a16="http://schemas.microsoft.com/office/drawing/2014/main" id="{0E80E2BF-791E-434E-AE03-EF9A186CD8FD}"/>
              </a:ext>
            </a:extLst>
          </p:cNvPr>
          <p:cNvSpPr/>
          <p:nvPr/>
        </p:nvSpPr>
        <p:spPr>
          <a:xfrm>
            <a:off x="11534371" y="209947"/>
            <a:ext cx="336952" cy="369332"/>
          </a:xfrm>
          <a:prstGeom prst="rect">
            <a:avLst/>
          </a:prstGeom>
        </p:spPr>
        <p:txBody>
          <a:bodyPr wrap="none">
            <a:spAutoFit/>
          </a:bodyPr>
          <a:lstStyle/>
          <a:p>
            <a:r>
              <a:rPr lang="ru-RU" dirty="0">
                <a:solidFill>
                  <a:schemeClr val="accent4">
                    <a:lumMod val="60000"/>
                    <a:lumOff val="40000"/>
                  </a:schemeClr>
                </a:solidFill>
                <a:latin typeface="Arial" panose="020B0604020202020204" pitchFamily="34" charset="0"/>
                <a:cs typeface="Times New Roman" panose="02020603050405020304" pitchFamily="18" charset="0"/>
              </a:rPr>
              <a:t>Б</a:t>
            </a:r>
            <a:endParaRPr lang="ru-RU" dirty="0">
              <a:solidFill>
                <a:schemeClr val="accent4">
                  <a:lumMod val="60000"/>
                  <a:lumOff val="40000"/>
                </a:schemeClr>
              </a:solidFill>
            </a:endParaRPr>
          </a:p>
        </p:txBody>
      </p:sp>
    </p:spTree>
    <p:extLst>
      <p:ext uri="{BB962C8B-B14F-4D97-AF65-F5344CB8AC3E}">
        <p14:creationId xmlns:p14="http://schemas.microsoft.com/office/powerpoint/2010/main" val="2701424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для тит дип2.png"/>
          <p:cNvPicPr>
            <a:picLocks noChangeAspect="1"/>
          </p:cNvPicPr>
          <p:nvPr/>
        </p:nvPicPr>
        <p:blipFill>
          <a:blip r:embed="rId3" cstate="print"/>
          <a:srcRect l="5971" t="11222" r="5695" b="20042"/>
          <a:stretch>
            <a:fillRect/>
          </a:stretch>
        </p:blipFill>
        <p:spPr>
          <a:xfrm>
            <a:off x="0" y="0"/>
            <a:ext cx="12192000" cy="1362456"/>
          </a:xfrm>
          <a:prstGeom prst="rect">
            <a:avLst/>
          </a:prstGeom>
        </p:spPr>
      </p:pic>
      <p:sp>
        <p:nvSpPr>
          <p:cNvPr id="102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 name="Прямоугольник 9"/>
          <p:cNvSpPr/>
          <p:nvPr/>
        </p:nvSpPr>
        <p:spPr>
          <a:xfrm>
            <a:off x="932688" y="444931"/>
            <a:ext cx="10451592" cy="523220"/>
          </a:xfrm>
          <a:prstGeom prst="rect">
            <a:avLst/>
          </a:prstGeom>
        </p:spPr>
        <p:txBody>
          <a:bodyPr wrap="square">
            <a:spAutoFit/>
          </a:bodyPr>
          <a:lstStyle/>
          <a:p>
            <a:pPr algn="ctr"/>
            <a:r>
              <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Палеонтологический метод</a:t>
            </a:r>
            <a:endParaRPr lang="ru-RU" sz="2800" dirty="0"/>
          </a:p>
        </p:txBody>
      </p:sp>
      <p:pic>
        <p:nvPicPr>
          <p:cNvPr id="14" name="Рисунок 13">
            <a:extLst>
              <a:ext uri="{FF2B5EF4-FFF2-40B4-BE49-F238E27FC236}">
                <a16:creationId xmlns:a16="http://schemas.microsoft.com/office/drawing/2014/main" id="{4C78B0ED-DC2B-42F5-B2C1-A84FA89CC704}"/>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262007" y="1985690"/>
            <a:ext cx="3329356" cy="2497017"/>
          </a:xfrm>
          <a:prstGeom prst="rect">
            <a:avLst/>
          </a:prstGeom>
        </p:spPr>
      </p:pic>
      <p:pic>
        <p:nvPicPr>
          <p:cNvPr id="15" name="Рисунок 14">
            <a:extLst>
              <a:ext uri="{FF2B5EF4-FFF2-40B4-BE49-F238E27FC236}">
                <a16:creationId xmlns:a16="http://schemas.microsoft.com/office/drawing/2014/main" id="{902E4462-59F7-452C-80E4-78D0DA8E6B3A}"/>
              </a:ext>
            </a:extLst>
          </p:cNvPr>
          <p:cNvPicPr/>
          <p:nvPr/>
        </p:nvPicPr>
        <p:blipFill>
          <a:blip r:embed="rId5" cstate="print">
            <a:extLst>
              <a:ext uri="{28A0092B-C50C-407E-A947-70E740481C1C}">
                <a14:useLocalDpi xmlns:a14="http://schemas.microsoft.com/office/drawing/2010/main" val="0"/>
              </a:ext>
            </a:extLst>
          </a:blip>
          <a:stretch>
            <a:fillRect/>
          </a:stretch>
        </p:blipFill>
        <p:spPr>
          <a:xfrm rot="5400000">
            <a:off x="2342297" y="1985922"/>
            <a:ext cx="3329356" cy="2496554"/>
          </a:xfrm>
          <a:prstGeom prst="rect">
            <a:avLst/>
          </a:prstGeom>
        </p:spPr>
      </p:pic>
      <p:sp>
        <p:nvSpPr>
          <p:cNvPr id="18" name="Rectangle 4">
            <a:extLst>
              <a:ext uri="{FF2B5EF4-FFF2-40B4-BE49-F238E27FC236}">
                <a16:creationId xmlns:a16="http://schemas.microsoft.com/office/drawing/2014/main" id="{F08E7B63-3D77-4179-93ED-74DC30C0B593}"/>
              </a:ext>
            </a:extLst>
          </p:cNvPr>
          <p:cNvSpPr>
            <a:spLocks noChangeArrowheads="1"/>
          </p:cNvSpPr>
          <p:nvPr/>
        </p:nvSpPr>
        <p:spPr bwMode="auto">
          <a:xfrm>
            <a:off x="62103" y="1413081"/>
            <a:ext cx="5992417" cy="5292519"/>
          </a:xfrm>
          <a:prstGeom prst="rect">
            <a:avLst/>
          </a:prstGeom>
          <a:noFill/>
          <a:ln w="9525">
            <a:solidFill>
              <a:schemeClr val="accent5">
                <a:lumMod val="5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9" name="Rectangle 4">
            <a:extLst>
              <a:ext uri="{FF2B5EF4-FFF2-40B4-BE49-F238E27FC236}">
                <a16:creationId xmlns:a16="http://schemas.microsoft.com/office/drawing/2014/main" id="{25E8A9CB-AB57-4CF5-9E9B-EF23A8A73ED3}"/>
              </a:ext>
            </a:extLst>
          </p:cNvPr>
          <p:cNvSpPr>
            <a:spLocks noChangeArrowheads="1"/>
          </p:cNvSpPr>
          <p:nvPr/>
        </p:nvSpPr>
        <p:spPr bwMode="auto">
          <a:xfrm>
            <a:off x="6119155" y="1413081"/>
            <a:ext cx="5992418" cy="5292519"/>
          </a:xfrm>
          <a:prstGeom prst="rect">
            <a:avLst/>
          </a:prstGeom>
          <a:noFill/>
          <a:ln w="9525">
            <a:solidFill>
              <a:schemeClr val="accent5">
                <a:lumMod val="5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20" name="Рисунок 19">
            <a:extLst>
              <a:ext uri="{FF2B5EF4-FFF2-40B4-BE49-F238E27FC236}">
                <a16:creationId xmlns:a16="http://schemas.microsoft.com/office/drawing/2014/main" id="{D6C70A92-945A-4617-8B39-F469F7DCCEBE}"/>
              </a:ext>
            </a:extLst>
          </p:cNvPr>
          <p:cNvPicPr/>
          <p:nvPr/>
        </p:nvPicPr>
        <p:blipFill rotWithShape="1">
          <a:blip r:embed="rId6" cstate="print">
            <a:extLst>
              <a:ext uri="{28A0092B-C50C-407E-A947-70E740481C1C}">
                <a14:useLocalDpi xmlns:a14="http://schemas.microsoft.com/office/drawing/2010/main" val="0"/>
              </a:ext>
            </a:extLst>
          </a:blip>
          <a:srcRect r="15915"/>
          <a:stretch/>
        </p:blipFill>
        <p:spPr bwMode="auto">
          <a:xfrm rot="5400000">
            <a:off x="6090400" y="1602226"/>
            <a:ext cx="2597253" cy="2316974"/>
          </a:xfrm>
          <a:prstGeom prst="rect">
            <a:avLst/>
          </a:prstGeom>
          <a:ln>
            <a:noFill/>
          </a:ln>
          <a:extLst>
            <a:ext uri="{53640926-AAD7-44D8-BBD7-CCE9431645EC}">
              <a14:shadowObscured xmlns:a14="http://schemas.microsoft.com/office/drawing/2010/main"/>
            </a:ext>
          </a:extLst>
        </p:spPr>
      </p:pic>
      <p:pic>
        <p:nvPicPr>
          <p:cNvPr id="22" name="Рисунок 21">
            <a:extLst>
              <a:ext uri="{FF2B5EF4-FFF2-40B4-BE49-F238E27FC236}">
                <a16:creationId xmlns:a16="http://schemas.microsoft.com/office/drawing/2014/main" id="{02824BBC-E150-4DAC-BC63-514C87CDFECB}"/>
              </a:ext>
            </a:extLst>
          </p:cNvPr>
          <p:cNvPicPr/>
          <p:nvPr/>
        </p:nvPicPr>
        <p:blipFill rotWithShape="1">
          <a:blip r:embed="rId7" cstate="print">
            <a:extLst>
              <a:ext uri="{28A0092B-C50C-407E-A947-70E740481C1C}">
                <a14:useLocalDpi xmlns:a14="http://schemas.microsoft.com/office/drawing/2010/main" val="0"/>
              </a:ext>
            </a:extLst>
          </a:blip>
          <a:srcRect r="9312"/>
          <a:stretch/>
        </p:blipFill>
        <p:spPr bwMode="auto">
          <a:xfrm rot="5400000">
            <a:off x="5992672" y="4211169"/>
            <a:ext cx="2707058" cy="2238746"/>
          </a:xfrm>
          <a:prstGeom prst="rect">
            <a:avLst/>
          </a:prstGeom>
          <a:ln>
            <a:noFill/>
          </a:ln>
          <a:extLst>
            <a:ext uri="{53640926-AAD7-44D8-BBD7-CCE9431645EC}">
              <a14:shadowObscured xmlns:a14="http://schemas.microsoft.com/office/drawing/2010/main"/>
            </a:ext>
          </a:extLst>
        </p:spPr>
      </p:pic>
      <p:pic>
        <p:nvPicPr>
          <p:cNvPr id="23" name="Рисунок 22">
            <a:extLst>
              <a:ext uri="{FF2B5EF4-FFF2-40B4-BE49-F238E27FC236}">
                <a16:creationId xmlns:a16="http://schemas.microsoft.com/office/drawing/2014/main" id="{7587218B-FA8D-4ECC-98E9-69314AC3234C}"/>
              </a:ext>
            </a:extLst>
          </p:cNvPr>
          <p:cNvPicPr/>
          <p:nvPr/>
        </p:nvPicPr>
        <p:blipFill>
          <a:blip r:embed="rId8" cstate="print">
            <a:extLst>
              <a:ext uri="{28A0092B-C50C-407E-A947-70E740481C1C}">
                <a14:useLocalDpi xmlns:a14="http://schemas.microsoft.com/office/drawing/2010/main" val="0"/>
              </a:ext>
            </a:extLst>
          </a:blip>
          <a:stretch>
            <a:fillRect/>
          </a:stretch>
        </p:blipFill>
        <p:spPr>
          <a:xfrm rot="5400000">
            <a:off x="7999752" y="3949804"/>
            <a:ext cx="3149823" cy="2361769"/>
          </a:xfrm>
          <a:prstGeom prst="rect">
            <a:avLst/>
          </a:prstGeom>
        </p:spPr>
      </p:pic>
      <p:pic>
        <p:nvPicPr>
          <p:cNvPr id="21" name="Рисунок 20">
            <a:extLst>
              <a:ext uri="{FF2B5EF4-FFF2-40B4-BE49-F238E27FC236}">
                <a16:creationId xmlns:a16="http://schemas.microsoft.com/office/drawing/2014/main" id="{F777CBFB-C1BA-4880-A54B-835C2FC7E4FA}"/>
              </a:ext>
            </a:extLst>
          </p:cNvPr>
          <p:cNvPicPr/>
          <p:nvPr/>
        </p:nvPicPr>
        <p:blipFill rotWithShape="1">
          <a:blip r:embed="rId9" cstate="print">
            <a:extLst>
              <a:ext uri="{28A0092B-C50C-407E-A947-70E740481C1C}">
                <a14:useLocalDpi xmlns:a14="http://schemas.microsoft.com/office/drawing/2010/main" val="0"/>
              </a:ext>
            </a:extLst>
          </a:blip>
          <a:srcRect r="23621"/>
          <a:stretch/>
        </p:blipFill>
        <p:spPr bwMode="auto">
          <a:xfrm rot="5400000">
            <a:off x="8521334" y="1482384"/>
            <a:ext cx="2254509" cy="2213917"/>
          </a:xfrm>
          <a:prstGeom prst="rect">
            <a:avLst/>
          </a:prstGeom>
          <a:ln>
            <a:noFill/>
          </a:ln>
          <a:extLst>
            <a:ext uri="{53640926-AAD7-44D8-BBD7-CCE9431645EC}">
              <a14:shadowObscured xmlns:a14="http://schemas.microsoft.com/office/drawing/2010/main"/>
            </a:ext>
          </a:extLst>
        </p:spPr>
      </p:pic>
      <p:sp>
        <p:nvSpPr>
          <p:cNvPr id="24" name="Прямоугольник 23">
            <a:extLst>
              <a:ext uri="{FF2B5EF4-FFF2-40B4-BE49-F238E27FC236}">
                <a16:creationId xmlns:a16="http://schemas.microsoft.com/office/drawing/2014/main" id="{2C3FE0AB-C117-4B84-9E33-C1B92CA6E4EA}"/>
              </a:ext>
            </a:extLst>
          </p:cNvPr>
          <p:cNvSpPr/>
          <p:nvPr/>
        </p:nvSpPr>
        <p:spPr>
          <a:xfrm>
            <a:off x="5153506" y="1728291"/>
            <a:ext cx="919340" cy="461665"/>
          </a:xfrm>
          <a:prstGeom prst="rect">
            <a:avLst/>
          </a:prstGeom>
        </p:spPr>
        <p:txBody>
          <a:bodyPr wrap="square">
            <a:spAutoFit/>
          </a:bodyPr>
          <a:lstStyle/>
          <a:p>
            <a:pPr algn="ctr"/>
            <a:r>
              <a:rPr lang="ru-RU" sz="2400" dirty="0">
                <a:solidFill>
                  <a:srgbClr val="C00000"/>
                </a:solidFill>
              </a:rPr>
              <a:t>+</a:t>
            </a:r>
            <a:r>
              <a:rPr lang="en-US" sz="2400" dirty="0">
                <a:solidFill>
                  <a:srgbClr val="C00000"/>
                </a:solidFill>
              </a:rPr>
              <a:t>H</a:t>
            </a:r>
            <a:r>
              <a:rPr lang="en-US" sz="2400" baseline="-25000" dirty="0">
                <a:solidFill>
                  <a:srgbClr val="C00000"/>
                </a:solidFill>
              </a:rPr>
              <a:t>2</a:t>
            </a:r>
            <a:r>
              <a:rPr lang="en-US" sz="2400" dirty="0">
                <a:solidFill>
                  <a:srgbClr val="C00000"/>
                </a:solidFill>
              </a:rPr>
              <a:t>O</a:t>
            </a:r>
            <a:r>
              <a:rPr lang="ru-RU" sz="2400" dirty="0">
                <a:solidFill>
                  <a:srgbClr val="C00000"/>
                </a:solidFill>
              </a:rPr>
              <a:t> </a:t>
            </a:r>
          </a:p>
        </p:txBody>
      </p:sp>
      <p:sp>
        <p:nvSpPr>
          <p:cNvPr id="25" name="Прямоугольник 24">
            <a:extLst>
              <a:ext uri="{FF2B5EF4-FFF2-40B4-BE49-F238E27FC236}">
                <a16:creationId xmlns:a16="http://schemas.microsoft.com/office/drawing/2014/main" id="{42A13AB8-EB41-4296-9140-E50F1F04E548}"/>
              </a:ext>
            </a:extLst>
          </p:cNvPr>
          <p:cNvSpPr/>
          <p:nvPr/>
        </p:nvSpPr>
        <p:spPr>
          <a:xfrm rot="5400000">
            <a:off x="4116403" y="3402627"/>
            <a:ext cx="2800918" cy="523220"/>
          </a:xfrm>
          <a:prstGeom prst="rect">
            <a:avLst/>
          </a:prstGeom>
        </p:spPr>
        <p:txBody>
          <a:bodyPr wrap="square">
            <a:spAutoFit/>
          </a:bodyPr>
          <a:lstStyle/>
          <a:p>
            <a:pPr algn="ctr"/>
            <a:r>
              <a:rPr lang="ru-RU" sz="1400" dirty="0">
                <a:solidFill>
                  <a:schemeClr val="accent5">
                    <a:lumMod val="50000"/>
                  </a:schemeClr>
                </a:solidFill>
              </a:rPr>
              <a:t>CH3COOH </a:t>
            </a:r>
            <a:r>
              <a:rPr lang="en-US" sz="1400" dirty="0">
                <a:solidFill>
                  <a:schemeClr val="accent5">
                    <a:lumMod val="50000"/>
                  </a:schemeClr>
                </a:solidFill>
              </a:rPr>
              <a:t>+ H</a:t>
            </a:r>
            <a:r>
              <a:rPr lang="en-US" sz="1400" baseline="-25000" dirty="0">
                <a:solidFill>
                  <a:schemeClr val="accent5">
                    <a:lumMod val="50000"/>
                  </a:schemeClr>
                </a:solidFill>
              </a:rPr>
              <a:t>2</a:t>
            </a:r>
            <a:r>
              <a:rPr lang="en-US" sz="1400" dirty="0">
                <a:solidFill>
                  <a:schemeClr val="accent5">
                    <a:lumMod val="50000"/>
                  </a:schemeClr>
                </a:solidFill>
              </a:rPr>
              <a:t>O</a:t>
            </a:r>
            <a:r>
              <a:rPr lang="ru-RU" sz="1400" dirty="0">
                <a:solidFill>
                  <a:schemeClr val="accent5">
                    <a:lumMod val="50000"/>
                  </a:schemeClr>
                </a:solidFill>
              </a:rPr>
              <a:t> для получения 10%-ой этаноловой кислоты</a:t>
            </a:r>
          </a:p>
        </p:txBody>
      </p:sp>
      <p:sp>
        <p:nvSpPr>
          <p:cNvPr id="4" name="Прямоугольник 3">
            <a:extLst>
              <a:ext uri="{FF2B5EF4-FFF2-40B4-BE49-F238E27FC236}">
                <a16:creationId xmlns:a16="http://schemas.microsoft.com/office/drawing/2014/main" id="{36723F25-774B-47E0-BC4D-B614B1DAE7B3}"/>
              </a:ext>
            </a:extLst>
          </p:cNvPr>
          <p:cNvSpPr/>
          <p:nvPr/>
        </p:nvSpPr>
        <p:spPr>
          <a:xfrm>
            <a:off x="107674" y="4990303"/>
            <a:ext cx="5929541" cy="1754326"/>
          </a:xfrm>
          <a:prstGeom prst="rect">
            <a:avLst/>
          </a:prstGeom>
        </p:spPr>
        <p:txBody>
          <a:bodyPr wrap="square">
            <a:spAutoFit/>
          </a:bodyPr>
          <a:lstStyle/>
          <a:p>
            <a:r>
              <a:rPr lang="ru-RU" dirty="0" err="1"/>
              <a:t>Микрофоссилии</a:t>
            </a:r>
            <a:r>
              <a:rPr lang="ru-RU" dirty="0"/>
              <a:t> были обнаружены в образцах:</a:t>
            </a:r>
          </a:p>
          <a:p>
            <a:r>
              <a:rPr lang="ru-RU" dirty="0">
                <a:solidFill>
                  <a:schemeClr val="accent5">
                    <a:lumMod val="50000"/>
                  </a:schemeClr>
                </a:solidFill>
              </a:rPr>
              <a:t>S2-2.2, B1/14 (5,5-5,6), B1/14 (8), B6/11, B6/13, B6/6</a:t>
            </a:r>
            <a:r>
              <a:rPr lang="ru-RU" dirty="0"/>
              <a:t>. </a:t>
            </a:r>
          </a:p>
          <a:p>
            <a:endParaRPr lang="ru-RU" b="1" dirty="0">
              <a:solidFill>
                <a:schemeClr val="accent5">
                  <a:lumMod val="50000"/>
                </a:schemeClr>
              </a:solidFill>
            </a:endParaRPr>
          </a:p>
          <a:p>
            <a:r>
              <a:rPr lang="ru-RU" b="1" dirty="0" err="1">
                <a:solidFill>
                  <a:schemeClr val="accent5">
                    <a:lumMod val="50000"/>
                  </a:schemeClr>
                </a:solidFill>
              </a:rPr>
              <a:t>Извелечены</a:t>
            </a:r>
            <a:r>
              <a:rPr lang="ru-RU" b="1" dirty="0">
                <a:solidFill>
                  <a:schemeClr val="accent5">
                    <a:lumMod val="50000"/>
                  </a:schemeClr>
                </a:solidFill>
              </a:rPr>
              <a:t>:</a:t>
            </a:r>
          </a:p>
          <a:p>
            <a:pPr marL="285750" indent="-285750">
              <a:buFont typeface="Wingdings" panose="05000000000000000000" pitchFamily="2" charset="2"/>
              <a:buChar char="§"/>
            </a:pPr>
            <a:r>
              <a:rPr lang="ru-RU" dirty="0" err="1"/>
              <a:t>Остракоды</a:t>
            </a:r>
            <a:r>
              <a:rPr lang="ru-RU" dirty="0"/>
              <a:t> (в большом количестве): B1/14 (8) </a:t>
            </a:r>
          </a:p>
          <a:p>
            <a:pPr marL="285750" indent="-285750">
              <a:buFont typeface="Wingdings" panose="05000000000000000000" pitchFamily="2" charset="2"/>
              <a:buChar char="§"/>
            </a:pPr>
            <a:r>
              <a:rPr lang="ru-RU" dirty="0"/>
              <a:t>Фораминиферы: B6/6 </a:t>
            </a:r>
          </a:p>
        </p:txBody>
      </p:sp>
      <p:cxnSp>
        <p:nvCxnSpPr>
          <p:cNvPr id="6" name="Прямая соединительная линия 5">
            <a:extLst>
              <a:ext uri="{FF2B5EF4-FFF2-40B4-BE49-F238E27FC236}">
                <a16:creationId xmlns:a16="http://schemas.microsoft.com/office/drawing/2014/main" id="{27BEBC60-8A1B-4C4E-9A0B-F8CCB1B17091}"/>
              </a:ext>
            </a:extLst>
          </p:cNvPr>
          <p:cNvCxnSpPr>
            <a:cxnSpLocks/>
          </p:cNvCxnSpPr>
          <p:nvPr/>
        </p:nvCxnSpPr>
        <p:spPr>
          <a:xfrm>
            <a:off x="62103" y="4990303"/>
            <a:ext cx="5992417"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0" name="Прямоугольник 29">
            <a:extLst>
              <a:ext uri="{FF2B5EF4-FFF2-40B4-BE49-F238E27FC236}">
                <a16:creationId xmlns:a16="http://schemas.microsoft.com/office/drawing/2014/main" id="{3D1371AA-79E1-4B4E-B3B2-06DBC16FBCC1}"/>
              </a:ext>
            </a:extLst>
          </p:cNvPr>
          <p:cNvSpPr/>
          <p:nvPr/>
        </p:nvSpPr>
        <p:spPr>
          <a:xfrm>
            <a:off x="10527484" y="1406990"/>
            <a:ext cx="1731940" cy="1169551"/>
          </a:xfrm>
          <a:prstGeom prst="rect">
            <a:avLst/>
          </a:prstGeom>
        </p:spPr>
        <p:txBody>
          <a:bodyPr wrap="square">
            <a:spAutoFit/>
          </a:bodyPr>
          <a:lstStyle/>
          <a:p>
            <a:pPr algn="ctr"/>
            <a:r>
              <a:rPr lang="ru-RU" sz="1400" dirty="0">
                <a:solidFill>
                  <a:schemeClr val="accent5">
                    <a:lumMod val="50000"/>
                  </a:schemeClr>
                </a:solidFill>
              </a:rPr>
              <a:t>Комбинация методов </a:t>
            </a:r>
            <a:r>
              <a:rPr lang="ru-RU" sz="1400" dirty="0" err="1">
                <a:solidFill>
                  <a:schemeClr val="accent5">
                    <a:lumMod val="50000"/>
                  </a:schemeClr>
                </a:solidFill>
              </a:rPr>
              <a:t>отмучивания</a:t>
            </a:r>
            <a:r>
              <a:rPr lang="ru-RU" sz="1400" dirty="0">
                <a:solidFill>
                  <a:schemeClr val="accent5">
                    <a:lumMod val="50000"/>
                  </a:schemeClr>
                </a:solidFill>
              </a:rPr>
              <a:t> </a:t>
            </a:r>
          </a:p>
          <a:p>
            <a:pPr algn="ctr"/>
            <a:r>
              <a:rPr lang="ru-RU" sz="1400" dirty="0">
                <a:solidFill>
                  <a:schemeClr val="accent5">
                    <a:lumMod val="50000"/>
                  </a:schemeClr>
                </a:solidFill>
              </a:rPr>
              <a:t>и ручной </a:t>
            </a:r>
            <a:r>
              <a:rPr lang="ru-RU" sz="1400" dirty="0" err="1">
                <a:solidFill>
                  <a:schemeClr val="accent5">
                    <a:lumMod val="50000"/>
                  </a:schemeClr>
                </a:solidFill>
              </a:rPr>
              <a:t>препарировки</a:t>
            </a:r>
            <a:r>
              <a:rPr lang="ru-RU" sz="1400" dirty="0">
                <a:solidFill>
                  <a:schemeClr val="accent5">
                    <a:lumMod val="50000"/>
                  </a:schemeClr>
                </a:solidFill>
              </a:rPr>
              <a:t> </a:t>
            </a:r>
          </a:p>
        </p:txBody>
      </p:sp>
    </p:spTree>
    <p:extLst>
      <p:ext uri="{BB962C8B-B14F-4D97-AF65-F5344CB8AC3E}">
        <p14:creationId xmlns:p14="http://schemas.microsoft.com/office/powerpoint/2010/main" val="2862715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9" name="Прямоугольник 18">
            <a:extLst>
              <a:ext uri="{FF2B5EF4-FFF2-40B4-BE49-F238E27FC236}">
                <a16:creationId xmlns:a16="http://schemas.microsoft.com/office/drawing/2014/main" id="{0A59CBE9-16B2-4794-BF13-559F17338467}"/>
              </a:ext>
            </a:extLst>
          </p:cNvPr>
          <p:cNvSpPr/>
          <p:nvPr/>
        </p:nvSpPr>
        <p:spPr>
          <a:xfrm>
            <a:off x="-2" y="0"/>
            <a:ext cx="12192001" cy="369332"/>
          </a:xfrm>
          <a:prstGeom prst="rect">
            <a:avLst/>
          </a:prstGeom>
        </p:spPr>
        <p:txBody>
          <a:bodyPr wrap="square">
            <a:spAutoFit/>
          </a:bodyPr>
          <a:lstStyle/>
          <a:p>
            <a:pPr algn="ctr"/>
            <a:r>
              <a:rPr lang="ru-RU" u="sng" dirty="0"/>
              <a:t>Семейство</a:t>
            </a:r>
            <a:r>
              <a:rPr lang="ru-RU" dirty="0"/>
              <a:t> </a:t>
            </a:r>
            <a:r>
              <a:rPr lang="en-US" i="1" dirty="0" err="1">
                <a:solidFill>
                  <a:schemeClr val="accent1">
                    <a:lumMod val="50000"/>
                  </a:schemeClr>
                </a:solidFill>
              </a:rPr>
              <a:t>Darwinulidae</a:t>
            </a:r>
            <a:r>
              <a:rPr lang="en-US" i="1" dirty="0"/>
              <a:t> </a:t>
            </a:r>
            <a:r>
              <a:rPr lang="en-US" dirty="0"/>
              <a:t>Brady et Norman, 1889</a:t>
            </a:r>
            <a:r>
              <a:rPr lang="ru-RU" dirty="0"/>
              <a:t> </a:t>
            </a:r>
            <a:r>
              <a:rPr lang="ru-RU" u="sng" dirty="0"/>
              <a:t>Тип рода</a:t>
            </a:r>
            <a:r>
              <a:rPr lang="ru-RU" dirty="0"/>
              <a:t> </a:t>
            </a:r>
            <a:r>
              <a:rPr lang="en-US" i="1" dirty="0" err="1">
                <a:solidFill>
                  <a:schemeClr val="accent1">
                    <a:lumMod val="50000"/>
                  </a:schemeClr>
                </a:solidFill>
              </a:rPr>
              <a:t>Darwinula</a:t>
            </a:r>
            <a:r>
              <a:rPr lang="en-US" dirty="0"/>
              <a:t> B r a d y et R o b e r t s o n, 1885 </a:t>
            </a:r>
            <a:endParaRPr lang="ru-RU" dirty="0"/>
          </a:p>
        </p:txBody>
      </p:sp>
      <p:graphicFrame>
        <p:nvGraphicFramePr>
          <p:cNvPr id="20" name="Таблица 20">
            <a:extLst>
              <a:ext uri="{FF2B5EF4-FFF2-40B4-BE49-F238E27FC236}">
                <a16:creationId xmlns:a16="http://schemas.microsoft.com/office/drawing/2014/main" id="{5B6B71C7-112D-4AE6-A5A9-15AD0CB19CE8}"/>
              </a:ext>
            </a:extLst>
          </p:cNvPr>
          <p:cNvGraphicFramePr>
            <a:graphicFrameLocks noGrp="1"/>
          </p:cNvGraphicFramePr>
          <p:nvPr>
            <p:extLst>
              <p:ext uri="{D42A27DB-BD31-4B8C-83A1-F6EECF244321}">
                <p14:modId xmlns:p14="http://schemas.microsoft.com/office/powerpoint/2010/main" val="997982888"/>
              </p:ext>
            </p:extLst>
          </p:nvPr>
        </p:nvGraphicFramePr>
        <p:xfrm>
          <a:off x="-2" y="589037"/>
          <a:ext cx="5598368" cy="6268962"/>
        </p:xfrm>
        <a:graphic>
          <a:graphicData uri="http://schemas.openxmlformats.org/drawingml/2006/table">
            <a:tbl>
              <a:tblPr firstRow="1" bandRow="1">
                <a:tableStyleId>{2D5ABB26-0587-4C30-8999-92F81FD0307C}</a:tableStyleId>
              </a:tblPr>
              <a:tblGrid>
                <a:gridCol w="2799184">
                  <a:extLst>
                    <a:ext uri="{9D8B030D-6E8A-4147-A177-3AD203B41FA5}">
                      <a16:colId xmlns:a16="http://schemas.microsoft.com/office/drawing/2014/main" val="2133698505"/>
                    </a:ext>
                  </a:extLst>
                </a:gridCol>
                <a:gridCol w="2799184">
                  <a:extLst>
                    <a:ext uri="{9D8B030D-6E8A-4147-A177-3AD203B41FA5}">
                      <a16:colId xmlns:a16="http://schemas.microsoft.com/office/drawing/2014/main" val="2747327976"/>
                    </a:ext>
                  </a:extLst>
                </a:gridCol>
              </a:tblGrid>
              <a:tr h="2089654">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7265590"/>
                  </a:ext>
                </a:extLst>
              </a:tr>
              <a:tr h="2089654">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1111010"/>
                  </a:ext>
                </a:extLst>
              </a:tr>
              <a:tr h="2089654">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5848503"/>
                  </a:ext>
                </a:extLst>
              </a:tr>
            </a:tbl>
          </a:graphicData>
        </a:graphic>
      </p:graphicFrame>
      <p:pic>
        <p:nvPicPr>
          <p:cNvPr id="17" name="Рисунок 16">
            <a:extLst>
              <a:ext uri="{FF2B5EF4-FFF2-40B4-BE49-F238E27FC236}">
                <a16:creationId xmlns:a16="http://schemas.microsoft.com/office/drawing/2014/main" id="{FBE5A691-2B87-4B34-846F-018D4DEB239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0801" y="618956"/>
            <a:ext cx="2721600" cy="2041200"/>
          </a:xfrm>
          <a:prstGeom prst="rect">
            <a:avLst/>
          </a:prstGeom>
        </p:spPr>
      </p:pic>
      <p:sp>
        <p:nvSpPr>
          <p:cNvPr id="55" name="Прямоугольник 54">
            <a:extLst>
              <a:ext uri="{FF2B5EF4-FFF2-40B4-BE49-F238E27FC236}">
                <a16:creationId xmlns:a16="http://schemas.microsoft.com/office/drawing/2014/main" id="{A52AED99-716D-42EC-A06C-B9FAF117BD1C}"/>
              </a:ext>
            </a:extLst>
          </p:cNvPr>
          <p:cNvSpPr/>
          <p:nvPr/>
        </p:nvSpPr>
        <p:spPr>
          <a:xfrm>
            <a:off x="18660" y="592289"/>
            <a:ext cx="410548" cy="374077"/>
          </a:xfrm>
          <a:prstGeom prst="rect">
            <a:avLst/>
          </a:prstGeom>
        </p:spPr>
        <p:txBody>
          <a:bodyPr wrap="square">
            <a:spAutoFit/>
          </a:bodyPr>
          <a:lstStyle/>
          <a:p>
            <a:pPr algn="ctr">
              <a:lnSpc>
                <a:spcPct val="107000"/>
              </a:lnSpc>
              <a:spcAft>
                <a:spcPts val="800"/>
              </a:spcAft>
            </a:pPr>
            <a:r>
              <a:rPr lang="ru-RU" dirty="0">
                <a:solidFill>
                  <a:schemeClr val="accent4">
                    <a:lumMod val="60000"/>
                    <a:lumOff val="40000"/>
                  </a:schemeClr>
                </a:solidFill>
                <a:latin typeface="Times New Roman" panose="02020603050405020304" pitchFamily="18" charset="0"/>
                <a:cs typeface="Times New Roman" panose="02020603050405020304" pitchFamily="18" charset="0"/>
              </a:rPr>
              <a:t>2</a:t>
            </a:r>
            <a:endParaRPr lang="ru-RU" dirty="0">
              <a:solidFill>
                <a:schemeClr val="accent4">
                  <a:lumMod val="60000"/>
                  <a:lumOff val="40000"/>
                </a:schemeClr>
              </a:solidFill>
            </a:endParaRPr>
          </a:p>
        </p:txBody>
      </p:sp>
      <p:pic>
        <p:nvPicPr>
          <p:cNvPr id="18" name="Рисунок 17">
            <a:extLst>
              <a:ext uri="{FF2B5EF4-FFF2-40B4-BE49-F238E27FC236}">
                <a16:creationId xmlns:a16="http://schemas.microsoft.com/office/drawing/2014/main" id="{0617E159-4FF2-4C9C-BB43-BAA6AEB3F87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839983" y="618956"/>
            <a:ext cx="2721600" cy="2041200"/>
          </a:xfrm>
          <a:prstGeom prst="rect">
            <a:avLst/>
          </a:prstGeom>
        </p:spPr>
      </p:pic>
      <p:pic>
        <p:nvPicPr>
          <p:cNvPr id="21" name="Рисунок 20">
            <a:extLst>
              <a:ext uri="{FF2B5EF4-FFF2-40B4-BE49-F238E27FC236}">
                <a16:creationId xmlns:a16="http://schemas.microsoft.com/office/drawing/2014/main" id="{9253F3A0-47B8-4ECD-A84C-B0BD6248637E}"/>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1003" y="2704577"/>
            <a:ext cx="2721600" cy="2041200"/>
          </a:xfrm>
          <a:prstGeom prst="rect">
            <a:avLst/>
          </a:prstGeom>
        </p:spPr>
      </p:pic>
      <p:pic>
        <p:nvPicPr>
          <p:cNvPr id="22" name="Рисунок 21">
            <a:extLst>
              <a:ext uri="{FF2B5EF4-FFF2-40B4-BE49-F238E27FC236}">
                <a16:creationId xmlns:a16="http://schemas.microsoft.com/office/drawing/2014/main" id="{83CDD151-FDF4-484A-9D74-330E18C1ED55}"/>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2839983" y="2704577"/>
            <a:ext cx="2721600" cy="2041200"/>
          </a:xfrm>
          <a:prstGeom prst="rect">
            <a:avLst/>
          </a:prstGeom>
        </p:spPr>
      </p:pic>
      <p:sp>
        <p:nvSpPr>
          <p:cNvPr id="61" name="Прямоугольник 60">
            <a:extLst>
              <a:ext uri="{FF2B5EF4-FFF2-40B4-BE49-F238E27FC236}">
                <a16:creationId xmlns:a16="http://schemas.microsoft.com/office/drawing/2014/main" id="{228B5E7E-BF3A-44BA-A9AC-66A78F43ADB3}"/>
              </a:ext>
            </a:extLst>
          </p:cNvPr>
          <p:cNvSpPr/>
          <p:nvPr/>
        </p:nvSpPr>
        <p:spPr>
          <a:xfrm>
            <a:off x="5043052" y="2660156"/>
            <a:ext cx="606113" cy="374077"/>
          </a:xfrm>
          <a:prstGeom prst="rect">
            <a:avLst/>
          </a:prstGeom>
        </p:spPr>
        <p:txBody>
          <a:bodyPr wrap="square">
            <a:spAutoFit/>
          </a:bodyPr>
          <a:lstStyle/>
          <a:p>
            <a:pPr algn="ctr">
              <a:lnSpc>
                <a:spcPct val="107000"/>
              </a:lnSpc>
              <a:spcAft>
                <a:spcPts val="800"/>
              </a:spcAft>
            </a:pPr>
            <a:r>
              <a:rPr lang="ru-RU" dirty="0">
                <a:solidFill>
                  <a:schemeClr val="accent4">
                    <a:lumMod val="60000"/>
                    <a:lumOff val="40000"/>
                  </a:schemeClr>
                </a:solidFill>
                <a:latin typeface="Times New Roman" panose="02020603050405020304" pitchFamily="18" charset="0"/>
                <a:cs typeface="Times New Roman" panose="02020603050405020304" pitchFamily="18" charset="0"/>
              </a:rPr>
              <a:t>8</a:t>
            </a:r>
            <a:endParaRPr lang="ru-RU" dirty="0">
              <a:solidFill>
                <a:schemeClr val="accent4">
                  <a:lumMod val="60000"/>
                  <a:lumOff val="40000"/>
                </a:schemeClr>
              </a:solidFill>
            </a:endParaRPr>
          </a:p>
        </p:txBody>
      </p:sp>
      <p:sp>
        <p:nvSpPr>
          <p:cNvPr id="24" name="Прямоугольник 23">
            <a:extLst>
              <a:ext uri="{FF2B5EF4-FFF2-40B4-BE49-F238E27FC236}">
                <a16:creationId xmlns:a16="http://schemas.microsoft.com/office/drawing/2014/main" id="{C752086F-54B0-42E7-8B68-F1FCC57ACE61}"/>
              </a:ext>
            </a:extLst>
          </p:cNvPr>
          <p:cNvSpPr/>
          <p:nvPr/>
        </p:nvSpPr>
        <p:spPr>
          <a:xfrm>
            <a:off x="5151035" y="584297"/>
            <a:ext cx="410548" cy="374077"/>
          </a:xfrm>
          <a:prstGeom prst="rect">
            <a:avLst/>
          </a:prstGeom>
        </p:spPr>
        <p:txBody>
          <a:bodyPr wrap="square">
            <a:spAutoFit/>
          </a:bodyPr>
          <a:lstStyle/>
          <a:p>
            <a:pPr algn="ctr">
              <a:lnSpc>
                <a:spcPct val="107000"/>
              </a:lnSpc>
              <a:spcAft>
                <a:spcPts val="800"/>
              </a:spcAft>
            </a:pPr>
            <a:r>
              <a:rPr lang="ru-RU" dirty="0">
                <a:solidFill>
                  <a:schemeClr val="accent4">
                    <a:lumMod val="60000"/>
                    <a:lumOff val="40000"/>
                  </a:schemeClr>
                </a:solidFill>
                <a:latin typeface="Times New Roman" panose="02020603050405020304" pitchFamily="18" charset="0"/>
                <a:cs typeface="Times New Roman" panose="02020603050405020304" pitchFamily="18" charset="0"/>
              </a:rPr>
              <a:t>2</a:t>
            </a:r>
            <a:endParaRPr lang="ru-RU" dirty="0">
              <a:solidFill>
                <a:schemeClr val="accent4">
                  <a:lumMod val="60000"/>
                  <a:lumOff val="40000"/>
                </a:schemeClr>
              </a:solidFill>
            </a:endParaRPr>
          </a:p>
        </p:txBody>
      </p:sp>
      <p:sp>
        <p:nvSpPr>
          <p:cNvPr id="25" name="Прямоугольник 24">
            <a:extLst>
              <a:ext uri="{FF2B5EF4-FFF2-40B4-BE49-F238E27FC236}">
                <a16:creationId xmlns:a16="http://schemas.microsoft.com/office/drawing/2014/main" id="{50628AF6-F4A6-4926-8729-63F3C64F1506}"/>
              </a:ext>
            </a:extLst>
          </p:cNvPr>
          <p:cNvSpPr/>
          <p:nvPr/>
        </p:nvSpPr>
        <p:spPr>
          <a:xfrm>
            <a:off x="-79123" y="2707829"/>
            <a:ext cx="606113" cy="374077"/>
          </a:xfrm>
          <a:prstGeom prst="rect">
            <a:avLst/>
          </a:prstGeom>
        </p:spPr>
        <p:txBody>
          <a:bodyPr wrap="square">
            <a:spAutoFit/>
          </a:bodyPr>
          <a:lstStyle/>
          <a:p>
            <a:pPr algn="ctr">
              <a:lnSpc>
                <a:spcPct val="107000"/>
              </a:lnSpc>
              <a:spcAft>
                <a:spcPts val="800"/>
              </a:spcAft>
            </a:pPr>
            <a:r>
              <a:rPr lang="ru-RU" dirty="0">
                <a:solidFill>
                  <a:schemeClr val="accent4">
                    <a:lumMod val="60000"/>
                    <a:lumOff val="40000"/>
                  </a:schemeClr>
                </a:solidFill>
                <a:latin typeface="Times New Roman" panose="02020603050405020304" pitchFamily="18" charset="0"/>
                <a:cs typeface="Times New Roman" panose="02020603050405020304" pitchFamily="18" charset="0"/>
              </a:rPr>
              <a:t>8</a:t>
            </a:r>
            <a:endParaRPr lang="ru-RU" dirty="0">
              <a:solidFill>
                <a:schemeClr val="accent4">
                  <a:lumMod val="60000"/>
                  <a:lumOff val="40000"/>
                </a:schemeClr>
              </a:solidFill>
            </a:endParaRPr>
          </a:p>
        </p:txBody>
      </p:sp>
      <p:pic>
        <p:nvPicPr>
          <p:cNvPr id="26" name="Рисунок 25">
            <a:extLst>
              <a:ext uri="{FF2B5EF4-FFF2-40B4-BE49-F238E27FC236}">
                <a16:creationId xmlns:a16="http://schemas.microsoft.com/office/drawing/2014/main" id="{2DFBF145-5613-4436-93BC-DEA4CEF6D22F}"/>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1003" y="4790198"/>
            <a:ext cx="2721600" cy="2041200"/>
          </a:xfrm>
          <a:prstGeom prst="rect">
            <a:avLst/>
          </a:prstGeom>
        </p:spPr>
      </p:pic>
      <p:pic>
        <p:nvPicPr>
          <p:cNvPr id="27" name="Рисунок 26">
            <a:extLst>
              <a:ext uri="{FF2B5EF4-FFF2-40B4-BE49-F238E27FC236}">
                <a16:creationId xmlns:a16="http://schemas.microsoft.com/office/drawing/2014/main" id="{82759965-BA80-4936-8A44-95ADF5DA504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839983" y="4790198"/>
            <a:ext cx="2721600" cy="2041200"/>
          </a:xfrm>
          <a:prstGeom prst="rect">
            <a:avLst/>
          </a:prstGeom>
        </p:spPr>
      </p:pic>
      <p:sp>
        <p:nvSpPr>
          <p:cNvPr id="28" name="Прямоугольник 27">
            <a:extLst>
              <a:ext uri="{FF2B5EF4-FFF2-40B4-BE49-F238E27FC236}">
                <a16:creationId xmlns:a16="http://schemas.microsoft.com/office/drawing/2014/main" id="{1736676D-F8FB-4335-88C5-3C36D5AF308F}"/>
              </a:ext>
            </a:extLst>
          </p:cNvPr>
          <p:cNvSpPr/>
          <p:nvPr/>
        </p:nvSpPr>
        <p:spPr>
          <a:xfrm>
            <a:off x="-79124" y="4775696"/>
            <a:ext cx="606113" cy="374077"/>
          </a:xfrm>
          <a:prstGeom prst="rect">
            <a:avLst/>
          </a:prstGeom>
        </p:spPr>
        <p:txBody>
          <a:bodyPr wrap="square">
            <a:spAutoFit/>
          </a:bodyPr>
          <a:lstStyle/>
          <a:p>
            <a:pPr algn="ctr">
              <a:lnSpc>
                <a:spcPct val="107000"/>
              </a:lnSpc>
              <a:spcAft>
                <a:spcPts val="800"/>
              </a:spcAft>
            </a:pPr>
            <a:r>
              <a:rPr lang="ru-RU" dirty="0">
                <a:solidFill>
                  <a:schemeClr val="accent4">
                    <a:lumMod val="60000"/>
                    <a:lumOff val="40000"/>
                  </a:schemeClr>
                </a:solidFill>
                <a:latin typeface="Times New Roman" panose="02020603050405020304" pitchFamily="18" charset="0"/>
                <a:cs typeface="Times New Roman" panose="02020603050405020304" pitchFamily="18" charset="0"/>
              </a:rPr>
              <a:t>15</a:t>
            </a:r>
            <a:endParaRPr lang="ru-RU" dirty="0">
              <a:solidFill>
                <a:schemeClr val="accent4">
                  <a:lumMod val="60000"/>
                  <a:lumOff val="40000"/>
                </a:schemeClr>
              </a:solidFill>
            </a:endParaRPr>
          </a:p>
        </p:txBody>
      </p:sp>
      <p:sp>
        <p:nvSpPr>
          <p:cNvPr id="29" name="Прямоугольник 28">
            <a:extLst>
              <a:ext uri="{FF2B5EF4-FFF2-40B4-BE49-F238E27FC236}">
                <a16:creationId xmlns:a16="http://schemas.microsoft.com/office/drawing/2014/main" id="{08DF7D6F-5972-41B2-AAAB-31A42E475BDA}"/>
              </a:ext>
            </a:extLst>
          </p:cNvPr>
          <p:cNvSpPr/>
          <p:nvPr/>
        </p:nvSpPr>
        <p:spPr>
          <a:xfrm>
            <a:off x="5043052" y="4821871"/>
            <a:ext cx="606113" cy="374077"/>
          </a:xfrm>
          <a:prstGeom prst="rect">
            <a:avLst/>
          </a:prstGeom>
        </p:spPr>
        <p:txBody>
          <a:bodyPr wrap="square">
            <a:spAutoFit/>
          </a:bodyPr>
          <a:lstStyle/>
          <a:p>
            <a:pPr algn="ctr">
              <a:lnSpc>
                <a:spcPct val="107000"/>
              </a:lnSpc>
              <a:spcAft>
                <a:spcPts val="800"/>
              </a:spcAft>
            </a:pPr>
            <a:r>
              <a:rPr lang="ru-RU" dirty="0">
                <a:solidFill>
                  <a:schemeClr val="accent4">
                    <a:lumMod val="60000"/>
                    <a:lumOff val="40000"/>
                  </a:schemeClr>
                </a:solidFill>
                <a:latin typeface="Times New Roman" panose="02020603050405020304" pitchFamily="18" charset="0"/>
                <a:cs typeface="Times New Roman" panose="02020603050405020304" pitchFamily="18" charset="0"/>
              </a:rPr>
              <a:t>15</a:t>
            </a:r>
            <a:endParaRPr lang="ru-RU" dirty="0">
              <a:solidFill>
                <a:schemeClr val="accent4">
                  <a:lumMod val="60000"/>
                  <a:lumOff val="40000"/>
                </a:schemeClr>
              </a:solidFill>
            </a:endParaRPr>
          </a:p>
        </p:txBody>
      </p:sp>
      <p:sp>
        <p:nvSpPr>
          <p:cNvPr id="30" name="Прямоугольник 29">
            <a:extLst>
              <a:ext uri="{FF2B5EF4-FFF2-40B4-BE49-F238E27FC236}">
                <a16:creationId xmlns:a16="http://schemas.microsoft.com/office/drawing/2014/main" id="{B06903C9-CED0-40D6-AF0D-FDC1A2476110}"/>
              </a:ext>
            </a:extLst>
          </p:cNvPr>
          <p:cNvSpPr/>
          <p:nvPr/>
        </p:nvSpPr>
        <p:spPr>
          <a:xfrm>
            <a:off x="5634404" y="717888"/>
            <a:ext cx="6444367" cy="3139321"/>
          </a:xfrm>
          <a:prstGeom prst="rect">
            <a:avLst/>
          </a:prstGeom>
        </p:spPr>
        <p:txBody>
          <a:bodyPr wrap="square">
            <a:spAutoFit/>
          </a:bodyPr>
          <a:lstStyle/>
          <a:p>
            <a:pPr algn="ctr"/>
            <a:r>
              <a:rPr lang="ru-RU"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Морфологические признаки</a:t>
            </a:r>
          </a:p>
          <a:p>
            <a:pPr algn="ctr"/>
            <a:endParaRPr lang="ru-RU" dirty="0">
              <a:solidFill>
                <a:schemeClr val="accent5">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r>
              <a:rPr lang="ru-RU" b="1" dirty="0"/>
              <a:t>Форма и скульптура раковины:</a:t>
            </a:r>
            <a:r>
              <a:rPr lang="ru-RU" dirty="0"/>
              <a:t> длина раковины – 0,5 мм, удлиненно-овальной формы</a:t>
            </a:r>
          </a:p>
          <a:p>
            <a:r>
              <a:rPr lang="ru-RU" b="1" dirty="0" err="1"/>
              <a:t>Макроскульптура</a:t>
            </a:r>
            <a:r>
              <a:rPr lang="ru-RU" b="1" dirty="0"/>
              <a:t>:</a:t>
            </a:r>
            <a:r>
              <a:rPr lang="ru-RU" dirty="0"/>
              <a:t> отсутствует</a:t>
            </a:r>
          </a:p>
          <a:p>
            <a:r>
              <a:rPr lang="ru-RU" b="1" dirty="0"/>
              <a:t>Соотношение створок:</a:t>
            </a:r>
            <a:r>
              <a:rPr lang="ru-RU" dirty="0"/>
              <a:t> </a:t>
            </a:r>
            <a:r>
              <a:rPr lang="ru-RU" dirty="0" err="1"/>
              <a:t>неравностворчатая</a:t>
            </a:r>
            <a:endParaRPr lang="ru-RU" dirty="0"/>
          </a:p>
          <a:p>
            <a:r>
              <a:rPr lang="ru-RU" b="1" dirty="0"/>
              <a:t>Замок:</a:t>
            </a:r>
            <a:r>
              <a:rPr lang="ru-RU" dirty="0"/>
              <a:t> образован щелевидным желобком на одной створке и пластичным валиком – на другой</a:t>
            </a:r>
          </a:p>
          <a:p>
            <a:r>
              <a:rPr lang="ru-RU" b="1" dirty="0" err="1"/>
              <a:t>Мезоскульптура</a:t>
            </a:r>
            <a:r>
              <a:rPr lang="ru-RU" b="1" dirty="0"/>
              <a:t>:</a:t>
            </a:r>
            <a:r>
              <a:rPr lang="ru-RU" dirty="0"/>
              <a:t> поверхность створок мелкоячеистая (морщинистая)</a:t>
            </a:r>
          </a:p>
          <a:p>
            <a:r>
              <a:rPr lang="ru-RU" b="1" dirty="0"/>
              <a:t>Микроскульптура:</a:t>
            </a:r>
            <a:r>
              <a:rPr lang="ru-RU" dirty="0"/>
              <a:t> зернистая, порово-канальная зона узкая</a:t>
            </a:r>
          </a:p>
        </p:txBody>
      </p:sp>
      <p:sp>
        <p:nvSpPr>
          <p:cNvPr id="32" name="Прямоугольник 31">
            <a:extLst>
              <a:ext uri="{FF2B5EF4-FFF2-40B4-BE49-F238E27FC236}">
                <a16:creationId xmlns:a16="http://schemas.microsoft.com/office/drawing/2014/main" id="{990CC84C-DC57-4EFA-921F-17A4C229C2E9}"/>
              </a:ext>
            </a:extLst>
          </p:cNvPr>
          <p:cNvSpPr/>
          <p:nvPr/>
        </p:nvSpPr>
        <p:spPr>
          <a:xfrm>
            <a:off x="5642054" y="6187601"/>
            <a:ext cx="6429069" cy="613117"/>
          </a:xfrm>
          <a:prstGeom prst="rect">
            <a:avLst/>
          </a:prstGeom>
        </p:spPr>
        <p:txBody>
          <a:bodyPr wrap="square">
            <a:spAutoFit/>
          </a:bodyPr>
          <a:lstStyle/>
          <a:p>
            <a:pPr indent="450215" algn="just">
              <a:lnSpc>
                <a:spcPct val="150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*Детальные фотографии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микрофоссилий</a:t>
            </a:r>
            <a:r>
              <a:rPr lang="ru-RU" sz="1200" dirty="0">
                <a:latin typeface="Times New Roman" panose="02020603050405020304" pitchFamily="18" charset="0"/>
                <a:ea typeface="Calibri" panose="020F0502020204030204" pitchFamily="34" charset="0"/>
                <a:cs typeface="Times New Roman" panose="02020603050405020304" pitchFamily="18" charset="0"/>
              </a:rPr>
              <a:t> сделаны на сканирующем микроскопе «FEI XL-30 ESEM» в лаборатории электронной микроскопии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ИГиНГТ</a:t>
            </a:r>
            <a:r>
              <a:rPr lang="ru-RU" sz="1200" dirty="0">
                <a:latin typeface="Times New Roman" panose="02020603050405020304" pitchFamily="18" charset="0"/>
                <a:ea typeface="Calibri" panose="020F0502020204030204" pitchFamily="34" charset="0"/>
                <a:cs typeface="Times New Roman" panose="02020603050405020304" pitchFamily="18" charset="0"/>
              </a:rPr>
              <a:t> КФУ</a:t>
            </a:r>
          </a:p>
        </p:txBody>
      </p:sp>
      <p:sp>
        <p:nvSpPr>
          <p:cNvPr id="33" name="Прямоугольник 32">
            <a:extLst>
              <a:ext uri="{FF2B5EF4-FFF2-40B4-BE49-F238E27FC236}">
                <a16:creationId xmlns:a16="http://schemas.microsoft.com/office/drawing/2014/main" id="{F220F31E-C97E-47A2-9F19-3534524FCD5E}"/>
              </a:ext>
            </a:extLst>
          </p:cNvPr>
          <p:cNvSpPr/>
          <p:nvPr/>
        </p:nvSpPr>
        <p:spPr>
          <a:xfrm>
            <a:off x="5620202" y="4751028"/>
            <a:ext cx="6483756" cy="923330"/>
          </a:xfrm>
          <a:prstGeom prst="rect">
            <a:avLst/>
          </a:prstGeom>
        </p:spPr>
        <p:txBody>
          <a:bodyPr wrap="square">
            <a:spAutoFit/>
          </a:bodyPr>
          <a:lstStyle/>
          <a:p>
            <a:pPr algn="ctr"/>
            <a:r>
              <a:rPr lang="ru-RU"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Распространение:</a:t>
            </a:r>
          </a:p>
          <a:p>
            <a:pPr marL="285750" indent="-285750" algn="ctr">
              <a:buFontTx/>
              <a:buChar char="-"/>
            </a:pPr>
            <a:r>
              <a:rPr lang="ru-RU" dirty="0"/>
              <a:t>органогенные карбонатные отложения фации окаймленной платформы</a:t>
            </a:r>
            <a:endParaRPr lang="ru-RU" sz="2800" dirty="0"/>
          </a:p>
        </p:txBody>
      </p:sp>
    </p:spTree>
    <p:extLst>
      <p:ext uri="{BB962C8B-B14F-4D97-AF65-F5344CB8AC3E}">
        <p14:creationId xmlns:p14="http://schemas.microsoft.com/office/powerpoint/2010/main" val="3082394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9" name="Прямоугольник 18">
            <a:extLst>
              <a:ext uri="{FF2B5EF4-FFF2-40B4-BE49-F238E27FC236}">
                <a16:creationId xmlns:a16="http://schemas.microsoft.com/office/drawing/2014/main" id="{0A59CBE9-16B2-4794-BF13-559F17338467}"/>
              </a:ext>
            </a:extLst>
          </p:cNvPr>
          <p:cNvSpPr/>
          <p:nvPr/>
        </p:nvSpPr>
        <p:spPr>
          <a:xfrm>
            <a:off x="-2" y="0"/>
            <a:ext cx="12192001" cy="646331"/>
          </a:xfrm>
          <a:prstGeom prst="rect">
            <a:avLst/>
          </a:prstGeom>
        </p:spPr>
        <p:txBody>
          <a:bodyPr wrap="square">
            <a:spAutoFit/>
          </a:bodyPr>
          <a:lstStyle/>
          <a:p>
            <a:pPr algn="ctr"/>
            <a:r>
              <a:rPr lang="ru-RU" u="sng" dirty="0"/>
              <a:t>Надсемейство</a:t>
            </a:r>
            <a:r>
              <a:rPr lang="ru-RU" dirty="0"/>
              <a:t> </a:t>
            </a:r>
            <a:r>
              <a:rPr lang="ru-RU" i="1" dirty="0" err="1">
                <a:solidFill>
                  <a:schemeClr val="accent1">
                    <a:lumMod val="50000"/>
                  </a:schemeClr>
                </a:solidFill>
              </a:rPr>
              <a:t>Volganellacea</a:t>
            </a:r>
            <a:r>
              <a:rPr lang="ru-RU" i="1" dirty="0"/>
              <a:t> </a:t>
            </a:r>
            <a:r>
              <a:rPr lang="ru-RU" dirty="0" err="1"/>
              <a:t>Mandelstam</a:t>
            </a:r>
            <a:r>
              <a:rPr lang="ru-RU" dirty="0"/>
              <a:t>, 1956 </a:t>
            </a:r>
            <a:r>
              <a:rPr lang="ru-RU" u="sng" dirty="0"/>
              <a:t>Семейство</a:t>
            </a:r>
            <a:r>
              <a:rPr lang="ru-RU" dirty="0"/>
              <a:t> </a:t>
            </a:r>
            <a:r>
              <a:rPr lang="en-US" i="1" dirty="0" err="1">
                <a:solidFill>
                  <a:schemeClr val="accent1">
                    <a:lumMod val="50000"/>
                  </a:schemeClr>
                </a:solidFill>
              </a:rPr>
              <a:t>Volganellidae</a:t>
            </a:r>
            <a:r>
              <a:rPr lang="en-US" dirty="0"/>
              <a:t> Mandelstam</a:t>
            </a:r>
            <a:r>
              <a:rPr lang="ru-RU" dirty="0"/>
              <a:t>, 1956 </a:t>
            </a:r>
          </a:p>
          <a:p>
            <a:pPr algn="ctr"/>
            <a:r>
              <a:rPr lang="ru-RU" u="sng" dirty="0"/>
              <a:t>Тип рода</a:t>
            </a:r>
            <a:r>
              <a:rPr lang="ru-RU" dirty="0"/>
              <a:t> </a:t>
            </a:r>
            <a:r>
              <a:rPr lang="en-US" i="1" dirty="0" err="1">
                <a:solidFill>
                  <a:schemeClr val="accent1">
                    <a:lumMod val="50000"/>
                  </a:schemeClr>
                </a:solidFill>
              </a:rPr>
              <a:t>Volganella</a:t>
            </a:r>
            <a:r>
              <a:rPr lang="en-US" dirty="0">
                <a:solidFill>
                  <a:schemeClr val="accent1">
                    <a:lumMod val="50000"/>
                  </a:schemeClr>
                </a:solidFill>
              </a:rPr>
              <a:t> </a:t>
            </a:r>
            <a:r>
              <a:rPr lang="en-US" i="1" dirty="0">
                <a:solidFill>
                  <a:schemeClr val="accent1">
                    <a:lumMod val="50000"/>
                  </a:schemeClr>
                </a:solidFill>
              </a:rPr>
              <a:t>magna </a:t>
            </a:r>
            <a:r>
              <a:rPr lang="en-US" dirty="0"/>
              <a:t>S p </a:t>
            </a:r>
            <a:r>
              <a:rPr lang="en-US" dirty="0" err="1"/>
              <a:t>i</a:t>
            </a:r>
            <a:r>
              <a:rPr lang="en-US" dirty="0"/>
              <a:t> z h a r s k y</a:t>
            </a:r>
            <a:endParaRPr lang="ru-RU" dirty="0"/>
          </a:p>
        </p:txBody>
      </p:sp>
      <p:graphicFrame>
        <p:nvGraphicFramePr>
          <p:cNvPr id="20" name="Таблица 20">
            <a:extLst>
              <a:ext uri="{FF2B5EF4-FFF2-40B4-BE49-F238E27FC236}">
                <a16:creationId xmlns:a16="http://schemas.microsoft.com/office/drawing/2014/main" id="{5B6B71C7-112D-4AE6-A5A9-15AD0CB19CE8}"/>
              </a:ext>
            </a:extLst>
          </p:cNvPr>
          <p:cNvGraphicFramePr>
            <a:graphicFrameLocks noGrp="1"/>
          </p:cNvGraphicFramePr>
          <p:nvPr/>
        </p:nvGraphicFramePr>
        <p:xfrm>
          <a:off x="-2" y="589037"/>
          <a:ext cx="5598368" cy="6268962"/>
        </p:xfrm>
        <a:graphic>
          <a:graphicData uri="http://schemas.openxmlformats.org/drawingml/2006/table">
            <a:tbl>
              <a:tblPr firstRow="1" bandRow="1">
                <a:tableStyleId>{2D5ABB26-0587-4C30-8999-92F81FD0307C}</a:tableStyleId>
              </a:tblPr>
              <a:tblGrid>
                <a:gridCol w="2799184">
                  <a:extLst>
                    <a:ext uri="{9D8B030D-6E8A-4147-A177-3AD203B41FA5}">
                      <a16:colId xmlns:a16="http://schemas.microsoft.com/office/drawing/2014/main" val="2133698505"/>
                    </a:ext>
                  </a:extLst>
                </a:gridCol>
                <a:gridCol w="2799184">
                  <a:extLst>
                    <a:ext uri="{9D8B030D-6E8A-4147-A177-3AD203B41FA5}">
                      <a16:colId xmlns:a16="http://schemas.microsoft.com/office/drawing/2014/main" val="2747327976"/>
                    </a:ext>
                  </a:extLst>
                </a:gridCol>
              </a:tblGrid>
              <a:tr h="2089654">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7265590"/>
                  </a:ext>
                </a:extLst>
              </a:tr>
              <a:tr h="2089654">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1111010"/>
                  </a:ext>
                </a:extLst>
              </a:tr>
              <a:tr h="2089654">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5848503"/>
                  </a:ext>
                </a:extLst>
              </a:tr>
            </a:tbl>
          </a:graphicData>
        </a:graphic>
      </p:graphicFrame>
      <p:pic>
        <p:nvPicPr>
          <p:cNvPr id="17" name="Рисунок 16">
            <a:extLst>
              <a:ext uri="{FF2B5EF4-FFF2-40B4-BE49-F238E27FC236}">
                <a16:creationId xmlns:a16="http://schemas.microsoft.com/office/drawing/2014/main" id="{C3FF4BD1-103E-42F5-A4A7-B7C4863016F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8046" y="617726"/>
            <a:ext cx="2721600" cy="2041200"/>
          </a:xfrm>
          <a:prstGeom prst="rect">
            <a:avLst/>
          </a:prstGeom>
        </p:spPr>
      </p:pic>
      <p:pic>
        <p:nvPicPr>
          <p:cNvPr id="18" name="Рисунок 17">
            <a:extLst>
              <a:ext uri="{FF2B5EF4-FFF2-40B4-BE49-F238E27FC236}">
                <a16:creationId xmlns:a16="http://schemas.microsoft.com/office/drawing/2014/main" id="{D0C31766-73CA-428B-8FD7-152CF3489EF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840127" y="616691"/>
            <a:ext cx="2721600" cy="2041200"/>
          </a:xfrm>
          <a:prstGeom prst="rect">
            <a:avLst/>
          </a:prstGeom>
        </p:spPr>
      </p:pic>
      <p:pic>
        <p:nvPicPr>
          <p:cNvPr id="21" name="Рисунок 20">
            <a:extLst>
              <a:ext uri="{FF2B5EF4-FFF2-40B4-BE49-F238E27FC236}">
                <a16:creationId xmlns:a16="http://schemas.microsoft.com/office/drawing/2014/main" id="{9450DE70-11E2-42C9-8332-73F281B72D0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2603" y="2707821"/>
            <a:ext cx="2721600" cy="2041200"/>
          </a:xfrm>
          <a:prstGeom prst="rect">
            <a:avLst/>
          </a:prstGeom>
        </p:spPr>
      </p:pic>
      <p:pic>
        <p:nvPicPr>
          <p:cNvPr id="22" name="Рисунок 21">
            <a:extLst>
              <a:ext uri="{FF2B5EF4-FFF2-40B4-BE49-F238E27FC236}">
                <a16:creationId xmlns:a16="http://schemas.microsoft.com/office/drawing/2014/main" id="{8EC0E85E-86A3-4335-B710-976FF6D0A990}"/>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2840127" y="2702225"/>
            <a:ext cx="2721600" cy="2041200"/>
          </a:xfrm>
          <a:prstGeom prst="rect">
            <a:avLst/>
          </a:prstGeom>
        </p:spPr>
      </p:pic>
      <p:pic>
        <p:nvPicPr>
          <p:cNvPr id="23" name="Рисунок 22">
            <a:extLst>
              <a:ext uri="{FF2B5EF4-FFF2-40B4-BE49-F238E27FC236}">
                <a16:creationId xmlns:a16="http://schemas.microsoft.com/office/drawing/2014/main" id="{4E5B22F5-66BA-49FA-BA42-A91C7991A18A}"/>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38555" y="4781128"/>
            <a:ext cx="2721600" cy="2041200"/>
          </a:xfrm>
          <a:prstGeom prst="rect">
            <a:avLst/>
          </a:prstGeom>
        </p:spPr>
      </p:pic>
      <p:pic>
        <p:nvPicPr>
          <p:cNvPr id="24" name="Рисунок 23">
            <a:extLst>
              <a:ext uri="{FF2B5EF4-FFF2-40B4-BE49-F238E27FC236}">
                <a16:creationId xmlns:a16="http://schemas.microsoft.com/office/drawing/2014/main" id="{99911067-EB30-476F-81DB-9AA8AEFEBEB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839802" y="4781128"/>
            <a:ext cx="2721600" cy="2041200"/>
          </a:xfrm>
          <a:prstGeom prst="rect">
            <a:avLst/>
          </a:prstGeom>
        </p:spPr>
      </p:pic>
      <p:sp>
        <p:nvSpPr>
          <p:cNvPr id="59" name="Прямоугольник 58">
            <a:extLst>
              <a:ext uri="{FF2B5EF4-FFF2-40B4-BE49-F238E27FC236}">
                <a16:creationId xmlns:a16="http://schemas.microsoft.com/office/drawing/2014/main" id="{60E83ACB-44FC-4FBB-996C-0936E0A7308D}"/>
              </a:ext>
            </a:extLst>
          </p:cNvPr>
          <p:cNvSpPr/>
          <p:nvPr/>
        </p:nvSpPr>
        <p:spPr>
          <a:xfrm>
            <a:off x="2703072" y="559316"/>
            <a:ext cx="606113" cy="374077"/>
          </a:xfrm>
          <a:prstGeom prst="rect">
            <a:avLst/>
          </a:prstGeom>
        </p:spPr>
        <p:txBody>
          <a:bodyPr wrap="square">
            <a:spAutoFit/>
          </a:bodyPr>
          <a:lstStyle/>
          <a:p>
            <a:pPr algn="ctr">
              <a:lnSpc>
                <a:spcPct val="107000"/>
              </a:lnSpc>
              <a:spcAft>
                <a:spcPts val="800"/>
              </a:spcAft>
            </a:pPr>
            <a:r>
              <a:rPr lang="ru-RU" dirty="0">
                <a:solidFill>
                  <a:schemeClr val="accent4">
                    <a:lumMod val="60000"/>
                    <a:lumOff val="40000"/>
                  </a:schemeClr>
                </a:solidFill>
                <a:latin typeface="Times New Roman" panose="02020603050405020304" pitchFamily="18" charset="0"/>
                <a:cs typeface="Times New Roman" panose="02020603050405020304" pitchFamily="18" charset="0"/>
              </a:rPr>
              <a:t>4</a:t>
            </a:r>
            <a:endParaRPr lang="ru-RU" dirty="0">
              <a:solidFill>
                <a:schemeClr val="accent4">
                  <a:lumMod val="60000"/>
                  <a:lumOff val="40000"/>
                </a:schemeClr>
              </a:solidFill>
            </a:endParaRPr>
          </a:p>
        </p:txBody>
      </p:sp>
      <p:sp>
        <p:nvSpPr>
          <p:cNvPr id="56" name="Прямоугольник 55">
            <a:extLst>
              <a:ext uri="{FF2B5EF4-FFF2-40B4-BE49-F238E27FC236}">
                <a16:creationId xmlns:a16="http://schemas.microsoft.com/office/drawing/2014/main" id="{3E8A9E42-BF08-40D4-B2A8-8AAF320E8539}"/>
              </a:ext>
            </a:extLst>
          </p:cNvPr>
          <p:cNvSpPr/>
          <p:nvPr/>
        </p:nvSpPr>
        <p:spPr>
          <a:xfrm>
            <a:off x="-22435" y="2702225"/>
            <a:ext cx="410548" cy="374077"/>
          </a:xfrm>
          <a:prstGeom prst="rect">
            <a:avLst/>
          </a:prstGeom>
        </p:spPr>
        <p:txBody>
          <a:bodyPr wrap="square">
            <a:spAutoFit/>
          </a:bodyPr>
          <a:lstStyle/>
          <a:p>
            <a:pPr algn="ctr">
              <a:lnSpc>
                <a:spcPct val="107000"/>
              </a:lnSpc>
              <a:spcAft>
                <a:spcPts val="800"/>
              </a:spcAft>
            </a:pPr>
            <a:r>
              <a:rPr lang="ru-RU" dirty="0">
                <a:solidFill>
                  <a:schemeClr val="accent4">
                    <a:lumMod val="60000"/>
                    <a:lumOff val="40000"/>
                  </a:schemeClr>
                </a:solidFill>
                <a:latin typeface="Times New Roman" panose="02020603050405020304" pitchFamily="18" charset="0"/>
                <a:cs typeface="Times New Roman" panose="02020603050405020304" pitchFamily="18" charset="0"/>
              </a:rPr>
              <a:t>5</a:t>
            </a:r>
            <a:endParaRPr lang="ru-RU" dirty="0">
              <a:solidFill>
                <a:schemeClr val="accent4">
                  <a:lumMod val="60000"/>
                  <a:lumOff val="40000"/>
                </a:schemeClr>
              </a:solidFill>
            </a:endParaRPr>
          </a:p>
        </p:txBody>
      </p:sp>
      <p:sp>
        <p:nvSpPr>
          <p:cNvPr id="63" name="Прямоугольник 62">
            <a:extLst>
              <a:ext uri="{FF2B5EF4-FFF2-40B4-BE49-F238E27FC236}">
                <a16:creationId xmlns:a16="http://schemas.microsoft.com/office/drawing/2014/main" id="{7A3A6F69-2743-479F-8B76-46D33994E542}"/>
              </a:ext>
            </a:extLst>
          </p:cNvPr>
          <p:cNvSpPr/>
          <p:nvPr/>
        </p:nvSpPr>
        <p:spPr>
          <a:xfrm>
            <a:off x="5068177" y="4743425"/>
            <a:ext cx="606113" cy="374077"/>
          </a:xfrm>
          <a:prstGeom prst="rect">
            <a:avLst/>
          </a:prstGeom>
        </p:spPr>
        <p:txBody>
          <a:bodyPr wrap="square">
            <a:spAutoFit/>
          </a:bodyPr>
          <a:lstStyle/>
          <a:p>
            <a:pPr algn="ctr">
              <a:lnSpc>
                <a:spcPct val="107000"/>
              </a:lnSpc>
              <a:spcAft>
                <a:spcPts val="800"/>
              </a:spcAft>
            </a:pPr>
            <a:r>
              <a:rPr lang="ru-RU" dirty="0">
                <a:solidFill>
                  <a:schemeClr val="accent4">
                    <a:lumMod val="60000"/>
                    <a:lumOff val="40000"/>
                  </a:schemeClr>
                </a:solidFill>
                <a:latin typeface="Times New Roman" panose="02020603050405020304" pitchFamily="18" charset="0"/>
                <a:cs typeface="Times New Roman" panose="02020603050405020304" pitchFamily="18" charset="0"/>
              </a:rPr>
              <a:t>11</a:t>
            </a:r>
            <a:endParaRPr lang="ru-RU" dirty="0">
              <a:solidFill>
                <a:schemeClr val="accent4">
                  <a:lumMod val="60000"/>
                  <a:lumOff val="40000"/>
                </a:schemeClr>
              </a:solidFill>
            </a:endParaRPr>
          </a:p>
        </p:txBody>
      </p:sp>
      <p:sp>
        <p:nvSpPr>
          <p:cNvPr id="61" name="Прямоугольник 60">
            <a:extLst>
              <a:ext uri="{FF2B5EF4-FFF2-40B4-BE49-F238E27FC236}">
                <a16:creationId xmlns:a16="http://schemas.microsoft.com/office/drawing/2014/main" id="{228B5E7E-BF3A-44BA-A9AC-66A78F43ADB3}"/>
              </a:ext>
            </a:extLst>
          </p:cNvPr>
          <p:cNvSpPr/>
          <p:nvPr/>
        </p:nvSpPr>
        <p:spPr>
          <a:xfrm>
            <a:off x="2703071" y="2658926"/>
            <a:ext cx="606113" cy="374077"/>
          </a:xfrm>
          <a:prstGeom prst="rect">
            <a:avLst/>
          </a:prstGeom>
        </p:spPr>
        <p:txBody>
          <a:bodyPr wrap="square">
            <a:spAutoFit/>
          </a:bodyPr>
          <a:lstStyle/>
          <a:p>
            <a:pPr algn="ctr">
              <a:lnSpc>
                <a:spcPct val="107000"/>
              </a:lnSpc>
              <a:spcAft>
                <a:spcPts val="800"/>
              </a:spcAft>
            </a:pPr>
            <a:r>
              <a:rPr lang="ru-RU" dirty="0">
                <a:solidFill>
                  <a:schemeClr val="accent4">
                    <a:lumMod val="60000"/>
                    <a:lumOff val="40000"/>
                  </a:schemeClr>
                </a:solidFill>
                <a:latin typeface="Times New Roman" panose="02020603050405020304" pitchFamily="18" charset="0"/>
                <a:cs typeface="Times New Roman" panose="02020603050405020304" pitchFamily="18" charset="0"/>
              </a:rPr>
              <a:t>5</a:t>
            </a:r>
            <a:endParaRPr lang="ru-RU" dirty="0">
              <a:solidFill>
                <a:schemeClr val="accent4">
                  <a:lumMod val="60000"/>
                  <a:lumOff val="40000"/>
                </a:schemeClr>
              </a:solidFill>
            </a:endParaRPr>
          </a:p>
        </p:txBody>
      </p:sp>
      <p:sp>
        <p:nvSpPr>
          <p:cNvPr id="57" name="Прямоугольник 56">
            <a:extLst>
              <a:ext uri="{FF2B5EF4-FFF2-40B4-BE49-F238E27FC236}">
                <a16:creationId xmlns:a16="http://schemas.microsoft.com/office/drawing/2014/main" id="{A6F417C8-4E6A-434B-A014-00F1F0F59BC3}"/>
              </a:ext>
            </a:extLst>
          </p:cNvPr>
          <p:cNvSpPr/>
          <p:nvPr/>
        </p:nvSpPr>
        <p:spPr>
          <a:xfrm>
            <a:off x="2233689" y="4744837"/>
            <a:ext cx="606113" cy="374077"/>
          </a:xfrm>
          <a:prstGeom prst="rect">
            <a:avLst/>
          </a:prstGeom>
        </p:spPr>
        <p:txBody>
          <a:bodyPr wrap="square">
            <a:spAutoFit/>
          </a:bodyPr>
          <a:lstStyle/>
          <a:p>
            <a:pPr algn="ctr">
              <a:lnSpc>
                <a:spcPct val="107000"/>
              </a:lnSpc>
              <a:spcAft>
                <a:spcPts val="800"/>
              </a:spcAft>
            </a:pPr>
            <a:r>
              <a:rPr lang="ru-RU" dirty="0">
                <a:solidFill>
                  <a:schemeClr val="accent4">
                    <a:lumMod val="60000"/>
                    <a:lumOff val="40000"/>
                  </a:schemeClr>
                </a:solidFill>
                <a:latin typeface="Times New Roman" panose="02020603050405020304" pitchFamily="18" charset="0"/>
                <a:cs typeface="Times New Roman" panose="02020603050405020304" pitchFamily="18" charset="0"/>
              </a:rPr>
              <a:t>11</a:t>
            </a:r>
            <a:endParaRPr lang="ru-RU" dirty="0">
              <a:solidFill>
                <a:schemeClr val="accent4">
                  <a:lumMod val="60000"/>
                  <a:lumOff val="40000"/>
                </a:schemeClr>
              </a:solidFill>
            </a:endParaRPr>
          </a:p>
        </p:txBody>
      </p:sp>
      <p:sp>
        <p:nvSpPr>
          <p:cNvPr id="55" name="Прямоугольник 54">
            <a:extLst>
              <a:ext uri="{FF2B5EF4-FFF2-40B4-BE49-F238E27FC236}">
                <a16:creationId xmlns:a16="http://schemas.microsoft.com/office/drawing/2014/main" id="{A52AED99-716D-42EC-A06C-B9FAF117BD1C}"/>
              </a:ext>
            </a:extLst>
          </p:cNvPr>
          <p:cNvSpPr/>
          <p:nvPr/>
        </p:nvSpPr>
        <p:spPr>
          <a:xfrm>
            <a:off x="-22435" y="559315"/>
            <a:ext cx="410548" cy="374077"/>
          </a:xfrm>
          <a:prstGeom prst="rect">
            <a:avLst/>
          </a:prstGeom>
        </p:spPr>
        <p:txBody>
          <a:bodyPr wrap="square">
            <a:spAutoFit/>
          </a:bodyPr>
          <a:lstStyle/>
          <a:p>
            <a:pPr algn="ctr">
              <a:lnSpc>
                <a:spcPct val="107000"/>
              </a:lnSpc>
              <a:spcAft>
                <a:spcPts val="800"/>
              </a:spcAft>
            </a:pPr>
            <a:r>
              <a:rPr lang="ru-RU" dirty="0">
                <a:solidFill>
                  <a:schemeClr val="accent4">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rPr>
              <a:t>4</a:t>
            </a:r>
            <a:endParaRPr lang="ru-RU" dirty="0">
              <a:solidFill>
                <a:schemeClr val="accent4">
                  <a:lumMod val="60000"/>
                  <a:lumOff val="40000"/>
                </a:schemeClr>
              </a:solidFill>
            </a:endParaRPr>
          </a:p>
        </p:txBody>
      </p:sp>
      <p:sp>
        <p:nvSpPr>
          <p:cNvPr id="26" name="Прямоугольник 25">
            <a:extLst>
              <a:ext uri="{FF2B5EF4-FFF2-40B4-BE49-F238E27FC236}">
                <a16:creationId xmlns:a16="http://schemas.microsoft.com/office/drawing/2014/main" id="{9F2F20F4-EB26-48F7-8F28-65F7FA7CEDAF}"/>
              </a:ext>
            </a:extLst>
          </p:cNvPr>
          <p:cNvSpPr/>
          <p:nvPr/>
        </p:nvSpPr>
        <p:spPr>
          <a:xfrm>
            <a:off x="5634404" y="746353"/>
            <a:ext cx="6444367" cy="3693319"/>
          </a:xfrm>
          <a:prstGeom prst="rect">
            <a:avLst/>
          </a:prstGeom>
        </p:spPr>
        <p:txBody>
          <a:bodyPr wrap="square">
            <a:spAutoFit/>
          </a:bodyPr>
          <a:lstStyle/>
          <a:p>
            <a:pPr algn="ctr"/>
            <a:r>
              <a:rPr lang="ru-RU"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Морфологические признаки</a:t>
            </a:r>
          </a:p>
          <a:p>
            <a:pPr algn="ctr"/>
            <a:endParaRPr lang="ru-RU" dirty="0">
              <a:solidFill>
                <a:schemeClr val="accent5">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r>
              <a:rPr lang="ru-RU" b="1" dirty="0"/>
              <a:t>Форма и скульптура раковины:</a:t>
            </a:r>
            <a:r>
              <a:rPr lang="ru-RU" dirty="0"/>
              <a:t> раковина крупная (длина – 0,6 мм, высота – 0,2-0,3 мм), тонкостенная; брюшной край прямой; концы равной высоты или передний выше</a:t>
            </a:r>
          </a:p>
          <a:p>
            <a:r>
              <a:rPr lang="ru-RU" b="1" dirty="0" err="1"/>
              <a:t>Макроскульптура</a:t>
            </a:r>
            <a:r>
              <a:rPr lang="ru-RU" b="1" dirty="0"/>
              <a:t>:</a:t>
            </a:r>
            <a:r>
              <a:rPr lang="ru-RU" dirty="0"/>
              <a:t> </a:t>
            </a:r>
            <a:r>
              <a:rPr lang="ru-RU" dirty="0" err="1"/>
              <a:t>вдавленность</a:t>
            </a:r>
            <a:endParaRPr lang="ru-RU" dirty="0"/>
          </a:p>
          <a:p>
            <a:r>
              <a:rPr lang="ru-RU" b="1" dirty="0"/>
              <a:t>Соотношение створок:</a:t>
            </a:r>
            <a:r>
              <a:rPr lang="ru-RU" dirty="0"/>
              <a:t> </a:t>
            </a:r>
            <a:r>
              <a:rPr lang="ru-RU" dirty="0" err="1"/>
              <a:t>ассиметрия</a:t>
            </a:r>
            <a:r>
              <a:rPr lang="ru-RU" dirty="0"/>
              <a:t>, левая створка перекрывает правую</a:t>
            </a:r>
          </a:p>
          <a:p>
            <a:r>
              <a:rPr lang="ru-RU" b="1" dirty="0"/>
              <a:t>Замок:</a:t>
            </a:r>
            <a:r>
              <a:rPr lang="ru-RU" dirty="0"/>
              <a:t> образован </a:t>
            </a:r>
            <a:r>
              <a:rPr lang="ru-RU" dirty="0" err="1"/>
              <a:t>ступенькообразным</a:t>
            </a:r>
            <a:r>
              <a:rPr lang="ru-RU" dirty="0"/>
              <a:t> понижением вдоль замочного края левой створки и </a:t>
            </a:r>
            <a:r>
              <a:rPr lang="ru-RU" dirty="0" err="1"/>
              <a:t>ножевидным</a:t>
            </a:r>
            <a:r>
              <a:rPr lang="ru-RU" dirty="0"/>
              <a:t> краем правой</a:t>
            </a:r>
          </a:p>
          <a:p>
            <a:r>
              <a:rPr lang="ru-RU" b="1" dirty="0" err="1"/>
              <a:t>Мезоскульптура</a:t>
            </a:r>
            <a:r>
              <a:rPr lang="ru-RU" b="1" dirty="0"/>
              <a:t>:</a:t>
            </a:r>
            <a:r>
              <a:rPr lang="ru-RU" dirty="0"/>
              <a:t> поверхность створок мелкоячеистая (морщинистая)</a:t>
            </a:r>
          </a:p>
          <a:p>
            <a:r>
              <a:rPr lang="ru-RU" b="1" dirty="0"/>
              <a:t>Микроскульптура:</a:t>
            </a:r>
            <a:r>
              <a:rPr lang="en-US" dirty="0"/>
              <a:t> </a:t>
            </a:r>
            <a:r>
              <a:rPr lang="en-US" dirty="0" err="1"/>
              <a:t>поровые</a:t>
            </a:r>
            <a:r>
              <a:rPr lang="en-US" dirty="0"/>
              <a:t> </a:t>
            </a:r>
            <a:r>
              <a:rPr lang="en-US" dirty="0" err="1"/>
              <a:t>каналы</a:t>
            </a:r>
            <a:r>
              <a:rPr lang="en-US" dirty="0"/>
              <a:t> </a:t>
            </a:r>
            <a:r>
              <a:rPr lang="en-US" dirty="0" err="1"/>
              <a:t>простые</a:t>
            </a:r>
            <a:endParaRPr lang="ru-RU" dirty="0"/>
          </a:p>
        </p:txBody>
      </p:sp>
      <p:sp>
        <p:nvSpPr>
          <p:cNvPr id="27" name="Прямоугольник 26">
            <a:extLst>
              <a:ext uri="{FF2B5EF4-FFF2-40B4-BE49-F238E27FC236}">
                <a16:creationId xmlns:a16="http://schemas.microsoft.com/office/drawing/2014/main" id="{F39191B4-09E8-4B75-A9EA-EFD2563E9654}"/>
              </a:ext>
            </a:extLst>
          </p:cNvPr>
          <p:cNvSpPr/>
          <p:nvPr/>
        </p:nvSpPr>
        <p:spPr>
          <a:xfrm>
            <a:off x="5642054" y="6187601"/>
            <a:ext cx="6429069" cy="613117"/>
          </a:xfrm>
          <a:prstGeom prst="rect">
            <a:avLst/>
          </a:prstGeom>
        </p:spPr>
        <p:txBody>
          <a:bodyPr wrap="square">
            <a:spAutoFit/>
          </a:bodyPr>
          <a:lstStyle/>
          <a:p>
            <a:pPr indent="450215" algn="just">
              <a:lnSpc>
                <a:spcPct val="150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*Детальные фотографии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микрофоссилий</a:t>
            </a:r>
            <a:r>
              <a:rPr lang="ru-RU" sz="1200" dirty="0">
                <a:latin typeface="Times New Roman" panose="02020603050405020304" pitchFamily="18" charset="0"/>
                <a:ea typeface="Calibri" panose="020F0502020204030204" pitchFamily="34" charset="0"/>
                <a:cs typeface="Times New Roman" panose="02020603050405020304" pitchFamily="18" charset="0"/>
              </a:rPr>
              <a:t> сделаны на сканирующем микроскопе «FEI XL-30 ESEM» в лаборатории электронной микроскопии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ИГиНГТ</a:t>
            </a:r>
            <a:r>
              <a:rPr lang="ru-RU" sz="1200" dirty="0">
                <a:latin typeface="Times New Roman" panose="02020603050405020304" pitchFamily="18" charset="0"/>
                <a:ea typeface="Calibri" panose="020F0502020204030204" pitchFamily="34" charset="0"/>
                <a:cs typeface="Times New Roman" panose="02020603050405020304" pitchFamily="18" charset="0"/>
              </a:rPr>
              <a:t> КФУ</a:t>
            </a:r>
          </a:p>
        </p:txBody>
      </p:sp>
      <p:sp>
        <p:nvSpPr>
          <p:cNvPr id="28" name="Прямоугольник 27">
            <a:extLst>
              <a:ext uri="{FF2B5EF4-FFF2-40B4-BE49-F238E27FC236}">
                <a16:creationId xmlns:a16="http://schemas.microsoft.com/office/drawing/2014/main" id="{E44E518F-3D5F-4940-9C0E-8F1F9D982015}"/>
              </a:ext>
            </a:extLst>
          </p:cNvPr>
          <p:cNvSpPr/>
          <p:nvPr/>
        </p:nvSpPr>
        <p:spPr>
          <a:xfrm>
            <a:off x="5620202" y="4751028"/>
            <a:ext cx="6483756" cy="923330"/>
          </a:xfrm>
          <a:prstGeom prst="rect">
            <a:avLst/>
          </a:prstGeom>
        </p:spPr>
        <p:txBody>
          <a:bodyPr wrap="square">
            <a:spAutoFit/>
          </a:bodyPr>
          <a:lstStyle/>
          <a:p>
            <a:pPr algn="ctr"/>
            <a:r>
              <a:rPr lang="ru-RU"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Распространение:</a:t>
            </a:r>
          </a:p>
          <a:p>
            <a:pPr marL="285750" indent="-285750" algn="ctr">
              <a:buFontTx/>
              <a:buChar char="-"/>
            </a:pPr>
            <a:r>
              <a:rPr lang="ru-RU" dirty="0"/>
              <a:t>органогенные карбонатные отложения фации окаймленной платформы</a:t>
            </a:r>
            <a:endParaRPr lang="ru-RU" sz="2800" dirty="0"/>
          </a:p>
        </p:txBody>
      </p:sp>
    </p:spTree>
    <p:extLst>
      <p:ext uri="{BB962C8B-B14F-4D97-AF65-F5344CB8AC3E}">
        <p14:creationId xmlns:p14="http://schemas.microsoft.com/office/powerpoint/2010/main" val="1843090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9" name="Прямоугольник 18">
            <a:extLst>
              <a:ext uri="{FF2B5EF4-FFF2-40B4-BE49-F238E27FC236}">
                <a16:creationId xmlns:a16="http://schemas.microsoft.com/office/drawing/2014/main" id="{0A59CBE9-16B2-4794-BF13-559F17338467}"/>
              </a:ext>
            </a:extLst>
          </p:cNvPr>
          <p:cNvSpPr/>
          <p:nvPr/>
        </p:nvSpPr>
        <p:spPr>
          <a:xfrm>
            <a:off x="-2" y="0"/>
            <a:ext cx="12192001" cy="374077"/>
          </a:xfrm>
          <a:prstGeom prst="rect">
            <a:avLst/>
          </a:prstGeom>
        </p:spPr>
        <p:txBody>
          <a:bodyPr wrap="square">
            <a:spAutoFit/>
          </a:bodyPr>
          <a:lstStyle/>
          <a:p>
            <a:pPr algn="ctr">
              <a:lnSpc>
                <a:spcPct val="107000"/>
              </a:lnSpc>
              <a:spcAft>
                <a:spcPts val="800"/>
              </a:spcAft>
            </a:pPr>
            <a:r>
              <a:rPr lang="ru-RU" u="sng" dirty="0">
                <a:latin typeface="Times New Roman" panose="02020603050405020304" pitchFamily="18" charset="0"/>
                <a:ea typeface="Calibri" panose="020F0502020204030204" pitchFamily="34" charset="0"/>
                <a:cs typeface="Times New Roman" panose="02020603050405020304" pitchFamily="18" charset="0"/>
              </a:rPr>
              <a:t>Надсемейство</a:t>
            </a:r>
            <a:r>
              <a:rPr lang="en-US" u="sng" dirty="0">
                <a:latin typeface="Calibri" panose="020F0502020204030204" pitchFamily="34" charset="0"/>
                <a:ea typeface="Calibri" panose="020F0502020204030204" pitchFamily="34" charset="0"/>
                <a:cs typeface="Times New Roman" panose="02020603050405020304" pitchFamily="18" charset="0"/>
              </a:rPr>
              <a:t> </a:t>
            </a:r>
            <a:r>
              <a:rPr lang="en-US" i="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Healdiacea</a:t>
            </a:r>
            <a:r>
              <a:rPr lang="en-US"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Harlton</a:t>
            </a:r>
            <a:r>
              <a:rPr lang="ru-RU" dirty="0">
                <a:latin typeface="Times New Roman" panose="02020603050405020304" pitchFamily="18" charset="0"/>
                <a:ea typeface="Calibri" panose="020F0502020204030204" pitchFamily="34" charset="0"/>
                <a:cs typeface="Times New Roman" panose="02020603050405020304" pitchFamily="18" charset="0"/>
              </a:rPr>
              <a:t>, 1933</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ru-RU" u="sng" dirty="0">
                <a:latin typeface="Times New Roman" panose="02020603050405020304" pitchFamily="18" charset="0"/>
                <a:ea typeface="Calibri" panose="020F0502020204030204" pitchFamily="34" charset="0"/>
                <a:cs typeface="Times New Roman" panose="02020603050405020304" pitchFamily="18" charset="0"/>
              </a:rPr>
              <a:t>Семейство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i="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Healdiidae</a:t>
            </a:r>
            <a:r>
              <a:rPr lang="en-US" i="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Harlton</a:t>
            </a:r>
            <a:r>
              <a:rPr lang="ru-RU" dirty="0">
                <a:latin typeface="Times New Roman" panose="02020603050405020304" pitchFamily="18" charset="0"/>
                <a:ea typeface="Calibri" panose="020F0502020204030204" pitchFamily="34" charset="0"/>
                <a:cs typeface="Times New Roman" panose="02020603050405020304" pitchFamily="18" charset="0"/>
              </a:rPr>
              <a:t>, 1933</a:t>
            </a:r>
            <a:r>
              <a:rPr lang="ru-RU" i="1" dirty="0">
                <a:latin typeface="Times New Roman" panose="02020603050405020304" pitchFamily="18" charset="0"/>
                <a:ea typeface="Calibri" panose="020F0502020204030204" pitchFamily="34" charset="0"/>
                <a:cs typeface="Times New Roman" panose="02020603050405020304" pitchFamily="18" charset="0"/>
              </a:rPr>
              <a:t> </a:t>
            </a:r>
            <a:r>
              <a:rPr lang="ru-RU" u="sng" dirty="0">
                <a:latin typeface="Times New Roman" panose="02020603050405020304" pitchFamily="18" charset="0"/>
                <a:ea typeface="Calibri" panose="020F0502020204030204" pitchFamily="34" charset="0"/>
                <a:cs typeface="Times New Roman" panose="02020603050405020304" pitchFamily="18" charset="0"/>
              </a:rPr>
              <a:t>Тип рода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i="1" dirty="0" err="1">
                <a:solidFill>
                  <a:schemeClr val="accent1">
                    <a:lumMod val="50000"/>
                  </a:schemeClr>
                </a:solidFill>
                <a:latin typeface="Times New Roman" panose="02020603050405020304" pitchFamily="18" charset="0"/>
                <a:ea typeface="Calibri" panose="020F0502020204030204" pitchFamily="34" charset="0"/>
              </a:rPr>
              <a:t>Carbonia</a:t>
            </a:r>
            <a:r>
              <a:rPr lang="en-US" i="1" dirty="0">
                <a:solidFill>
                  <a:schemeClr val="accent1">
                    <a:lumMod val="50000"/>
                  </a:schemeClr>
                </a:solidFill>
                <a:latin typeface="Times New Roman" panose="02020603050405020304" pitchFamily="18" charset="0"/>
                <a:ea typeface="Calibri" panose="020F0502020204030204" pitchFamily="34" charset="0"/>
              </a:rPr>
              <a:t> </a:t>
            </a:r>
            <a:r>
              <a:rPr lang="en-US" i="1" dirty="0" err="1">
                <a:solidFill>
                  <a:schemeClr val="accent1">
                    <a:lumMod val="50000"/>
                  </a:schemeClr>
                </a:solidFill>
                <a:latin typeface="Times New Roman" panose="02020603050405020304" pitchFamily="18" charset="0"/>
                <a:ea typeface="Calibri" panose="020F0502020204030204" pitchFamily="34" charset="0"/>
              </a:rPr>
              <a:t>agnes</a:t>
            </a:r>
            <a:r>
              <a:rPr lang="en-US" i="1" dirty="0">
                <a:solidFill>
                  <a:schemeClr val="accent1">
                    <a:lumMod val="50000"/>
                  </a:schemeClr>
                </a:solidFill>
                <a:latin typeface="Times New Roman" panose="02020603050405020304" pitchFamily="18" charset="0"/>
                <a:ea typeface="Calibri" panose="020F0502020204030204" pitchFamily="34" charset="0"/>
              </a:rPr>
              <a:t> </a:t>
            </a:r>
            <a:r>
              <a:rPr lang="en-US" dirty="0">
                <a:latin typeface="Times New Roman" panose="02020603050405020304" pitchFamily="18" charset="0"/>
                <a:ea typeface="Calibri" panose="020F0502020204030204" pitchFamily="34" charset="0"/>
              </a:rPr>
              <a:t>J o n e s, 1980</a:t>
            </a:r>
            <a:endParaRPr lang="ru-RU" dirty="0"/>
          </a:p>
        </p:txBody>
      </p:sp>
      <p:graphicFrame>
        <p:nvGraphicFramePr>
          <p:cNvPr id="20" name="Таблица 20">
            <a:extLst>
              <a:ext uri="{FF2B5EF4-FFF2-40B4-BE49-F238E27FC236}">
                <a16:creationId xmlns:a16="http://schemas.microsoft.com/office/drawing/2014/main" id="{5B6B71C7-112D-4AE6-A5A9-15AD0CB19CE8}"/>
              </a:ext>
            </a:extLst>
          </p:cNvPr>
          <p:cNvGraphicFramePr>
            <a:graphicFrameLocks noGrp="1"/>
          </p:cNvGraphicFramePr>
          <p:nvPr>
            <p:extLst>
              <p:ext uri="{D42A27DB-BD31-4B8C-83A1-F6EECF244321}">
                <p14:modId xmlns:p14="http://schemas.microsoft.com/office/powerpoint/2010/main" val="2140523169"/>
              </p:ext>
            </p:extLst>
          </p:nvPr>
        </p:nvGraphicFramePr>
        <p:xfrm>
          <a:off x="-2" y="589037"/>
          <a:ext cx="5598368" cy="6268962"/>
        </p:xfrm>
        <a:graphic>
          <a:graphicData uri="http://schemas.openxmlformats.org/drawingml/2006/table">
            <a:tbl>
              <a:tblPr firstRow="1" bandRow="1">
                <a:tableStyleId>{2D5ABB26-0587-4C30-8999-92F81FD0307C}</a:tableStyleId>
              </a:tblPr>
              <a:tblGrid>
                <a:gridCol w="2799184">
                  <a:extLst>
                    <a:ext uri="{9D8B030D-6E8A-4147-A177-3AD203B41FA5}">
                      <a16:colId xmlns:a16="http://schemas.microsoft.com/office/drawing/2014/main" val="2133698505"/>
                    </a:ext>
                  </a:extLst>
                </a:gridCol>
                <a:gridCol w="2799184">
                  <a:extLst>
                    <a:ext uri="{9D8B030D-6E8A-4147-A177-3AD203B41FA5}">
                      <a16:colId xmlns:a16="http://schemas.microsoft.com/office/drawing/2014/main" val="2747327976"/>
                    </a:ext>
                  </a:extLst>
                </a:gridCol>
              </a:tblGrid>
              <a:tr h="2089654">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7265590"/>
                  </a:ext>
                </a:extLst>
              </a:tr>
              <a:tr h="2089654">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1111010"/>
                  </a:ext>
                </a:extLst>
              </a:tr>
              <a:tr h="2089654">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5848503"/>
                  </a:ext>
                </a:extLst>
              </a:tr>
            </a:tbl>
          </a:graphicData>
        </a:graphic>
      </p:graphicFrame>
      <p:pic>
        <p:nvPicPr>
          <p:cNvPr id="52" name="Рисунок 51">
            <a:extLst>
              <a:ext uri="{FF2B5EF4-FFF2-40B4-BE49-F238E27FC236}">
                <a16:creationId xmlns:a16="http://schemas.microsoft.com/office/drawing/2014/main" id="{3E7E0032-82CA-4E63-9E39-75B26D3A488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831478" y="4789381"/>
            <a:ext cx="2723199" cy="2042219"/>
          </a:xfrm>
          <a:prstGeom prst="rect">
            <a:avLst/>
          </a:prstGeom>
        </p:spPr>
      </p:pic>
      <p:pic>
        <p:nvPicPr>
          <p:cNvPr id="53" name="Рисунок 52">
            <a:extLst>
              <a:ext uri="{FF2B5EF4-FFF2-40B4-BE49-F238E27FC236}">
                <a16:creationId xmlns:a16="http://schemas.microsoft.com/office/drawing/2014/main" id="{9385B978-E628-4D90-9248-864C4AA6868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4288" y="2702918"/>
            <a:ext cx="2721600" cy="2041200"/>
          </a:xfrm>
          <a:prstGeom prst="rect">
            <a:avLst/>
          </a:prstGeom>
        </p:spPr>
      </p:pic>
      <p:pic>
        <p:nvPicPr>
          <p:cNvPr id="54" name="Рисунок 53">
            <a:extLst>
              <a:ext uri="{FF2B5EF4-FFF2-40B4-BE49-F238E27FC236}">
                <a16:creationId xmlns:a16="http://schemas.microsoft.com/office/drawing/2014/main" id="{A76D3D17-1363-4226-B889-7C3FF3F851B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4288" y="4789381"/>
            <a:ext cx="2721600" cy="2041200"/>
          </a:xfrm>
          <a:prstGeom prst="rect">
            <a:avLst/>
          </a:prstGeom>
        </p:spPr>
      </p:pic>
      <p:sp>
        <p:nvSpPr>
          <p:cNvPr id="55" name="Прямоугольник 54">
            <a:extLst>
              <a:ext uri="{FF2B5EF4-FFF2-40B4-BE49-F238E27FC236}">
                <a16:creationId xmlns:a16="http://schemas.microsoft.com/office/drawing/2014/main" id="{A52AED99-716D-42EC-A06C-B9FAF117BD1C}"/>
              </a:ext>
            </a:extLst>
          </p:cNvPr>
          <p:cNvSpPr/>
          <p:nvPr/>
        </p:nvSpPr>
        <p:spPr>
          <a:xfrm>
            <a:off x="2787789" y="4751028"/>
            <a:ext cx="410548" cy="374077"/>
          </a:xfrm>
          <a:prstGeom prst="rect">
            <a:avLst/>
          </a:prstGeom>
        </p:spPr>
        <p:txBody>
          <a:bodyPr wrap="square">
            <a:spAutoFit/>
          </a:bodyPr>
          <a:lstStyle/>
          <a:p>
            <a:pPr algn="ctr">
              <a:lnSpc>
                <a:spcPct val="107000"/>
              </a:lnSpc>
              <a:spcAft>
                <a:spcPts val="800"/>
              </a:spcAft>
            </a:pPr>
            <a:r>
              <a:rPr lang="en-US" dirty="0">
                <a:solidFill>
                  <a:schemeClr val="accent4">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rPr>
              <a:t>3</a:t>
            </a:r>
            <a:endParaRPr lang="ru-RU" dirty="0">
              <a:solidFill>
                <a:schemeClr val="accent4">
                  <a:lumMod val="60000"/>
                  <a:lumOff val="40000"/>
                </a:schemeClr>
              </a:solidFill>
            </a:endParaRPr>
          </a:p>
        </p:txBody>
      </p:sp>
      <p:sp>
        <p:nvSpPr>
          <p:cNvPr id="56" name="Прямоугольник 55">
            <a:extLst>
              <a:ext uri="{FF2B5EF4-FFF2-40B4-BE49-F238E27FC236}">
                <a16:creationId xmlns:a16="http://schemas.microsoft.com/office/drawing/2014/main" id="{3E8A9E42-BF08-40D4-B2A8-8AAF320E8539}"/>
              </a:ext>
            </a:extLst>
          </p:cNvPr>
          <p:cNvSpPr/>
          <p:nvPr/>
        </p:nvSpPr>
        <p:spPr>
          <a:xfrm>
            <a:off x="18660" y="2733336"/>
            <a:ext cx="410548" cy="374077"/>
          </a:xfrm>
          <a:prstGeom prst="rect">
            <a:avLst/>
          </a:prstGeom>
        </p:spPr>
        <p:txBody>
          <a:bodyPr wrap="square">
            <a:spAutoFit/>
          </a:bodyPr>
          <a:lstStyle/>
          <a:p>
            <a:pPr algn="ctr">
              <a:lnSpc>
                <a:spcPct val="107000"/>
              </a:lnSpc>
              <a:spcAft>
                <a:spcPts val="800"/>
              </a:spcAft>
            </a:pPr>
            <a:r>
              <a:rPr lang="en-US" dirty="0">
                <a:solidFill>
                  <a:schemeClr val="accent4">
                    <a:lumMod val="60000"/>
                    <a:lumOff val="40000"/>
                  </a:schemeClr>
                </a:solidFill>
                <a:latin typeface="Times New Roman" panose="02020603050405020304" pitchFamily="18" charset="0"/>
                <a:cs typeface="Times New Roman" panose="02020603050405020304" pitchFamily="18" charset="0"/>
              </a:rPr>
              <a:t>7</a:t>
            </a:r>
            <a:endParaRPr lang="ru-RU" dirty="0">
              <a:solidFill>
                <a:schemeClr val="accent4">
                  <a:lumMod val="60000"/>
                  <a:lumOff val="40000"/>
                </a:schemeClr>
              </a:solidFill>
            </a:endParaRPr>
          </a:p>
        </p:txBody>
      </p:sp>
      <p:sp>
        <p:nvSpPr>
          <p:cNvPr id="57" name="Прямоугольник 56">
            <a:extLst>
              <a:ext uri="{FF2B5EF4-FFF2-40B4-BE49-F238E27FC236}">
                <a16:creationId xmlns:a16="http://schemas.microsoft.com/office/drawing/2014/main" id="{A6F417C8-4E6A-434B-A014-00F1F0F59BC3}"/>
              </a:ext>
            </a:extLst>
          </p:cNvPr>
          <p:cNvSpPr/>
          <p:nvPr/>
        </p:nvSpPr>
        <p:spPr>
          <a:xfrm>
            <a:off x="2226964" y="4737829"/>
            <a:ext cx="606113" cy="374077"/>
          </a:xfrm>
          <a:prstGeom prst="rect">
            <a:avLst/>
          </a:prstGeom>
        </p:spPr>
        <p:txBody>
          <a:bodyPr wrap="square">
            <a:spAutoFit/>
          </a:bodyPr>
          <a:lstStyle/>
          <a:p>
            <a:pPr algn="ctr">
              <a:lnSpc>
                <a:spcPct val="107000"/>
              </a:lnSpc>
              <a:spcAft>
                <a:spcPts val="800"/>
              </a:spcAft>
            </a:pPr>
            <a:r>
              <a:rPr lang="en-US" dirty="0">
                <a:solidFill>
                  <a:schemeClr val="accent4">
                    <a:lumMod val="60000"/>
                    <a:lumOff val="40000"/>
                  </a:schemeClr>
                </a:solidFill>
                <a:latin typeface="Times New Roman" panose="02020603050405020304" pitchFamily="18" charset="0"/>
                <a:cs typeface="Times New Roman" panose="02020603050405020304" pitchFamily="18" charset="0"/>
              </a:rPr>
              <a:t>12</a:t>
            </a:r>
            <a:endParaRPr lang="ru-RU" dirty="0">
              <a:solidFill>
                <a:schemeClr val="accent4">
                  <a:lumMod val="60000"/>
                  <a:lumOff val="40000"/>
                </a:schemeClr>
              </a:solidFill>
            </a:endParaRPr>
          </a:p>
        </p:txBody>
      </p:sp>
      <p:pic>
        <p:nvPicPr>
          <p:cNvPr id="60" name="Рисунок 59">
            <a:extLst>
              <a:ext uri="{FF2B5EF4-FFF2-40B4-BE49-F238E27FC236}">
                <a16:creationId xmlns:a16="http://schemas.microsoft.com/office/drawing/2014/main" id="{810A95E5-49B3-45EC-A1CA-333444038FD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2833077" y="2702918"/>
            <a:ext cx="2721600" cy="2041200"/>
          </a:xfrm>
          <a:prstGeom prst="rect">
            <a:avLst/>
          </a:prstGeom>
        </p:spPr>
      </p:pic>
      <p:sp>
        <p:nvSpPr>
          <p:cNvPr id="61" name="Прямоугольник 60">
            <a:extLst>
              <a:ext uri="{FF2B5EF4-FFF2-40B4-BE49-F238E27FC236}">
                <a16:creationId xmlns:a16="http://schemas.microsoft.com/office/drawing/2014/main" id="{228B5E7E-BF3A-44BA-A9AC-66A78F43ADB3}"/>
              </a:ext>
            </a:extLst>
          </p:cNvPr>
          <p:cNvSpPr/>
          <p:nvPr/>
        </p:nvSpPr>
        <p:spPr>
          <a:xfrm>
            <a:off x="2703072" y="2674348"/>
            <a:ext cx="606113" cy="374077"/>
          </a:xfrm>
          <a:prstGeom prst="rect">
            <a:avLst/>
          </a:prstGeom>
        </p:spPr>
        <p:txBody>
          <a:bodyPr wrap="square">
            <a:spAutoFit/>
          </a:bodyPr>
          <a:lstStyle/>
          <a:p>
            <a:pPr algn="ctr">
              <a:lnSpc>
                <a:spcPct val="107000"/>
              </a:lnSpc>
              <a:spcAft>
                <a:spcPts val="800"/>
              </a:spcAft>
            </a:pPr>
            <a:r>
              <a:rPr lang="en-US" dirty="0">
                <a:solidFill>
                  <a:schemeClr val="accent4">
                    <a:lumMod val="60000"/>
                    <a:lumOff val="40000"/>
                  </a:schemeClr>
                </a:solidFill>
                <a:latin typeface="Times New Roman" panose="02020603050405020304" pitchFamily="18" charset="0"/>
                <a:cs typeface="Times New Roman" panose="02020603050405020304" pitchFamily="18" charset="0"/>
              </a:rPr>
              <a:t>16</a:t>
            </a:r>
            <a:endParaRPr lang="ru-RU" dirty="0">
              <a:solidFill>
                <a:schemeClr val="accent4">
                  <a:lumMod val="60000"/>
                  <a:lumOff val="40000"/>
                </a:schemeClr>
              </a:solidFill>
            </a:endParaRPr>
          </a:p>
        </p:txBody>
      </p:sp>
      <p:pic>
        <p:nvPicPr>
          <p:cNvPr id="64" name="Рисунок 63">
            <a:extLst>
              <a:ext uri="{FF2B5EF4-FFF2-40B4-BE49-F238E27FC236}">
                <a16:creationId xmlns:a16="http://schemas.microsoft.com/office/drawing/2014/main" id="{91ABA48D-821C-4D5C-83EA-6FEAFD61F616}"/>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34288" y="605730"/>
            <a:ext cx="2721600" cy="2041200"/>
          </a:xfrm>
          <a:prstGeom prst="rect">
            <a:avLst/>
          </a:prstGeom>
        </p:spPr>
      </p:pic>
      <p:pic>
        <p:nvPicPr>
          <p:cNvPr id="65" name="Рисунок 64">
            <a:extLst>
              <a:ext uri="{FF2B5EF4-FFF2-40B4-BE49-F238E27FC236}">
                <a16:creationId xmlns:a16="http://schemas.microsoft.com/office/drawing/2014/main" id="{294958DE-2389-41C6-8B69-C6DB1D2CBD1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831478" y="605730"/>
            <a:ext cx="2721600" cy="2041200"/>
          </a:xfrm>
          <a:prstGeom prst="rect">
            <a:avLst/>
          </a:prstGeom>
        </p:spPr>
      </p:pic>
      <p:sp>
        <p:nvSpPr>
          <p:cNvPr id="66" name="Прямоугольник 65">
            <a:extLst>
              <a:ext uri="{FF2B5EF4-FFF2-40B4-BE49-F238E27FC236}">
                <a16:creationId xmlns:a16="http://schemas.microsoft.com/office/drawing/2014/main" id="{1D864C2A-4051-4160-9C0A-6DBCADCDFF28}"/>
              </a:ext>
            </a:extLst>
          </p:cNvPr>
          <p:cNvSpPr/>
          <p:nvPr/>
        </p:nvSpPr>
        <p:spPr>
          <a:xfrm>
            <a:off x="35860" y="578312"/>
            <a:ext cx="410548" cy="374077"/>
          </a:xfrm>
          <a:prstGeom prst="rect">
            <a:avLst/>
          </a:prstGeom>
        </p:spPr>
        <p:txBody>
          <a:bodyPr wrap="square">
            <a:spAutoFit/>
          </a:bodyPr>
          <a:lstStyle/>
          <a:p>
            <a:pPr algn="ctr">
              <a:lnSpc>
                <a:spcPct val="107000"/>
              </a:lnSpc>
              <a:spcAft>
                <a:spcPts val="800"/>
              </a:spcAft>
            </a:pPr>
            <a:r>
              <a:rPr lang="ru-RU" dirty="0">
                <a:solidFill>
                  <a:schemeClr val="accent4">
                    <a:lumMod val="60000"/>
                    <a:lumOff val="40000"/>
                  </a:schemeClr>
                </a:solidFill>
                <a:latin typeface="Times New Roman" panose="02020603050405020304" pitchFamily="18" charset="0"/>
                <a:cs typeface="Times New Roman" panose="02020603050405020304" pitchFamily="18" charset="0"/>
              </a:rPr>
              <a:t>1</a:t>
            </a:r>
            <a:endParaRPr lang="ru-RU" dirty="0">
              <a:solidFill>
                <a:schemeClr val="accent4">
                  <a:lumMod val="60000"/>
                  <a:lumOff val="40000"/>
                </a:schemeClr>
              </a:solidFill>
            </a:endParaRPr>
          </a:p>
        </p:txBody>
      </p:sp>
      <p:sp>
        <p:nvSpPr>
          <p:cNvPr id="67" name="Прямоугольник 66">
            <a:extLst>
              <a:ext uri="{FF2B5EF4-FFF2-40B4-BE49-F238E27FC236}">
                <a16:creationId xmlns:a16="http://schemas.microsoft.com/office/drawing/2014/main" id="{B99519DB-CBB2-47E1-8479-20055B13E5E9}"/>
              </a:ext>
            </a:extLst>
          </p:cNvPr>
          <p:cNvSpPr/>
          <p:nvPr/>
        </p:nvSpPr>
        <p:spPr>
          <a:xfrm>
            <a:off x="2817113" y="560467"/>
            <a:ext cx="410548" cy="374077"/>
          </a:xfrm>
          <a:prstGeom prst="rect">
            <a:avLst/>
          </a:prstGeom>
        </p:spPr>
        <p:txBody>
          <a:bodyPr wrap="square">
            <a:spAutoFit/>
          </a:bodyPr>
          <a:lstStyle/>
          <a:p>
            <a:pPr algn="ctr">
              <a:lnSpc>
                <a:spcPct val="107000"/>
              </a:lnSpc>
              <a:spcAft>
                <a:spcPts val="800"/>
              </a:spcAft>
            </a:pPr>
            <a:r>
              <a:rPr lang="ru-RU" dirty="0">
                <a:solidFill>
                  <a:schemeClr val="accent4">
                    <a:lumMod val="60000"/>
                    <a:lumOff val="40000"/>
                  </a:schemeClr>
                </a:solidFill>
                <a:latin typeface="Times New Roman" panose="02020603050405020304" pitchFamily="18" charset="0"/>
                <a:cs typeface="Times New Roman" panose="02020603050405020304" pitchFamily="18" charset="0"/>
              </a:rPr>
              <a:t>1</a:t>
            </a:r>
            <a:endParaRPr lang="ru-RU" dirty="0">
              <a:solidFill>
                <a:schemeClr val="accent4">
                  <a:lumMod val="60000"/>
                  <a:lumOff val="40000"/>
                </a:schemeClr>
              </a:solidFill>
            </a:endParaRPr>
          </a:p>
        </p:txBody>
      </p:sp>
      <p:sp>
        <p:nvSpPr>
          <p:cNvPr id="22" name="Прямоугольник 21">
            <a:extLst>
              <a:ext uri="{FF2B5EF4-FFF2-40B4-BE49-F238E27FC236}">
                <a16:creationId xmlns:a16="http://schemas.microsoft.com/office/drawing/2014/main" id="{C33F4AFC-E8E6-4E8E-8449-C133EFAAD9AF}"/>
              </a:ext>
            </a:extLst>
          </p:cNvPr>
          <p:cNvSpPr/>
          <p:nvPr/>
        </p:nvSpPr>
        <p:spPr>
          <a:xfrm>
            <a:off x="5634404" y="705535"/>
            <a:ext cx="6444367" cy="3416320"/>
          </a:xfrm>
          <a:prstGeom prst="rect">
            <a:avLst/>
          </a:prstGeom>
        </p:spPr>
        <p:txBody>
          <a:bodyPr wrap="square">
            <a:spAutoFit/>
          </a:bodyPr>
          <a:lstStyle/>
          <a:p>
            <a:pPr algn="ctr"/>
            <a:r>
              <a:rPr lang="ru-RU"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Морфологические признаки</a:t>
            </a:r>
          </a:p>
          <a:p>
            <a:pPr algn="ctr"/>
            <a:endParaRPr lang="ru-RU" dirty="0">
              <a:solidFill>
                <a:schemeClr val="accent5">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r>
              <a:rPr lang="ru-RU" b="1" dirty="0"/>
              <a:t>Форма и скульптура раковины:</a:t>
            </a:r>
            <a:r>
              <a:rPr lang="ru-RU" dirty="0"/>
              <a:t> длина раковины – 0,6 мм, высота – около 0,3 мм, тонкостенная, вздутая, почти овальная</a:t>
            </a:r>
          </a:p>
          <a:p>
            <a:r>
              <a:rPr lang="ru-RU" b="1" dirty="0" err="1"/>
              <a:t>Макроскульптура</a:t>
            </a:r>
            <a:r>
              <a:rPr lang="ru-RU" b="1" dirty="0"/>
              <a:t>:</a:t>
            </a:r>
            <a:r>
              <a:rPr lang="ru-RU" dirty="0"/>
              <a:t> отсутствует</a:t>
            </a:r>
          </a:p>
          <a:p>
            <a:r>
              <a:rPr lang="ru-RU" b="1" dirty="0"/>
              <a:t>Соотношение створок:</a:t>
            </a:r>
            <a:r>
              <a:rPr lang="ru-RU" dirty="0"/>
              <a:t> асимметрия, правая створка перекрывает левую, охват умеренный и равномерно круговой</a:t>
            </a:r>
          </a:p>
          <a:p>
            <a:r>
              <a:rPr lang="ru-RU" b="1" dirty="0"/>
              <a:t>Замок:</a:t>
            </a:r>
            <a:r>
              <a:rPr lang="ru-RU" dirty="0"/>
              <a:t> </a:t>
            </a:r>
            <a:r>
              <a:rPr lang="ru-RU" dirty="0" err="1"/>
              <a:t>равноэлементный</a:t>
            </a:r>
            <a:r>
              <a:rPr lang="ru-RU" dirty="0"/>
              <a:t> </a:t>
            </a:r>
            <a:r>
              <a:rPr lang="ru-RU" dirty="0" err="1"/>
              <a:t>правоваликовый</a:t>
            </a:r>
            <a:r>
              <a:rPr lang="ru-RU" dirty="0"/>
              <a:t> одночленный </a:t>
            </a:r>
            <a:r>
              <a:rPr lang="ru-RU" dirty="0" err="1"/>
              <a:t>ненасеченный</a:t>
            </a:r>
            <a:endParaRPr lang="ru-RU" dirty="0"/>
          </a:p>
          <a:p>
            <a:r>
              <a:rPr lang="ru-RU" b="1" dirty="0" err="1"/>
              <a:t>Мезоскульптура</a:t>
            </a:r>
            <a:r>
              <a:rPr lang="ru-RU" b="1" dirty="0"/>
              <a:t>:</a:t>
            </a:r>
            <a:r>
              <a:rPr lang="ru-RU" dirty="0"/>
              <a:t> поверхность створок мелкоячеистая (морщинистая)</a:t>
            </a:r>
          </a:p>
          <a:p>
            <a:r>
              <a:rPr lang="ru-RU" b="1" dirty="0"/>
              <a:t>Микроскульптура: </a:t>
            </a:r>
            <a:r>
              <a:rPr lang="ru-RU" dirty="0"/>
              <a:t>зернистость, поровые каналы простые</a:t>
            </a:r>
          </a:p>
        </p:txBody>
      </p:sp>
      <p:sp>
        <p:nvSpPr>
          <p:cNvPr id="23" name="Прямоугольник 22">
            <a:extLst>
              <a:ext uri="{FF2B5EF4-FFF2-40B4-BE49-F238E27FC236}">
                <a16:creationId xmlns:a16="http://schemas.microsoft.com/office/drawing/2014/main" id="{39451790-F72B-49A3-8AB3-2F6A71ECD83D}"/>
              </a:ext>
            </a:extLst>
          </p:cNvPr>
          <p:cNvSpPr/>
          <p:nvPr/>
        </p:nvSpPr>
        <p:spPr>
          <a:xfrm>
            <a:off x="5620202" y="4751028"/>
            <a:ext cx="6483756" cy="923330"/>
          </a:xfrm>
          <a:prstGeom prst="rect">
            <a:avLst/>
          </a:prstGeom>
        </p:spPr>
        <p:txBody>
          <a:bodyPr wrap="square">
            <a:spAutoFit/>
          </a:bodyPr>
          <a:lstStyle/>
          <a:p>
            <a:pPr algn="ctr"/>
            <a:r>
              <a:rPr lang="ru-RU"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Распространение:</a:t>
            </a:r>
          </a:p>
          <a:p>
            <a:pPr marL="285750" indent="-285750" algn="ctr">
              <a:buFontTx/>
              <a:buChar char="-"/>
            </a:pPr>
            <a:r>
              <a:rPr lang="ru-RU" dirty="0"/>
              <a:t>органогенные карбонатные отложения фации окаймленной платформы</a:t>
            </a:r>
            <a:endParaRPr lang="ru-RU" sz="2800" dirty="0"/>
          </a:p>
        </p:txBody>
      </p:sp>
      <p:sp>
        <p:nvSpPr>
          <p:cNvPr id="71" name="Прямоугольник 70">
            <a:extLst>
              <a:ext uri="{FF2B5EF4-FFF2-40B4-BE49-F238E27FC236}">
                <a16:creationId xmlns:a16="http://schemas.microsoft.com/office/drawing/2014/main" id="{8762101F-847A-4330-B3E5-9BFF75A2C87C}"/>
              </a:ext>
            </a:extLst>
          </p:cNvPr>
          <p:cNvSpPr/>
          <p:nvPr/>
        </p:nvSpPr>
        <p:spPr>
          <a:xfrm>
            <a:off x="5642054" y="6187601"/>
            <a:ext cx="6429069" cy="613117"/>
          </a:xfrm>
          <a:prstGeom prst="rect">
            <a:avLst/>
          </a:prstGeom>
        </p:spPr>
        <p:txBody>
          <a:bodyPr wrap="square">
            <a:spAutoFit/>
          </a:bodyPr>
          <a:lstStyle/>
          <a:p>
            <a:pPr indent="450215" algn="just">
              <a:lnSpc>
                <a:spcPct val="150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*Детальные фотографии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микрофоссилий</a:t>
            </a:r>
            <a:r>
              <a:rPr lang="ru-RU" sz="1200" dirty="0">
                <a:latin typeface="Times New Roman" panose="02020603050405020304" pitchFamily="18" charset="0"/>
                <a:ea typeface="Calibri" panose="020F0502020204030204" pitchFamily="34" charset="0"/>
                <a:cs typeface="Times New Roman" panose="02020603050405020304" pitchFamily="18" charset="0"/>
              </a:rPr>
              <a:t> сделаны на сканирующем микроскопе «FEI XL-30 ESEM» в лаборатории электронной микроскопии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ИГиНГТ</a:t>
            </a:r>
            <a:r>
              <a:rPr lang="ru-RU" sz="1200" dirty="0">
                <a:latin typeface="Times New Roman" panose="02020603050405020304" pitchFamily="18" charset="0"/>
                <a:ea typeface="Calibri" panose="020F0502020204030204" pitchFamily="34" charset="0"/>
                <a:cs typeface="Times New Roman" panose="02020603050405020304" pitchFamily="18" charset="0"/>
              </a:rPr>
              <a:t> КФУ</a:t>
            </a:r>
          </a:p>
        </p:txBody>
      </p:sp>
    </p:spTree>
    <p:extLst>
      <p:ext uri="{BB962C8B-B14F-4D97-AF65-F5344CB8AC3E}">
        <p14:creationId xmlns:p14="http://schemas.microsoft.com/office/powerpoint/2010/main" val="3915443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для тит дип2.png"/>
          <p:cNvPicPr>
            <a:picLocks noChangeAspect="1"/>
          </p:cNvPicPr>
          <p:nvPr/>
        </p:nvPicPr>
        <p:blipFill>
          <a:blip r:embed="rId3" cstate="print"/>
          <a:srcRect l="5971" t="11222" r="5695" b="20042"/>
          <a:stretch>
            <a:fillRect/>
          </a:stretch>
        </p:blipFill>
        <p:spPr>
          <a:xfrm>
            <a:off x="0" y="0"/>
            <a:ext cx="12192000" cy="1362456"/>
          </a:xfrm>
          <a:prstGeom prst="rect">
            <a:avLst/>
          </a:prstGeom>
        </p:spPr>
      </p:pic>
      <p:sp>
        <p:nvSpPr>
          <p:cNvPr id="102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 name="Прямоугольник 9"/>
          <p:cNvSpPr/>
          <p:nvPr/>
        </p:nvSpPr>
        <p:spPr>
          <a:xfrm>
            <a:off x="932688" y="444931"/>
            <a:ext cx="10451592" cy="523220"/>
          </a:xfrm>
          <a:prstGeom prst="rect">
            <a:avLst/>
          </a:prstGeom>
        </p:spPr>
        <p:txBody>
          <a:bodyPr wrap="square">
            <a:spAutoFit/>
          </a:bodyPr>
          <a:lstStyle/>
          <a:p>
            <a:pPr algn="ctr"/>
            <a:r>
              <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Биостратиграфический метод по </a:t>
            </a:r>
            <a:r>
              <a:rPr lang="ru-RU" sz="2800" b="1" dirty="0" err="1">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остракодам</a:t>
            </a:r>
            <a:r>
              <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(выводы)</a:t>
            </a:r>
            <a:endParaRPr lang="ru-RU" sz="2800" dirty="0"/>
          </a:p>
        </p:txBody>
      </p:sp>
      <p:sp>
        <p:nvSpPr>
          <p:cNvPr id="4" name="Прямоугольник 3"/>
          <p:cNvSpPr/>
          <p:nvPr/>
        </p:nvSpPr>
        <p:spPr>
          <a:xfrm>
            <a:off x="367469" y="1605424"/>
            <a:ext cx="11425727" cy="3913059"/>
          </a:xfrm>
          <a:prstGeom prst="rect">
            <a:avLst/>
          </a:prstGeom>
        </p:spPr>
        <p:txBody>
          <a:bodyPr wrap="square">
            <a:spAutoFit/>
          </a:bodyPr>
          <a:lstStyle/>
          <a:p>
            <a:pPr algn="ctr">
              <a:lnSpc>
                <a:spcPct val="150000"/>
              </a:lnSpc>
            </a:pPr>
            <a:endParaRPr lang="ru-RU" sz="2400" b="1" i="1" dirty="0">
              <a:solidFill>
                <a:srgbClr val="002060"/>
              </a:solidFill>
            </a:endParaRPr>
          </a:p>
          <a:p>
            <a:pPr algn="ctr">
              <a:lnSpc>
                <a:spcPct val="150000"/>
              </a:lnSpc>
            </a:pPr>
            <a:r>
              <a:rPr lang="ru-RU" sz="2400" b="1" i="1" dirty="0" err="1">
                <a:solidFill>
                  <a:srgbClr val="002060"/>
                </a:solidFill>
              </a:rPr>
              <a:t>Darwinulidae</a:t>
            </a:r>
            <a:r>
              <a:rPr lang="en-US" sz="2400" b="1" i="1" dirty="0">
                <a:solidFill>
                  <a:srgbClr val="002060"/>
                </a:solidFill>
              </a:rPr>
              <a:t> </a:t>
            </a:r>
          </a:p>
          <a:p>
            <a:pPr algn="ctr">
              <a:lnSpc>
                <a:spcPct val="150000"/>
              </a:lnSpc>
            </a:pPr>
            <a:endParaRPr lang="ru-RU" sz="2400" b="1" i="1" dirty="0">
              <a:solidFill>
                <a:srgbClr val="002060"/>
              </a:solidFill>
            </a:endParaRPr>
          </a:p>
          <a:p>
            <a:pPr algn="ctr">
              <a:lnSpc>
                <a:spcPct val="150000"/>
              </a:lnSpc>
            </a:pPr>
            <a:r>
              <a:rPr lang="en-US" sz="2400" b="1" i="1" dirty="0" err="1">
                <a:solidFill>
                  <a:srgbClr val="002060"/>
                </a:solidFill>
              </a:rPr>
              <a:t>Volganellidae</a:t>
            </a:r>
            <a:r>
              <a:rPr lang="en-US" sz="2400" b="1" i="1" dirty="0">
                <a:solidFill>
                  <a:srgbClr val="002060"/>
                </a:solidFill>
              </a:rPr>
              <a:t> </a:t>
            </a:r>
            <a:endParaRPr lang="ru-RU" sz="2400" b="1" i="1" dirty="0">
              <a:solidFill>
                <a:srgbClr val="002060"/>
              </a:solidFill>
            </a:endParaRPr>
          </a:p>
          <a:p>
            <a:pPr algn="ctr">
              <a:lnSpc>
                <a:spcPct val="150000"/>
              </a:lnSpc>
            </a:pPr>
            <a:endParaRPr lang="ru-RU" sz="2400" b="1" i="1" dirty="0">
              <a:solidFill>
                <a:srgbClr val="002060"/>
              </a:solidFill>
            </a:endParaRPr>
          </a:p>
          <a:p>
            <a:pPr algn="ctr">
              <a:lnSpc>
                <a:spcPct val="150000"/>
              </a:lnSpc>
            </a:pPr>
            <a:endParaRPr lang="ru-RU" sz="2400" b="1" i="1" dirty="0">
              <a:solidFill>
                <a:srgbClr val="002060"/>
              </a:solidFill>
            </a:endParaRPr>
          </a:p>
          <a:p>
            <a:pPr algn="ctr">
              <a:lnSpc>
                <a:spcPct val="150000"/>
              </a:lnSpc>
            </a:pPr>
            <a:endParaRPr lang="en-US" sz="2400" b="1" i="1" dirty="0">
              <a:solidFill>
                <a:srgbClr val="002060"/>
              </a:solidFill>
            </a:endParaRPr>
          </a:p>
        </p:txBody>
      </p:sp>
      <p:pic>
        <p:nvPicPr>
          <p:cNvPr id="7" name="Picture 2">
            <a:extLst>
              <a:ext uri="{FF2B5EF4-FFF2-40B4-BE49-F238E27FC236}">
                <a16:creationId xmlns:a16="http://schemas.microsoft.com/office/drawing/2014/main" id="{37E88993-7B4D-4DF6-A150-4B8F6346B5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78" r="5686" b="26454"/>
          <a:stretch/>
        </p:blipFill>
        <p:spPr bwMode="auto">
          <a:xfrm>
            <a:off x="8436895" y="1399708"/>
            <a:ext cx="3721982" cy="2090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a:extLst>
              <a:ext uri="{FF2B5EF4-FFF2-40B4-BE49-F238E27FC236}">
                <a16:creationId xmlns:a16="http://schemas.microsoft.com/office/drawing/2014/main" id="{0F1FB8C8-268A-4FA5-8E51-1F73FD196CFA}"/>
              </a:ext>
            </a:extLst>
          </p:cNvPr>
          <p:cNvPicPr>
            <a:picLocks noChangeAspect="1"/>
          </p:cNvPicPr>
          <p:nvPr/>
        </p:nvPicPr>
        <p:blipFill rotWithShape="1">
          <a:blip r:embed="rId5"/>
          <a:srcRect r="19782" b="22120"/>
          <a:stretch/>
        </p:blipFill>
        <p:spPr>
          <a:xfrm>
            <a:off x="759188" y="2654603"/>
            <a:ext cx="2715949" cy="1639635"/>
          </a:xfrm>
          <a:prstGeom prst="rect">
            <a:avLst/>
          </a:prstGeom>
        </p:spPr>
      </p:pic>
      <p:cxnSp>
        <p:nvCxnSpPr>
          <p:cNvPr id="41" name="Прямая со стрелкой 40">
            <a:extLst>
              <a:ext uri="{FF2B5EF4-FFF2-40B4-BE49-F238E27FC236}">
                <a16:creationId xmlns:a16="http://schemas.microsoft.com/office/drawing/2014/main" id="{0EDB6D46-392D-4F21-8E78-23D6D04A0CD8}"/>
              </a:ext>
            </a:extLst>
          </p:cNvPr>
          <p:cNvCxnSpPr>
            <a:cxnSpLocks/>
          </p:cNvCxnSpPr>
          <p:nvPr/>
        </p:nvCxnSpPr>
        <p:spPr>
          <a:xfrm flipH="1">
            <a:off x="3670126" y="3613381"/>
            <a:ext cx="137475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a:extLst>
              <a:ext uri="{FF2B5EF4-FFF2-40B4-BE49-F238E27FC236}">
                <a16:creationId xmlns:a16="http://schemas.microsoft.com/office/drawing/2014/main" id="{048E91C9-BAA2-4455-AFE6-6610FACA8448}"/>
              </a:ext>
            </a:extLst>
          </p:cNvPr>
          <p:cNvCxnSpPr>
            <a:cxnSpLocks/>
          </p:cNvCxnSpPr>
          <p:nvPr/>
        </p:nvCxnSpPr>
        <p:spPr>
          <a:xfrm>
            <a:off x="7081033" y="2468158"/>
            <a:ext cx="126130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4" name="Прямоугольник 53">
            <a:extLst>
              <a:ext uri="{FF2B5EF4-FFF2-40B4-BE49-F238E27FC236}">
                <a16:creationId xmlns:a16="http://schemas.microsoft.com/office/drawing/2014/main" id="{DEA2FA8B-5E7B-4BB8-918C-DC4DDDDA75DF}"/>
              </a:ext>
            </a:extLst>
          </p:cNvPr>
          <p:cNvSpPr/>
          <p:nvPr/>
        </p:nvSpPr>
        <p:spPr>
          <a:xfrm>
            <a:off x="1894114" y="4573197"/>
            <a:ext cx="8403772" cy="1697068"/>
          </a:xfrm>
          <a:prstGeom prst="rect">
            <a:avLst/>
          </a:prstGeom>
        </p:spPr>
        <p:txBody>
          <a:bodyPr wrap="square">
            <a:spAutoFit/>
          </a:bodyPr>
          <a:lstStyle/>
          <a:p>
            <a:pPr algn="ctr">
              <a:lnSpc>
                <a:spcPct val="150000"/>
              </a:lnSpc>
            </a:pPr>
            <a:r>
              <a:rPr lang="ru-RU" sz="2400" dirty="0"/>
              <a:t>являются группой остракод, </a:t>
            </a:r>
          </a:p>
          <a:p>
            <a:pPr algn="ctr">
              <a:lnSpc>
                <a:spcPct val="150000"/>
              </a:lnSpc>
            </a:pPr>
            <a:r>
              <a:rPr lang="ru-RU" sz="2400" dirty="0"/>
              <a:t>на основании которых может</a:t>
            </a:r>
            <a:r>
              <a:rPr lang="en-US" sz="2400" dirty="0"/>
              <a:t> </a:t>
            </a:r>
            <a:r>
              <a:rPr lang="ru-RU" sz="2400" dirty="0"/>
              <a:t>быть построена </a:t>
            </a:r>
          </a:p>
          <a:p>
            <a:pPr algn="ctr">
              <a:lnSpc>
                <a:spcPct val="150000"/>
              </a:lnSpc>
            </a:pPr>
            <a:r>
              <a:rPr lang="ru-RU" sz="2400" dirty="0"/>
              <a:t>стратиграфия красноцветных отложений </a:t>
            </a:r>
            <a:r>
              <a:rPr lang="ru-RU" sz="2400" dirty="0" err="1"/>
              <a:t>перми</a:t>
            </a:r>
            <a:r>
              <a:rPr lang="ru-RU" sz="2400" dirty="0"/>
              <a:t> </a:t>
            </a:r>
            <a:endParaRPr lang="en-US" sz="2400" dirty="0"/>
          </a:p>
        </p:txBody>
      </p:sp>
      <p:sp>
        <p:nvSpPr>
          <p:cNvPr id="55" name="Прямоугольник 54">
            <a:extLst>
              <a:ext uri="{FF2B5EF4-FFF2-40B4-BE49-F238E27FC236}">
                <a16:creationId xmlns:a16="http://schemas.microsoft.com/office/drawing/2014/main" id="{DACFB440-FEF5-40FA-A240-AEE56CB1C726}"/>
              </a:ext>
            </a:extLst>
          </p:cNvPr>
          <p:cNvSpPr/>
          <p:nvPr/>
        </p:nvSpPr>
        <p:spPr>
          <a:xfrm>
            <a:off x="4697925" y="1251505"/>
            <a:ext cx="2796150" cy="464871"/>
          </a:xfrm>
          <a:prstGeom prst="rect">
            <a:avLst/>
          </a:prstGeom>
        </p:spPr>
        <p:txBody>
          <a:bodyPr wrap="none">
            <a:spAutoFit/>
          </a:bodyPr>
          <a:lstStyle/>
          <a:p>
            <a:pPr algn="ctr">
              <a:lnSpc>
                <a:spcPct val="150000"/>
              </a:lnSpc>
            </a:pPr>
            <a:r>
              <a:rPr lang="ru-RU" dirty="0"/>
              <a:t>Представители семейства:</a:t>
            </a:r>
            <a:endParaRPr lang="en-US" dirty="0"/>
          </a:p>
        </p:txBody>
      </p:sp>
    </p:spTree>
    <p:extLst>
      <p:ext uri="{BB962C8B-B14F-4D97-AF65-F5344CB8AC3E}">
        <p14:creationId xmlns:p14="http://schemas.microsoft.com/office/powerpoint/2010/main" val="2662444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для тит дип2.png"/>
          <p:cNvPicPr>
            <a:picLocks noChangeAspect="1"/>
          </p:cNvPicPr>
          <p:nvPr/>
        </p:nvPicPr>
        <p:blipFill>
          <a:blip r:embed="rId3" cstate="print"/>
          <a:srcRect l="5971" t="11222" r="5695" b="20042"/>
          <a:stretch>
            <a:fillRect/>
          </a:stretch>
        </p:blipFill>
        <p:spPr>
          <a:xfrm>
            <a:off x="0" y="0"/>
            <a:ext cx="12192000" cy="1362456"/>
          </a:xfrm>
          <a:prstGeom prst="rect">
            <a:avLst/>
          </a:prstGeom>
        </p:spPr>
      </p:pic>
      <p:sp>
        <p:nvSpPr>
          <p:cNvPr id="102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 name="Прямоугольник 9"/>
          <p:cNvSpPr/>
          <p:nvPr/>
        </p:nvSpPr>
        <p:spPr>
          <a:xfrm>
            <a:off x="932688" y="444931"/>
            <a:ext cx="10451592" cy="523220"/>
          </a:xfrm>
          <a:prstGeom prst="rect">
            <a:avLst/>
          </a:prstGeom>
        </p:spPr>
        <p:txBody>
          <a:bodyPr wrap="square">
            <a:spAutoFit/>
          </a:bodyPr>
          <a:lstStyle/>
          <a:p>
            <a:pPr algn="ctr"/>
            <a:r>
              <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Палеонтологический метод (результаты)</a:t>
            </a:r>
            <a:endParaRPr lang="ru-RU" sz="2800" dirty="0"/>
          </a:p>
        </p:txBody>
      </p:sp>
      <p:pic>
        <p:nvPicPr>
          <p:cNvPr id="2" name="Рисунок 1">
            <a:extLst>
              <a:ext uri="{FF2B5EF4-FFF2-40B4-BE49-F238E27FC236}">
                <a16:creationId xmlns:a16="http://schemas.microsoft.com/office/drawing/2014/main" id="{4A14F5D4-50D8-492D-BEA5-B7D271DA0D6C}"/>
              </a:ext>
            </a:extLst>
          </p:cNvPr>
          <p:cNvPicPr>
            <a:picLocks noChangeAspect="1"/>
          </p:cNvPicPr>
          <p:nvPr/>
        </p:nvPicPr>
        <p:blipFill>
          <a:blip r:embed="rId4"/>
          <a:stretch>
            <a:fillRect/>
          </a:stretch>
        </p:blipFill>
        <p:spPr>
          <a:xfrm rot="16200000">
            <a:off x="910291" y="477478"/>
            <a:ext cx="5037418" cy="6858000"/>
          </a:xfrm>
          <a:prstGeom prst="rect">
            <a:avLst/>
          </a:prstGeom>
        </p:spPr>
      </p:pic>
      <p:sp>
        <p:nvSpPr>
          <p:cNvPr id="3" name="Прямоугольник 2">
            <a:extLst>
              <a:ext uri="{FF2B5EF4-FFF2-40B4-BE49-F238E27FC236}">
                <a16:creationId xmlns:a16="http://schemas.microsoft.com/office/drawing/2014/main" id="{5ED52154-5285-4D94-A6E3-F08FC279BBB0}"/>
              </a:ext>
            </a:extLst>
          </p:cNvPr>
          <p:cNvSpPr/>
          <p:nvPr/>
        </p:nvSpPr>
        <p:spPr>
          <a:xfrm>
            <a:off x="0" y="6334780"/>
            <a:ext cx="6858000" cy="523220"/>
          </a:xfrm>
          <a:prstGeom prst="rect">
            <a:avLst/>
          </a:prstGeom>
        </p:spPr>
        <p:txBody>
          <a:bodyPr wrap="square">
            <a:spAutoFit/>
          </a:bodyPr>
          <a:lstStyle/>
          <a:p>
            <a:pPr algn="ctr"/>
            <a:r>
              <a:rPr lang="ru-RU" sz="1400" dirty="0"/>
              <a:t>Рис. 18 </a:t>
            </a:r>
            <a:r>
              <a:rPr lang="ru-RU" sz="1400" dirty="0">
                <a:ea typeface="Times New Roman" panose="02020603050405020304" pitchFamily="18" charset="0"/>
                <a:cs typeface="Times New Roman" panose="02020603050405020304" pitchFamily="18" charset="0"/>
              </a:rPr>
              <a:t>–</a:t>
            </a:r>
            <a:r>
              <a:rPr lang="ru-RU" sz="1400" dirty="0"/>
              <a:t> Наиболее встречающиеся виды фораминифер </a:t>
            </a:r>
            <a:endParaRPr lang="en-US" sz="1400" dirty="0"/>
          </a:p>
          <a:p>
            <a:pPr algn="ctr"/>
            <a:r>
              <a:rPr lang="ru-RU" sz="1400" dirty="0"/>
              <a:t>в образце </a:t>
            </a:r>
            <a:r>
              <a:rPr lang="en-US" sz="1400" dirty="0"/>
              <a:t>B6/6</a:t>
            </a:r>
            <a:endParaRPr lang="ru-RU" sz="1400" dirty="0"/>
          </a:p>
        </p:txBody>
      </p:sp>
      <p:sp>
        <p:nvSpPr>
          <p:cNvPr id="4" name="Прямоугольник 3">
            <a:extLst>
              <a:ext uri="{FF2B5EF4-FFF2-40B4-BE49-F238E27FC236}">
                <a16:creationId xmlns:a16="http://schemas.microsoft.com/office/drawing/2014/main" id="{55BB1F46-F023-4190-A083-9DDD7AF8576E}"/>
              </a:ext>
            </a:extLst>
          </p:cNvPr>
          <p:cNvSpPr/>
          <p:nvPr/>
        </p:nvSpPr>
        <p:spPr>
          <a:xfrm>
            <a:off x="6851832" y="2049472"/>
            <a:ext cx="5041537" cy="3349956"/>
          </a:xfrm>
          <a:prstGeom prst="rect">
            <a:avLst/>
          </a:prstGeom>
        </p:spPr>
        <p:txBody>
          <a:bodyPr wrap="square">
            <a:spAutoFit/>
          </a:bodyPr>
          <a:lstStyle/>
          <a:p>
            <a:pPr indent="450215" algn="just">
              <a:lnSpc>
                <a:spcPct val="150000"/>
              </a:lnSpc>
              <a:spcAft>
                <a:spcPts val="0"/>
              </a:spcAft>
            </a:pPr>
            <a:r>
              <a:rPr lang="ru-RU" sz="2400" b="1" dirty="0">
                <a:solidFill>
                  <a:srgbClr val="C00000"/>
                </a:solidFill>
                <a:ea typeface="Times New Roman" panose="02020603050405020304" pitchFamily="18" charset="0"/>
                <a:cs typeface="Times New Roman" panose="02020603050405020304" pitchFamily="18" charset="0"/>
              </a:rPr>
              <a:t>Вывод: </a:t>
            </a:r>
            <a:r>
              <a:rPr lang="ru-RU" sz="2400" dirty="0">
                <a:latin typeface="Times New Roman" panose="02020603050405020304" pitchFamily="18" charset="0"/>
                <a:ea typeface="Times New Roman" panose="02020603050405020304" pitchFamily="18" charset="0"/>
                <a:cs typeface="Times New Roman" panose="02020603050405020304" pitchFamily="18" charset="0"/>
              </a:rPr>
              <a:t>п</a:t>
            </a:r>
            <a:r>
              <a:rPr lang="ru-RU" sz="2400" dirty="0">
                <a:latin typeface="Times New Roman" panose="02020603050405020304" pitchFamily="18" charset="0"/>
                <a:ea typeface="Calibri" panose="020F0502020204030204" pitchFamily="34" charset="0"/>
                <a:cs typeface="Times New Roman" panose="02020603050405020304" pitchFamily="18" charset="0"/>
              </a:rPr>
              <a:t>оявление фораминифер в породе говорит об ее морском генезисе. </a:t>
            </a:r>
          </a:p>
          <a:p>
            <a:pPr indent="450215" algn="just">
              <a:lnSpc>
                <a:spcPct val="150000"/>
              </a:lnSpc>
              <a:spcAft>
                <a:spcPts val="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Обнажение глубинных фаций может свидетельствовать о сильных колебаниях уровня воды.</a:t>
            </a:r>
          </a:p>
        </p:txBody>
      </p:sp>
      <p:cxnSp>
        <p:nvCxnSpPr>
          <p:cNvPr id="9" name="Прямая соединительная линия 8">
            <a:extLst>
              <a:ext uri="{FF2B5EF4-FFF2-40B4-BE49-F238E27FC236}">
                <a16:creationId xmlns:a16="http://schemas.microsoft.com/office/drawing/2014/main" id="{A0FF4667-C681-4C51-8A81-485AC8EBFD2C}"/>
              </a:ext>
            </a:extLst>
          </p:cNvPr>
          <p:cNvCxnSpPr>
            <a:cxnSpLocks/>
          </p:cNvCxnSpPr>
          <p:nvPr/>
        </p:nvCxnSpPr>
        <p:spPr>
          <a:xfrm>
            <a:off x="6721204" y="1362455"/>
            <a:ext cx="0" cy="5495545"/>
          </a:xfrm>
          <a:prstGeom prst="line">
            <a:avLst/>
          </a:prstGeom>
          <a:ln w="38100">
            <a:solidFill>
              <a:srgbClr val="A9A9F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973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 name="Прямоугольник 1">
            <a:extLst>
              <a:ext uri="{FF2B5EF4-FFF2-40B4-BE49-F238E27FC236}">
                <a16:creationId xmlns:a16="http://schemas.microsoft.com/office/drawing/2014/main" id="{EFEA2DBA-7298-479C-8DCC-403331D7C147}"/>
              </a:ext>
            </a:extLst>
          </p:cNvPr>
          <p:cNvSpPr/>
          <p:nvPr/>
        </p:nvSpPr>
        <p:spPr>
          <a:xfrm>
            <a:off x="305252" y="0"/>
            <a:ext cx="7762875" cy="369332"/>
          </a:xfrm>
          <a:prstGeom prst="rect">
            <a:avLst/>
          </a:prstGeom>
        </p:spPr>
        <p:txBody>
          <a:bodyPr wrap="square">
            <a:spAutoFit/>
          </a:bodyPr>
          <a:lstStyle/>
          <a:p>
            <a:r>
              <a:rPr lang="ru-RU" dirty="0" err="1">
                <a:solidFill>
                  <a:schemeClr val="accent5">
                    <a:lumMod val="50000"/>
                  </a:schemeClr>
                </a:solidFill>
                <a:ea typeface="Calibri" panose="020F0502020204030204" pitchFamily="34" charset="0"/>
                <a:cs typeface="Times New Roman" panose="02020603050405020304" pitchFamily="18" charset="0"/>
              </a:rPr>
              <a:t>Литотипы</a:t>
            </a:r>
            <a:r>
              <a:rPr lang="ru-RU" dirty="0">
                <a:solidFill>
                  <a:schemeClr val="accent5">
                    <a:lumMod val="50000"/>
                  </a:schemeClr>
                </a:solidFill>
                <a:ea typeface="Calibri" panose="020F0502020204030204" pitchFamily="34" charset="0"/>
                <a:cs typeface="Times New Roman" panose="02020603050405020304" pitchFamily="18" charset="0"/>
              </a:rPr>
              <a:t> геологического разреза </a:t>
            </a:r>
            <a:r>
              <a:rPr lang="ru-RU" dirty="0" err="1">
                <a:solidFill>
                  <a:schemeClr val="accent5">
                    <a:lumMod val="50000"/>
                  </a:schemeClr>
                </a:solidFill>
                <a:ea typeface="Calibri" panose="020F0502020204030204" pitchFamily="34" charset="0"/>
                <a:cs typeface="Times New Roman" panose="02020603050405020304" pitchFamily="18" charset="0"/>
              </a:rPr>
              <a:t>Сентяк</a:t>
            </a:r>
            <a:r>
              <a:rPr lang="ru-RU" dirty="0">
                <a:solidFill>
                  <a:schemeClr val="accent5">
                    <a:lumMod val="50000"/>
                  </a:schemeClr>
                </a:solidFill>
                <a:ea typeface="Calibri" panose="020F0502020204030204" pitchFamily="34" charset="0"/>
                <a:cs typeface="Times New Roman" panose="02020603050405020304" pitchFamily="18" charset="0"/>
              </a:rPr>
              <a:t>, выделенные в настоящей работе </a:t>
            </a:r>
            <a:endParaRPr lang="ru-RU" dirty="0">
              <a:solidFill>
                <a:schemeClr val="accent5">
                  <a:lumMod val="50000"/>
                </a:schemeClr>
              </a:solidFill>
            </a:endParaRPr>
          </a:p>
        </p:txBody>
      </p:sp>
      <p:graphicFrame>
        <p:nvGraphicFramePr>
          <p:cNvPr id="4" name="Таблица 3">
            <a:extLst>
              <a:ext uri="{FF2B5EF4-FFF2-40B4-BE49-F238E27FC236}">
                <a16:creationId xmlns:a16="http://schemas.microsoft.com/office/drawing/2014/main" id="{DC793917-ABA4-4C4D-A478-003515C339F2}"/>
              </a:ext>
            </a:extLst>
          </p:cNvPr>
          <p:cNvGraphicFramePr>
            <a:graphicFrameLocks noGrp="1"/>
          </p:cNvGraphicFramePr>
          <p:nvPr>
            <p:extLst>
              <p:ext uri="{D42A27DB-BD31-4B8C-83A1-F6EECF244321}">
                <p14:modId xmlns:p14="http://schemas.microsoft.com/office/powerpoint/2010/main" val="788101849"/>
              </p:ext>
            </p:extLst>
          </p:nvPr>
        </p:nvGraphicFramePr>
        <p:xfrm>
          <a:off x="133864" y="369332"/>
          <a:ext cx="11924271" cy="6408974"/>
        </p:xfrm>
        <a:graphic>
          <a:graphicData uri="http://schemas.openxmlformats.org/drawingml/2006/table">
            <a:tbl>
              <a:tblPr firstRow="1" bandRow="1">
                <a:tableStyleId>{2D5ABB26-0587-4C30-8999-92F81FD0307C}</a:tableStyleId>
              </a:tblPr>
              <a:tblGrid>
                <a:gridCol w="632156">
                  <a:extLst>
                    <a:ext uri="{9D8B030D-6E8A-4147-A177-3AD203B41FA5}">
                      <a16:colId xmlns:a16="http://schemas.microsoft.com/office/drawing/2014/main" val="1470608658"/>
                    </a:ext>
                  </a:extLst>
                </a:gridCol>
                <a:gridCol w="6110514">
                  <a:extLst>
                    <a:ext uri="{9D8B030D-6E8A-4147-A177-3AD203B41FA5}">
                      <a16:colId xmlns:a16="http://schemas.microsoft.com/office/drawing/2014/main" val="3560038649"/>
                    </a:ext>
                  </a:extLst>
                </a:gridCol>
                <a:gridCol w="5181601">
                  <a:extLst>
                    <a:ext uri="{9D8B030D-6E8A-4147-A177-3AD203B41FA5}">
                      <a16:colId xmlns:a16="http://schemas.microsoft.com/office/drawing/2014/main" val="1485802937"/>
                    </a:ext>
                  </a:extLst>
                </a:gridCol>
              </a:tblGrid>
              <a:tr h="321984">
                <a:tc>
                  <a:txBody>
                    <a:bodyPr/>
                    <a:lstStyle/>
                    <a:p>
                      <a:pPr algn="ctr">
                        <a:lnSpc>
                          <a:spcPct val="115000"/>
                        </a:lnSpc>
                        <a:spcAft>
                          <a:spcPts val="1000"/>
                        </a:spcAft>
                      </a:pPr>
                      <a:r>
                        <a:rPr lang="ru-RU" sz="1800" b="1" dirty="0">
                          <a:effectLst/>
                        </a:rPr>
                        <a:t>ЛТ</a:t>
                      </a:r>
                      <a:endParaRPr lang="ru-RU"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46991" marR="46991" marT="23496" marB="23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1000"/>
                        </a:spcAft>
                      </a:pPr>
                      <a:r>
                        <a:rPr lang="ru-RU" sz="1800" b="1" dirty="0">
                          <a:effectLst/>
                        </a:rPr>
                        <a:t>Название</a:t>
                      </a:r>
                      <a:endParaRPr lang="ru-RU"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46991" marR="46991" marT="23496" marB="23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1000"/>
                        </a:spcAft>
                      </a:pPr>
                      <a:r>
                        <a:rPr lang="ru-RU" sz="1800" b="1" dirty="0">
                          <a:effectLst/>
                        </a:rPr>
                        <a:t>Образцы</a:t>
                      </a:r>
                      <a:endParaRPr lang="ru-RU"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46991" marR="46991" marT="23496" marB="23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62334468"/>
                  </a:ext>
                </a:extLst>
              </a:tr>
              <a:tr h="570795">
                <a:tc>
                  <a:txBody>
                    <a:bodyPr/>
                    <a:lstStyle/>
                    <a:p>
                      <a:pPr algn="ctr">
                        <a:lnSpc>
                          <a:spcPct val="115000"/>
                        </a:lnSpc>
                        <a:spcAft>
                          <a:spcPts val="1000"/>
                        </a:spcAft>
                      </a:pPr>
                      <a:r>
                        <a:rPr lang="ru-RU" sz="1600" dirty="0">
                          <a:effectLst/>
                        </a:rPr>
                        <a:t>ЛТ 1</a:t>
                      </a:r>
                      <a:endParaRPr lang="ru-RU" sz="1600" dirty="0">
                        <a:effectLst/>
                        <a:latin typeface="Arial" panose="020B0604020202020204" pitchFamily="34" charset="0"/>
                        <a:ea typeface="Calibri" panose="020F0502020204030204" pitchFamily="34" charset="0"/>
                        <a:cs typeface="Times New Roman" panose="02020603050405020304" pitchFamily="18" charset="0"/>
                      </a:endParaRPr>
                    </a:p>
                  </a:txBody>
                  <a:tcPr marL="46991" marR="46991" marT="23496" marB="23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dirty="0">
                          <a:solidFill>
                            <a:srgbClr val="002060"/>
                          </a:solidFill>
                          <a:effectLst/>
                        </a:rPr>
                        <a:t>Плотные зеленовато-серые известняки</a:t>
                      </a:r>
                      <a:endParaRPr lang="ru-RU" sz="16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US" sz="1600">
                          <a:effectLst/>
                        </a:rPr>
                        <a:t>S2-1</a:t>
                      </a:r>
                      <a:r>
                        <a:rPr lang="ru-RU" sz="1600">
                          <a:effectLst/>
                        </a:rPr>
                        <a:t>; </a:t>
                      </a:r>
                      <a:r>
                        <a:rPr lang="en-US" sz="1600">
                          <a:effectLst/>
                        </a:rPr>
                        <a:t>B1/14 (12,6-12,65)</a:t>
                      </a:r>
                      <a:r>
                        <a:rPr lang="ru-RU" sz="1600">
                          <a:effectLst/>
                        </a:rPr>
                        <a:t>; </a:t>
                      </a:r>
                      <a:r>
                        <a:rPr lang="en-US" sz="1600">
                          <a:effectLst/>
                        </a:rPr>
                        <a:t>B2/11 (12,7-12,8)</a:t>
                      </a:r>
                      <a:r>
                        <a:rPr lang="ru-RU" sz="1600">
                          <a:effectLst/>
                        </a:rPr>
                        <a:t>; B2/11 (12,9-13,0); </a:t>
                      </a:r>
                      <a:r>
                        <a:rPr lang="en-US" sz="1600">
                          <a:effectLst/>
                        </a:rPr>
                        <a:t>B6/13</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6427412"/>
                  </a:ext>
                </a:extLst>
              </a:tr>
              <a:tr h="862700">
                <a:tc>
                  <a:txBody>
                    <a:bodyPr/>
                    <a:lstStyle/>
                    <a:p>
                      <a:pPr algn="ctr">
                        <a:lnSpc>
                          <a:spcPct val="115000"/>
                        </a:lnSpc>
                        <a:spcAft>
                          <a:spcPts val="1000"/>
                        </a:spcAft>
                      </a:pPr>
                      <a:r>
                        <a:rPr lang="ru-RU" sz="1600">
                          <a:effectLst/>
                        </a:rPr>
                        <a:t>ЛТ 2</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6991" marR="46991" marT="23496" marB="23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dirty="0">
                          <a:solidFill>
                            <a:srgbClr val="002060"/>
                          </a:solidFill>
                          <a:effectLst/>
                        </a:rPr>
                        <a:t>Плотные светло-серые (бежевые) известняки</a:t>
                      </a:r>
                      <a:endParaRPr lang="ru-RU" sz="16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US" sz="1600">
                          <a:effectLst/>
                        </a:rPr>
                        <a:t>S2-4.2; S2-4.3; B1/14 (6,9-6,95) ;B1/14 (7,6-7,68); B1/14 (9); B1/14 (12,25); B2/10 (</a:t>
                      </a:r>
                      <a:r>
                        <a:rPr lang="ru-RU" sz="1600">
                          <a:effectLst/>
                        </a:rPr>
                        <a:t>верхняя ч</a:t>
                      </a:r>
                      <a:r>
                        <a:rPr lang="en-US" sz="1600">
                          <a:effectLst/>
                        </a:rPr>
                        <a:t>. </a:t>
                      </a:r>
                      <a:r>
                        <a:rPr lang="ru-RU" sz="1600">
                          <a:effectLst/>
                        </a:rPr>
                        <a:t>с</a:t>
                      </a:r>
                      <a:r>
                        <a:rPr lang="en-US" sz="1600">
                          <a:effectLst/>
                        </a:rPr>
                        <a:t>.); B2/10 (</a:t>
                      </a:r>
                      <a:r>
                        <a:rPr lang="ru-RU" sz="1600">
                          <a:effectLst/>
                        </a:rPr>
                        <a:t>нижняя ч</a:t>
                      </a:r>
                      <a:r>
                        <a:rPr lang="en-US" sz="1600">
                          <a:effectLst/>
                        </a:rPr>
                        <a:t>. </a:t>
                      </a:r>
                      <a:r>
                        <a:rPr lang="ru-RU" sz="1600">
                          <a:effectLst/>
                        </a:rPr>
                        <a:t>с</a:t>
                      </a:r>
                      <a:r>
                        <a:rPr lang="en-US" sz="1600">
                          <a:effectLst/>
                        </a:rPr>
                        <a:t>.); B2/11 (12,55-12,65); B2/11 (12,55-12,65-</a:t>
                      </a:r>
                      <a:r>
                        <a:rPr lang="ru-RU" sz="1600">
                          <a:effectLst/>
                        </a:rPr>
                        <a:t>к</a:t>
                      </a:r>
                      <a:r>
                        <a:rPr lang="en-US" sz="1600">
                          <a:effectLst/>
                        </a:rPr>
                        <a:t>.) ;B1/14 (7,3-7,35)</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183102"/>
                  </a:ext>
                </a:extLst>
              </a:tr>
              <a:tr h="321984">
                <a:tc>
                  <a:txBody>
                    <a:bodyPr/>
                    <a:lstStyle/>
                    <a:p>
                      <a:pPr algn="ctr">
                        <a:lnSpc>
                          <a:spcPct val="115000"/>
                        </a:lnSpc>
                        <a:spcAft>
                          <a:spcPts val="1000"/>
                        </a:spcAft>
                      </a:pPr>
                      <a:r>
                        <a:rPr lang="ru-RU" sz="1600">
                          <a:effectLst/>
                        </a:rPr>
                        <a:t>ЛТ 3</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6991" marR="46991" marT="23496" marB="23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a:solidFill>
                            <a:srgbClr val="002060"/>
                          </a:solidFill>
                          <a:effectLst/>
                        </a:rPr>
                        <a:t>Плотные темно-серые известняки</a:t>
                      </a:r>
                      <a:endParaRPr lang="ru-RU" sz="160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US" sz="1600">
                          <a:effectLst/>
                        </a:rPr>
                        <a:t>B1/14 (12,7-12,8)</a:t>
                      </a:r>
                      <a:r>
                        <a:rPr lang="ru-RU" sz="1600">
                          <a:effectLst/>
                        </a:rPr>
                        <a:t>; B1/14 (17,7-12,8); B6/5</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5014860"/>
                  </a:ext>
                </a:extLst>
              </a:tr>
              <a:tr h="321984">
                <a:tc>
                  <a:txBody>
                    <a:bodyPr/>
                    <a:lstStyle/>
                    <a:p>
                      <a:pPr algn="ctr">
                        <a:lnSpc>
                          <a:spcPct val="115000"/>
                        </a:lnSpc>
                        <a:spcAft>
                          <a:spcPts val="1000"/>
                        </a:spcAft>
                      </a:pPr>
                      <a:r>
                        <a:rPr lang="ru-RU" sz="1600">
                          <a:effectLst/>
                        </a:rPr>
                        <a:t>ЛТ 4</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6991" marR="46991" marT="23496" marB="23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a:solidFill>
                            <a:srgbClr val="002060"/>
                          </a:solidFill>
                          <a:effectLst/>
                        </a:rPr>
                        <a:t>Плотные розовые известняки</a:t>
                      </a:r>
                      <a:endParaRPr lang="ru-RU" sz="160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a:effectLst/>
                        </a:rPr>
                        <a:t>B1/14 (6,3-6,35)</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0777231"/>
                  </a:ext>
                </a:extLst>
              </a:tr>
              <a:tr h="321984">
                <a:tc>
                  <a:txBody>
                    <a:bodyPr/>
                    <a:lstStyle/>
                    <a:p>
                      <a:pPr algn="ctr">
                        <a:lnSpc>
                          <a:spcPct val="115000"/>
                        </a:lnSpc>
                        <a:spcAft>
                          <a:spcPts val="1000"/>
                        </a:spcAft>
                      </a:pPr>
                      <a:r>
                        <a:rPr lang="ru-RU" sz="1600">
                          <a:effectLst/>
                        </a:rPr>
                        <a:t>ЛТ 5</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6991" marR="46991" marT="23496" marB="23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a:solidFill>
                            <a:srgbClr val="002060"/>
                          </a:solidFill>
                          <a:effectLst/>
                        </a:rPr>
                        <a:t>Рыхлые трещиноватые серые известняки</a:t>
                      </a:r>
                      <a:endParaRPr lang="ru-RU" sz="160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a:effectLst/>
                        </a:rPr>
                        <a:t>С-2 ;B1/14 (7,4)</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90968"/>
                  </a:ext>
                </a:extLst>
              </a:tr>
              <a:tr h="321984">
                <a:tc>
                  <a:txBody>
                    <a:bodyPr/>
                    <a:lstStyle/>
                    <a:p>
                      <a:pPr algn="ctr">
                        <a:lnSpc>
                          <a:spcPct val="115000"/>
                        </a:lnSpc>
                        <a:spcAft>
                          <a:spcPts val="1000"/>
                        </a:spcAft>
                      </a:pPr>
                      <a:r>
                        <a:rPr lang="ru-RU" sz="1600">
                          <a:effectLst/>
                        </a:rPr>
                        <a:t>ЛТ 6</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6991" marR="46991" marT="23496" marB="23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a:solidFill>
                            <a:srgbClr val="002060"/>
                          </a:solidFill>
                          <a:effectLst/>
                        </a:rPr>
                        <a:t>Волнистослоистые свето-серые известняки</a:t>
                      </a:r>
                      <a:endParaRPr lang="ru-RU" sz="160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a:effectLst/>
                        </a:rPr>
                        <a:t>S1-1; S2-4.1; B1/14 (12,3); B2/11 (13,05-13,15)</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8163225"/>
                  </a:ext>
                </a:extLst>
              </a:tr>
              <a:tr h="321984">
                <a:tc>
                  <a:txBody>
                    <a:bodyPr/>
                    <a:lstStyle/>
                    <a:p>
                      <a:pPr algn="ctr">
                        <a:lnSpc>
                          <a:spcPct val="115000"/>
                        </a:lnSpc>
                        <a:spcAft>
                          <a:spcPts val="1000"/>
                        </a:spcAft>
                      </a:pPr>
                      <a:r>
                        <a:rPr lang="ru-RU" sz="1600">
                          <a:effectLst/>
                        </a:rPr>
                        <a:t>ЛТ 7</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6991" marR="46991" marT="23496" marB="23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a:solidFill>
                            <a:srgbClr val="002060"/>
                          </a:solidFill>
                          <a:effectLst/>
                        </a:rPr>
                        <a:t>Волнистослоистые темно-серые известняки</a:t>
                      </a:r>
                      <a:endParaRPr lang="ru-RU" sz="160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a:effectLst/>
                        </a:rPr>
                        <a:t>S2-3.2</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6700146"/>
                  </a:ext>
                </a:extLst>
              </a:tr>
              <a:tr h="321984">
                <a:tc>
                  <a:txBody>
                    <a:bodyPr/>
                    <a:lstStyle/>
                    <a:p>
                      <a:pPr algn="ctr">
                        <a:lnSpc>
                          <a:spcPct val="115000"/>
                        </a:lnSpc>
                        <a:spcAft>
                          <a:spcPts val="1000"/>
                        </a:spcAft>
                      </a:pPr>
                      <a:r>
                        <a:rPr lang="ru-RU" sz="1600">
                          <a:effectLst/>
                        </a:rPr>
                        <a:t>ЛТ 8</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6991" marR="46991" marT="23496" marB="23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a:solidFill>
                            <a:srgbClr val="002060"/>
                          </a:solidFill>
                          <a:effectLst/>
                        </a:rPr>
                        <a:t>Сложенные зернами разной размерности известняки</a:t>
                      </a:r>
                      <a:endParaRPr lang="ru-RU" sz="160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US" sz="1600" dirty="0">
                          <a:effectLst/>
                        </a:rPr>
                        <a:t>S2-2.1</a:t>
                      </a:r>
                      <a:r>
                        <a:rPr lang="ru-RU" sz="1600" dirty="0">
                          <a:effectLst/>
                        </a:rPr>
                        <a:t>; </a:t>
                      </a:r>
                      <a:r>
                        <a:rPr lang="en-US" sz="1600" dirty="0">
                          <a:effectLst/>
                        </a:rPr>
                        <a:t>S2-5</a:t>
                      </a:r>
                      <a:r>
                        <a:rPr lang="ru-RU" sz="1600" dirty="0">
                          <a:effectLst/>
                        </a:rPr>
                        <a:t>; B2/12</a:t>
                      </a:r>
                      <a:endParaRPr lang="ru-RU" sz="1600" dirty="0">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0525815"/>
                  </a:ext>
                </a:extLst>
              </a:tr>
              <a:tr h="321984">
                <a:tc>
                  <a:txBody>
                    <a:bodyPr/>
                    <a:lstStyle/>
                    <a:p>
                      <a:pPr algn="ctr">
                        <a:lnSpc>
                          <a:spcPct val="115000"/>
                        </a:lnSpc>
                        <a:spcAft>
                          <a:spcPts val="1000"/>
                        </a:spcAft>
                      </a:pPr>
                      <a:r>
                        <a:rPr lang="ru-RU" sz="1600">
                          <a:effectLst/>
                        </a:rPr>
                        <a:t>ЛТ 9</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6991" marR="46991" marT="23496" marB="23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a:solidFill>
                            <a:srgbClr val="002060"/>
                          </a:solidFill>
                          <a:effectLst/>
                        </a:rPr>
                        <a:t>Плитчатый («листовой») известняк</a:t>
                      </a:r>
                      <a:endParaRPr lang="ru-RU" sz="160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a:effectLst/>
                        </a:rPr>
                        <a:t>B6/6; B6/8</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4483038"/>
                  </a:ext>
                </a:extLst>
              </a:tr>
              <a:tr h="321984">
                <a:tc>
                  <a:txBody>
                    <a:bodyPr/>
                    <a:lstStyle/>
                    <a:p>
                      <a:pPr algn="ctr">
                        <a:lnSpc>
                          <a:spcPct val="115000"/>
                        </a:lnSpc>
                        <a:spcAft>
                          <a:spcPts val="1000"/>
                        </a:spcAft>
                      </a:pPr>
                      <a:r>
                        <a:rPr lang="ru-RU" sz="1600">
                          <a:effectLst/>
                        </a:rPr>
                        <a:t>ЛТ 10</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6991" marR="46991" marT="23496" marB="23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a:solidFill>
                            <a:srgbClr val="002060"/>
                          </a:solidFill>
                          <a:effectLst/>
                        </a:rPr>
                        <a:t>Кремнистые перекристаллизованные известняки</a:t>
                      </a:r>
                      <a:endParaRPr lang="ru-RU" sz="160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a:effectLst/>
                        </a:rPr>
                        <a:t>S2-3.1 ;B5/3; B6/11</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9531998"/>
                  </a:ext>
                </a:extLst>
              </a:tr>
              <a:tr h="321984">
                <a:tc>
                  <a:txBody>
                    <a:bodyPr/>
                    <a:lstStyle/>
                    <a:p>
                      <a:pPr algn="ctr">
                        <a:lnSpc>
                          <a:spcPct val="115000"/>
                        </a:lnSpc>
                        <a:spcAft>
                          <a:spcPts val="1000"/>
                        </a:spcAft>
                      </a:pPr>
                      <a:r>
                        <a:rPr lang="ru-RU" sz="1600">
                          <a:effectLst/>
                        </a:rPr>
                        <a:t>ЛТ 11</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6991" marR="46991" marT="23496" marB="23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a:solidFill>
                            <a:srgbClr val="002060"/>
                          </a:solidFill>
                          <a:effectLst/>
                        </a:rPr>
                        <a:t>Известняки серые с остатками остракод</a:t>
                      </a:r>
                      <a:endParaRPr lang="ru-RU" sz="160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US" sz="1600">
                          <a:effectLst/>
                        </a:rPr>
                        <a:t>S2-2.2 </a:t>
                      </a:r>
                      <a:r>
                        <a:rPr lang="ru-RU" sz="1600">
                          <a:effectLst/>
                        </a:rPr>
                        <a:t>;</a:t>
                      </a:r>
                      <a:r>
                        <a:rPr lang="en-US" sz="1600">
                          <a:effectLst/>
                        </a:rPr>
                        <a:t>B1/14 (8)</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4288043"/>
                  </a:ext>
                </a:extLst>
              </a:tr>
              <a:tr h="321984">
                <a:tc>
                  <a:txBody>
                    <a:bodyPr/>
                    <a:lstStyle/>
                    <a:p>
                      <a:pPr algn="ctr">
                        <a:lnSpc>
                          <a:spcPct val="115000"/>
                        </a:lnSpc>
                        <a:spcAft>
                          <a:spcPts val="1000"/>
                        </a:spcAft>
                      </a:pPr>
                      <a:r>
                        <a:rPr lang="ru-RU" sz="1600">
                          <a:effectLst/>
                        </a:rPr>
                        <a:t>ЛТ 12</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6991" marR="46991" marT="23496" marB="23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dirty="0">
                          <a:solidFill>
                            <a:srgbClr val="002060"/>
                          </a:solidFill>
                          <a:effectLst/>
                        </a:rPr>
                        <a:t>Известняки розовые с остатками остракод</a:t>
                      </a:r>
                      <a:endParaRPr lang="ru-RU" sz="16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dirty="0">
                          <a:effectLst/>
                        </a:rPr>
                        <a:t>B1/14 (5,2-5,25); B1/14 (5,5-5,6) </a:t>
                      </a:r>
                      <a:endParaRPr lang="ru-RU" sz="1600" dirty="0">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6330359"/>
                  </a:ext>
                </a:extLst>
              </a:tr>
              <a:tr h="321984">
                <a:tc>
                  <a:txBody>
                    <a:bodyPr/>
                    <a:lstStyle/>
                    <a:p>
                      <a:pPr algn="ctr">
                        <a:lnSpc>
                          <a:spcPct val="115000"/>
                        </a:lnSpc>
                        <a:spcAft>
                          <a:spcPts val="1000"/>
                        </a:spcAft>
                      </a:pPr>
                      <a:r>
                        <a:rPr lang="ru-RU" sz="1600">
                          <a:effectLst/>
                        </a:rPr>
                        <a:t>ЛТ 13</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6991" marR="46991" marT="23496" marB="23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a:solidFill>
                            <a:srgbClr val="002060"/>
                          </a:solidFill>
                          <a:effectLst/>
                        </a:rPr>
                        <a:t>Известняки со следами органики: осколки ракушек, фораминиферы</a:t>
                      </a:r>
                      <a:endParaRPr lang="ru-RU" sz="160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a:effectLst/>
                        </a:rPr>
                        <a:t>S2-2.3</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7200709"/>
                  </a:ext>
                </a:extLst>
              </a:tr>
              <a:tr h="321984">
                <a:tc>
                  <a:txBody>
                    <a:bodyPr/>
                    <a:lstStyle/>
                    <a:p>
                      <a:pPr algn="ctr">
                        <a:lnSpc>
                          <a:spcPct val="115000"/>
                        </a:lnSpc>
                        <a:spcAft>
                          <a:spcPts val="1000"/>
                        </a:spcAft>
                      </a:pPr>
                      <a:r>
                        <a:rPr lang="ru-RU" sz="1600">
                          <a:effectLst/>
                        </a:rPr>
                        <a:t>ЛТ 14</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6991" marR="46991" marT="23496" marB="23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a:solidFill>
                            <a:srgbClr val="002060"/>
                          </a:solidFill>
                          <a:effectLst/>
                        </a:rPr>
                        <a:t>Мергелистый известняк</a:t>
                      </a:r>
                      <a:endParaRPr lang="ru-RU" sz="160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a:effectLst/>
                        </a:rPr>
                        <a:t>B5/2 (0,4)</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5175178"/>
                  </a:ext>
                </a:extLst>
              </a:tr>
              <a:tr h="321984">
                <a:tc>
                  <a:txBody>
                    <a:bodyPr/>
                    <a:lstStyle/>
                    <a:p>
                      <a:pPr algn="ctr">
                        <a:lnSpc>
                          <a:spcPct val="115000"/>
                        </a:lnSpc>
                        <a:spcAft>
                          <a:spcPts val="1000"/>
                        </a:spcAft>
                      </a:pPr>
                      <a:r>
                        <a:rPr lang="ru-RU" sz="1600">
                          <a:effectLst/>
                        </a:rPr>
                        <a:t>ЛТ 15</a:t>
                      </a:r>
                      <a:endParaRPr lang="ru-RU" sz="1600">
                        <a:effectLst/>
                        <a:latin typeface="Arial" panose="020B0604020202020204" pitchFamily="34" charset="0"/>
                        <a:ea typeface="Calibri" panose="020F0502020204030204" pitchFamily="34" charset="0"/>
                        <a:cs typeface="Times New Roman" panose="02020603050405020304" pitchFamily="18" charset="0"/>
                      </a:endParaRPr>
                    </a:p>
                  </a:txBody>
                  <a:tcPr marL="46991" marR="46991" marT="23496" marB="23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a:solidFill>
                            <a:srgbClr val="002060"/>
                          </a:solidFill>
                          <a:effectLst/>
                        </a:rPr>
                        <a:t>Известковые конкреции</a:t>
                      </a:r>
                      <a:endParaRPr lang="ru-RU" sz="160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dirty="0">
                          <a:effectLst/>
                        </a:rPr>
                        <a:t>С-1; B5/4 (0,6)</a:t>
                      </a:r>
                      <a:endParaRPr lang="ru-RU" sz="1600" dirty="0">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7929640"/>
                  </a:ext>
                </a:extLst>
              </a:tr>
              <a:tr h="447547">
                <a:tc>
                  <a:txBody>
                    <a:bodyPr/>
                    <a:lstStyle/>
                    <a:p>
                      <a:pPr algn="ctr">
                        <a:lnSpc>
                          <a:spcPct val="115000"/>
                        </a:lnSpc>
                        <a:spcAft>
                          <a:spcPts val="1000"/>
                        </a:spcAft>
                      </a:pPr>
                      <a:r>
                        <a:rPr lang="ru-RU" sz="1600" dirty="0">
                          <a:effectLst/>
                        </a:rPr>
                        <a:t>ЛТ 16</a:t>
                      </a:r>
                      <a:endParaRPr lang="ru-RU" sz="1600" dirty="0">
                        <a:effectLst/>
                        <a:latin typeface="Arial" panose="020B0604020202020204" pitchFamily="34" charset="0"/>
                        <a:ea typeface="Calibri" panose="020F0502020204030204" pitchFamily="34" charset="0"/>
                        <a:cs typeface="Times New Roman" panose="02020603050405020304" pitchFamily="18" charset="0"/>
                      </a:endParaRPr>
                    </a:p>
                  </a:txBody>
                  <a:tcPr marL="46991" marR="46991" marT="23496" marB="23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dirty="0" err="1">
                          <a:solidFill>
                            <a:srgbClr val="002060"/>
                          </a:solidFill>
                          <a:effectLst/>
                        </a:rPr>
                        <a:t>Палеопочвы</a:t>
                      </a:r>
                      <a:endParaRPr lang="ru-RU" sz="16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ru-RU" sz="1600" dirty="0">
                          <a:effectLst/>
                        </a:rPr>
                        <a:t>С5-1</a:t>
                      </a:r>
                      <a:endParaRPr lang="ru-RU" sz="1600" dirty="0">
                        <a:effectLst/>
                        <a:latin typeface="Arial" panose="020B0604020202020204" pitchFamily="34" charset="0"/>
                        <a:ea typeface="Calibri" panose="020F0502020204030204" pitchFamily="34" charset="0"/>
                        <a:cs typeface="Times New Roman" panose="02020603050405020304" pitchFamily="18" charset="0"/>
                      </a:endParaRPr>
                    </a:p>
                  </a:txBody>
                  <a:tcPr marL="40278" marR="40278" marT="55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4711849"/>
                  </a:ext>
                </a:extLst>
              </a:tr>
            </a:tbl>
          </a:graphicData>
        </a:graphic>
      </p:graphicFrame>
    </p:spTree>
    <p:extLst>
      <p:ext uri="{BB962C8B-B14F-4D97-AF65-F5344CB8AC3E}">
        <p14:creationId xmlns:p14="http://schemas.microsoft.com/office/powerpoint/2010/main" val="3823741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7" name="Рисунок 6">
            <a:extLst>
              <a:ext uri="{FF2B5EF4-FFF2-40B4-BE49-F238E27FC236}">
                <a16:creationId xmlns:a16="http://schemas.microsoft.com/office/drawing/2014/main" id="{D4B84596-5DDD-4F6E-8D16-513FDD3F76B6}"/>
              </a:ext>
            </a:extLst>
          </p:cNvPr>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3170" b="1848"/>
          <a:stretch/>
        </p:blipFill>
        <p:spPr>
          <a:xfrm>
            <a:off x="458103" y="0"/>
            <a:ext cx="7794172" cy="6790571"/>
          </a:xfrm>
          <a:prstGeom prst="rect">
            <a:avLst/>
          </a:prstGeom>
        </p:spPr>
      </p:pic>
      <p:graphicFrame>
        <p:nvGraphicFramePr>
          <p:cNvPr id="2" name="Таблица 1">
            <a:extLst>
              <a:ext uri="{FF2B5EF4-FFF2-40B4-BE49-F238E27FC236}">
                <a16:creationId xmlns:a16="http://schemas.microsoft.com/office/drawing/2014/main" id="{AC4DF018-62E0-4872-8804-598290008CE0}"/>
              </a:ext>
            </a:extLst>
          </p:cNvPr>
          <p:cNvGraphicFramePr>
            <a:graphicFrameLocks noGrp="1"/>
          </p:cNvGraphicFramePr>
          <p:nvPr>
            <p:extLst>
              <p:ext uri="{D42A27DB-BD31-4B8C-83A1-F6EECF244321}">
                <p14:modId xmlns:p14="http://schemas.microsoft.com/office/powerpoint/2010/main" val="415596105"/>
              </p:ext>
            </p:extLst>
          </p:nvPr>
        </p:nvGraphicFramePr>
        <p:xfrm>
          <a:off x="8795655" y="1306029"/>
          <a:ext cx="3176544" cy="1737176"/>
        </p:xfrm>
        <a:graphic>
          <a:graphicData uri="http://schemas.openxmlformats.org/drawingml/2006/table">
            <a:tbl>
              <a:tblPr>
                <a:tableStyleId>{2D5ABB26-0587-4C30-8999-92F81FD0307C}</a:tableStyleId>
              </a:tblPr>
              <a:tblGrid>
                <a:gridCol w="794136">
                  <a:extLst>
                    <a:ext uri="{9D8B030D-6E8A-4147-A177-3AD203B41FA5}">
                      <a16:colId xmlns:a16="http://schemas.microsoft.com/office/drawing/2014/main" val="2785727886"/>
                    </a:ext>
                  </a:extLst>
                </a:gridCol>
                <a:gridCol w="794136">
                  <a:extLst>
                    <a:ext uri="{9D8B030D-6E8A-4147-A177-3AD203B41FA5}">
                      <a16:colId xmlns:a16="http://schemas.microsoft.com/office/drawing/2014/main" val="2144720406"/>
                    </a:ext>
                  </a:extLst>
                </a:gridCol>
                <a:gridCol w="794136">
                  <a:extLst>
                    <a:ext uri="{9D8B030D-6E8A-4147-A177-3AD203B41FA5}">
                      <a16:colId xmlns:a16="http://schemas.microsoft.com/office/drawing/2014/main" val="4223161607"/>
                    </a:ext>
                  </a:extLst>
                </a:gridCol>
                <a:gridCol w="794136">
                  <a:extLst>
                    <a:ext uri="{9D8B030D-6E8A-4147-A177-3AD203B41FA5}">
                      <a16:colId xmlns:a16="http://schemas.microsoft.com/office/drawing/2014/main" val="3528370956"/>
                    </a:ext>
                  </a:extLst>
                </a:gridCol>
              </a:tblGrid>
              <a:tr h="248168">
                <a:tc>
                  <a:txBody>
                    <a:bodyPr/>
                    <a:lstStyle/>
                    <a:p>
                      <a:pPr algn="ctr" fontAlgn="ctr"/>
                      <a:r>
                        <a:rPr lang="ru-RU" sz="1400" b="1" u="none" strike="noStrike" dirty="0">
                          <a:effectLst/>
                        </a:rPr>
                        <a:t>1</a:t>
                      </a:r>
                      <a:endParaRPr lang="ru-RU" sz="1400" b="1" i="0" u="none" strike="noStrike" dirty="0">
                        <a:solidFill>
                          <a:srgbClr val="000000"/>
                        </a:solidFill>
                        <a:effectLst/>
                        <a:latin typeface="Calibri" panose="020F0502020204030204" pitchFamily="34" charset="0"/>
                      </a:endParaRPr>
                    </a:p>
                  </a:txBody>
                  <a:tcPr marL="12408" marR="12408" marT="124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u="none" strike="noStrike" dirty="0">
                          <a:effectLst/>
                        </a:rPr>
                        <a:t>2</a:t>
                      </a:r>
                      <a:endParaRPr lang="ru-RU" sz="1400" b="1" i="0" u="none" strike="noStrike" dirty="0">
                        <a:solidFill>
                          <a:srgbClr val="000000"/>
                        </a:solidFill>
                        <a:effectLst/>
                        <a:latin typeface="Calibri" panose="020F0502020204030204" pitchFamily="34" charset="0"/>
                      </a:endParaRPr>
                    </a:p>
                  </a:txBody>
                  <a:tcPr marL="12408" marR="12408" marT="124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u="none" strike="noStrike" dirty="0">
                          <a:effectLst/>
                        </a:rPr>
                        <a:t>3</a:t>
                      </a:r>
                      <a:endParaRPr lang="ru-RU" sz="1400" b="1" i="0" u="none" strike="noStrike" dirty="0">
                        <a:solidFill>
                          <a:srgbClr val="000000"/>
                        </a:solidFill>
                        <a:effectLst/>
                        <a:latin typeface="Calibri" panose="020F0502020204030204" pitchFamily="34" charset="0"/>
                      </a:endParaRPr>
                    </a:p>
                  </a:txBody>
                  <a:tcPr marL="12408" marR="12408" marT="124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u="none" strike="noStrike" dirty="0">
                          <a:effectLst/>
                        </a:rPr>
                        <a:t>4</a:t>
                      </a:r>
                      <a:endParaRPr lang="ru-RU" sz="1400" b="1" i="0" u="none" strike="noStrike" dirty="0">
                        <a:solidFill>
                          <a:srgbClr val="000000"/>
                        </a:solidFill>
                        <a:effectLst/>
                        <a:latin typeface="Calibri" panose="020F0502020204030204" pitchFamily="34" charset="0"/>
                      </a:endParaRPr>
                    </a:p>
                  </a:txBody>
                  <a:tcPr marL="12408" marR="12408" marT="124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70951647"/>
                  </a:ext>
                </a:extLst>
              </a:tr>
              <a:tr h="248168">
                <a:tc>
                  <a:txBody>
                    <a:bodyPr/>
                    <a:lstStyle/>
                    <a:p>
                      <a:pPr algn="ctr" fontAlgn="b"/>
                      <a:r>
                        <a:rPr lang="ru-RU" sz="1400" u="none" strike="noStrike">
                          <a:effectLst/>
                        </a:rPr>
                        <a:t>ЛТ 14</a:t>
                      </a:r>
                      <a:endParaRPr lang="ru-RU" sz="1400" b="0" i="0" u="none" strike="noStrike">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u="none" strike="noStrike" dirty="0">
                          <a:effectLst/>
                        </a:rPr>
                        <a:t>ЛТ 12</a:t>
                      </a:r>
                      <a:endParaRPr lang="ru-RU" sz="1400" b="0" i="0" u="none" strike="noStrike" dirty="0">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u="none" strike="noStrike" dirty="0">
                          <a:effectLst/>
                        </a:rPr>
                        <a:t>ЛТ 15</a:t>
                      </a:r>
                      <a:endParaRPr lang="ru-RU" sz="1400" b="0" i="0" u="none" strike="noStrike" dirty="0">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u="none" strike="noStrike" dirty="0">
                          <a:effectLst/>
                        </a:rPr>
                        <a:t>ЛТ 16</a:t>
                      </a:r>
                      <a:endParaRPr lang="ru-RU" sz="1400" b="0" i="0" u="none" strike="noStrike" dirty="0">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8789367"/>
                  </a:ext>
                </a:extLst>
              </a:tr>
              <a:tr h="248168">
                <a:tc>
                  <a:txBody>
                    <a:bodyPr/>
                    <a:lstStyle/>
                    <a:p>
                      <a:pPr algn="ctr" fontAlgn="b"/>
                      <a:r>
                        <a:rPr lang="ru-RU" sz="1400" u="none" strike="noStrike">
                          <a:effectLst/>
                        </a:rPr>
                        <a:t>ЛТ 13</a:t>
                      </a:r>
                      <a:endParaRPr lang="ru-RU" sz="1400" b="0" i="0" u="none" strike="noStrike">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400" u="none" strike="noStrike">
                          <a:effectLst/>
                        </a:rPr>
                        <a:t> </a:t>
                      </a:r>
                      <a:endParaRPr lang="ru-RU" sz="1400" b="0" i="0" u="none" strike="noStrike">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u="none" strike="noStrike">
                          <a:effectLst/>
                        </a:rPr>
                        <a:t>ЛТ 6</a:t>
                      </a:r>
                      <a:endParaRPr lang="ru-RU" sz="1400" b="0" i="0" u="none" strike="noStrike">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u="none" strike="noStrike">
                          <a:effectLst/>
                        </a:rPr>
                        <a:t>ЛТ 11</a:t>
                      </a:r>
                      <a:endParaRPr lang="ru-RU" sz="1400" b="0" i="0" u="none" strike="noStrike">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321005"/>
                  </a:ext>
                </a:extLst>
              </a:tr>
              <a:tr h="248168">
                <a:tc>
                  <a:txBody>
                    <a:bodyPr/>
                    <a:lstStyle/>
                    <a:p>
                      <a:pPr algn="ctr" fontAlgn="b"/>
                      <a:r>
                        <a:rPr lang="ru-RU" sz="1400" u="none" strike="noStrike">
                          <a:effectLst/>
                        </a:rPr>
                        <a:t>ЛТ 10</a:t>
                      </a:r>
                      <a:endParaRPr lang="ru-RU" sz="1400" b="0" i="0" u="none" strike="noStrike">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400" u="none" strike="noStrike">
                          <a:effectLst/>
                        </a:rPr>
                        <a:t> </a:t>
                      </a:r>
                      <a:endParaRPr lang="ru-RU" sz="1400" b="0" i="0" u="none" strike="noStrike">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u="none" strike="noStrike">
                          <a:effectLst/>
                        </a:rPr>
                        <a:t>ЛТ 4</a:t>
                      </a:r>
                      <a:endParaRPr lang="ru-RU" sz="1400" b="0" i="0" u="none" strike="noStrike">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u="none" strike="noStrike">
                          <a:effectLst/>
                        </a:rPr>
                        <a:t>ЛТ 8</a:t>
                      </a:r>
                      <a:endParaRPr lang="ru-RU" sz="1400" b="0" i="0" u="none" strike="noStrike">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2246557"/>
                  </a:ext>
                </a:extLst>
              </a:tr>
              <a:tr h="248168">
                <a:tc>
                  <a:txBody>
                    <a:bodyPr/>
                    <a:lstStyle/>
                    <a:p>
                      <a:pPr algn="ctr" fontAlgn="b"/>
                      <a:r>
                        <a:rPr lang="ru-RU" sz="1400" u="none" strike="noStrike">
                          <a:effectLst/>
                        </a:rPr>
                        <a:t>ЛТ 9</a:t>
                      </a:r>
                      <a:endParaRPr lang="ru-RU" sz="1400" b="0" i="0" u="none" strike="noStrike">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400" u="none" strike="noStrike">
                          <a:effectLst/>
                        </a:rPr>
                        <a:t> </a:t>
                      </a:r>
                      <a:endParaRPr lang="ru-RU" sz="1400" b="0" i="0" u="none" strike="noStrike">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u="none" strike="noStrike">
                          <a:effectLst/>
                        </a:rPr>
                        <a:t>ЛТ 2</a:t>
                      </a:r>
                      <a:endParaRPr lang="ru-RU" sz="1400" b="0" i="0" u="none" strike="noStrike">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u="none" strike="noStrike">
                          <a:effectLst/>
                        </a:rPr>
                        <a:t>ЛТ 7</a:t>
                      </a:r>
                      <a:endParaRPr lang="ru-RU" sz="1400" b="0" i="0" u="none" strike="noStrike">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1664943"/>
                  </a:ext>
                </a:extLst>
              </a:tr>
              <a:tr h="248168">
                <a:tc>
                  <a:txBody>
                    <a:bodyPr/>
                    <a:lstStyle/>
                    <a:p>
                      <a:pPr algn="ctr" fontAlgn="b"/>
                      <a:r>
                        <a:rPr lang="ru-RU" sz="1400" u="none" strike="noStrike">
                          <a:effectLst/>
                        </a:rPr>
                        <a:t>ЛТ 1</a:t>
                      </a:r>
                      <a:endParaRPr lang="ru-RU" sz="1400" b="0" i="0" u="none" strike="noStrike">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400" u="none" strike="noStrike">
                          <a:effectLst/>
                        </a:rPr>
                        <a:t> </a:t>
                      </a:r>
                      <a:endParaRPr lang="ru-RU" sz="1400" b="0" i="0" u="none" strike="noStrike">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400" u="none" strike="noStrike" dirty="0">
                          <a:effectLst/>
                        </a:rPr>
                        <a:t> </a:t>
                      </a:r>
                      <a:endParaRPr lang="ru-RU" sz="1400" b="0" i="0" u="none" strike="noStrike" dirty="0">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u="none" strike="noStrike" dirty="0">
                          <a:effectLst/>
                        </a:rPr>
                        <a:t>ЛТ 5</a:t>
                      </a:r>
                      <a:endParaRPr lang="ru-RU" sz="1400" b="0" i="0" u="none" strike="noStrike" dirty="0">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0478311"/>
                  </a:ext>
                </a:extLst>
              </a:tr>
              <a:tr h="248168">
                <a:tc>
                  <a:txBody>
                    <a:bodyPr/>
                    <a:lstStyle/>
                    <a:p>
                      <a:pPr algn="l" fontAlgn="b"/>
                      <a:r>
                        <a:rPr lang="ru-RU" sz="1400" u="none" strike="noStrike">
                          <a:effectLst/>
                        </a:rPr>
                        <a:t> </a:t>
                      </a:r>
                      <a:endParaRPr lang="ru-RU" sz="1400" b="0" i="0" u="none" strike="noStrike">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400" u="none" strike="noStrike" dirty="0">
                          <a:effectLst/>
                        </a:rPr>
                        <a:t> </a:t>
                      </a:r>
                      <a:endParaRPr lang="ru-RU" sz="1400" b="0" i="0" u="none" strike="noStrike" dirty="0">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400" u="none" strike="noStrike">
                          <a:effectLst/>
                        </a:rPr>
                        <a:t> </a:t>
                      </a:r>
                      <a:endParaRPr lang="ru-RU" sz="1400" b="0" i="0" u="none" strike="noStrike">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u="none" strike="noStrike" dirty="0">
                          <a:effectLst/>
                        </a:rPr>
                        <a:t>ЛТ 3</a:t>
                      </a:r>
                      <a:endParaRPr lang="ru-RU" sz="1400" b="0" i="0" u="none" strike="noStrike" dirty="0">
                        <a:solidFill>
                          <a:srgbClr val="000000"/>
                        </a:solidFill>
                        <a:effectLst/>
                        <a:latin typeface="Calibri" panose="020F0502020204030204" pitchFamily="34" charset="0"/>
                      </a:endParaRPr>
                    </a:p>
                  </a:txBody>
                  <a:tcPr marL="12408" marR="12408" marT="1240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9367665"/>
                  </a:ext>
                </a:extLst>
              </a:tr>
            </a:tbl>
          </a:graphicData>
        </a:graphic>
      </p:graphicFrame>
      <p:sp>
        <p:nvSpPr>
          <p:cNvPr id="3" name="Прямоугольник 2">
            <a:extLst>
              <a:ext uri="{FF2B5EF4-FFF2-40B4-BE49-F238E27FC236}">
                <a16:creationId xmlns:a16="http://schemas.microsoft.com/office/drawing/2014/main" id="{A3471B29-4863-4D39-9758-34AF9B033DC5}"/>
              </a:ext>
            </a:extLst>
          </p:cNvPr>
          <p:cNvSpPr/>
          <p:nvPr/>
        </p:nvSpPr>
        <p:spPr>
          <a:xfrm>
            <a:off x="8475299" y="67429"/>
            <a:ext cx="3817257" cy="1200329"/>
          </a:xfrm>
          <a:prstGeom prst="rect">
            <a:avLst/>
          </a:prstGeom>
        </p:spPr>
        <p:txBody>
          <a:bodyPr wrap="square">
            <a:spAutoFit/>
          </a:bodyPr>
          <a:lstStyle/>
          <a:p>
            <a:pPr algn="ctr"/>
            <a:r>
              <a:rPr lang="ru-RU" sz="2400" dirty="0"/>
              <a:t>Выделенные </a:t>
            </a:r>
            <a:r>
              <a:rPr lang="ru-RU" sz="2400" dirty="0" err="1"/>
              <a:t>литотипы</a:t>
            </a:r>
            <a:r>
              <a:rPr lang="ru-RU" sz="2400" dirty="0"/>
              <a:t> относятся к фациям </a:t>
            </a:r>
            <a:r>
              <a:rPr lang="ru-RU" sz="2400" dirty="0">
                <a:solidFill>
                  <a:schemeClr val="accent5">
                    <a:lumMod val="50000"/>
                  </a:schemeClr>
                </a:solidFill>
              </a:rPr>
              <a:t>окаймленной платформы</a:t>
            </a:r>
          </a:p>
        </p:txBody>
      </p:sp>
      <p:sp>
        <p:nvSpPr>
          <p:cNvPr id="4" name="Прямоугольник 3">
            <a:extLst>
              <a:ext uri="{FF2B5EF4-FFF2-40B4-BE49-F238E27FC236}">
                <a16:creationId xmlns:a16="http://schemas.microsoft.com/office/drawing/2014/main" id="{58E2E1FF-1224-4D1B-9ECE-EF05665FFA49}"/>
              </a:ext>
            </a:extLst>
          </p:cNvPr>
          <p:cNvSpPr/>
          <p:nvPr/>
        </p:nvSpPr>
        <p:spPr>
          <a:xfrm>
            <a:off x="7372368" y="29158"/>
            <a:ext cx="1151597" cy="461665"/>
          </a:xfrm>
          <a:prstGeom prst="rect">
            <a:avLst/>
          </a:prstGeom>
        </p:spPr>
        <p:txBody>
          <a:bodyPr wrap="none">
            <a:spAutoFit/>
          </a:bodyPr>
          <a:lstStyle/>
          <a:p>
            <a:r>
              <a:rPr lang="ru-RU" sz="2400" b="1" dirty="0">
                <a:solidFill>
                  <a:srgbClr val="C00000"/>
                </a:solidFill>
                <a:ea typeface="Times New Roman" panose="02020603050405020304" pitchFamily="18" charset="0"/>
                <a:cs typeface="Times New Roman" panose="02020603050405020304" pitchFamily="18" charset="0"/>
              </a:rPr>
              <a:t>Вывод:</a:t>
            </a:r>
            <a:endParaRPr lang="ru-RU" sz="2400" dirty="0"/>
          </a:p>
        </p:txBody>
      </p:sp>
    </p:spTree>
    <p:extLst>
      <p:ext uri="{BB962C8B-B14F-4D97-AF65-F5344CB8AC3E}">
        <p14:creationId xmlns:p14="http://schemas.microsoft.com/office/powerpoint/2010/main" val="1123249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для тит дип2.png"/>
          <p:cNvPicPr>
            <a:picLocks noChangeAspect="1"/>
          </p:cNvPicPr>
          <p:nvPr/>
        </p:nvPicPr>
        <p:blipFill>
          <a:blip r:embed="rId3" cstate="print"/>
          <a:srcRect l="5971" t="11222" r="5695" b="20042"/>
          <a:stretch>
            <a:fillRect/>
          </a:stretch>
        </p:blipFill>
        <p:spPr>
          <a:xfrm>
            <a:off x="0" y="0"/>
            <a:ext cx="12192000" cy="1362456"/>
          </a:xfrm>
          <a:prstGeom prst="rect">
            <a:avLst/>
          </a:prstGeom>
        </p:spPr>
      </p:pic>
      <p:sp>
        <p:nvSpPr>
          <p:cNvPr id="2" name="Заголовок 1"/>
          <p:cNvSpPr>
            <a:spLocks noGrp="1"/>
          </p:cNvSpPr>
          <p:nvPr>
            <p:ph type="title"/>
          </p:nvPr>
        </p:nvSpPr>
        <p:spPr>
          <a:xfrm>
            <a:off x="3212568" y="414864"/>
            <a:ext cx="6121932" cy="864000"/>
          </a:xfrm>
        </p:spPr>
        <p:txBody>
          <a:bodyPr anchor="ctr">
            <a:normAutofit/>
          </a:bodyPr>
          <a:lstStyle/>
          <a:p>
            <a:pPr algn="ctr"/>
            <a:r>
              <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Цели, задачи, актуальность работы</a:t>
            </a:r>
          </a:p>
        </p:txBody>
      </p:sp>
      <p:sp>
        <p:nvSpPr>
          <p:cNvPr id="3" name="Содержимое 2"/>
          <p:cNvSpPr>
            <a:spLocks noGrp="1"/>
          </p:cNvSpPr>
          <p:nvPr>
            <p:ph idx="1"/>
          </p:nvPr>
        </p:nvSpPr>
        <p:spPr>
          <a:xfrm>
            <a:off x="216408" y="1523873"/>
            <a:ext cx="11975592" cy="1015663"/>
          </a:xfrm>
        </p:spPr>
        <p:txBody>
          <a:bodyPr>
            <a:normAutofit fontScale="92500"/>
          </a:bodyPr>
          <a:lstStyle/>
          <a:p>
            <a:pPr algn="just">
              <a:buNone/>
            </a:pPr>
            <a:r>
              <a:rPr lang="ru-RU" sz="2400" i="1" dirty="0"/>
              <a:t>	</a:t>
            </a:r>
            <a:r>
              <a:rPr lang="ru-RU" sz="2400" b="1" i="1" dirty="0">
                <a:solidFill>
                  <a:schemeClr val="tx2">
                    <a:lumMod val="50000"/>
                  </a:schemeClr>
                </a:solidFill>
              </a:rPr>
              <a:t>Цель работы</a:t>
            </a:r>
            <a:r>
              <a:rPr lang="ru-RU" sz="2400" i="1" dirty="0"/>
              <a:t> </a:t>
            </a:r>
            <a:r>
              <a:rPr lang="ru-RU" sz="2400" dirty="0"/>
              <a:t>– привлечение методов </a:t>
            </a:r>
            <a:r>
              <a:rPr lang="ru-RU" sz="2400" dirty="0" err="1"/>
              <a:t>магнитоминерологического</a:t>
            </a:r>
            <a:r>
              <a:rPr lang="ru-RU" sz="2400" dirty="0"/>
              <a:t> анализа для валидного палеогеографического и палеофациального моделирования континентальных пермских отложений Русской плиты Восточно-Европейской платформы.</a:t>
            </a:r>
            <a:endParaRPr lang="ru-RU" sz="2400" b="1" i="1" dirty="0">
              <a:solidFill>
                <a:schemeClr val="tx2">
                  <a:lumMod val="50000"/>
                </a:schemeClr>
              </a:solidFill>
            </a:endParaRPr>
          </a:p>
        </p:txBody>
      </p:sp>
      <p:sp>
        <p:nvSpPr>
          <p:cNvPr id="6" name="Прямоугольник 5"/>
          <p:cNvSpPr/>
          <p:nvPr/>
        </p:nvSpPr>
        <p:spPr>
          <a:xfrm>
            <a:off x="398780" y="2197100"/>
            <a:ext cx="9875520" cy="3293209"/>
          </a:xfrm>
          <a:prstGeom prst="rect">
            <a:avLst/>
          </a:prstGeom>
        </p:spPr>
        <p:txBody>
          <a:bodyPr wrap="square">
            <a:spAutoFit/>
          </a:bodyPr>
          <a:lstStyle/>
          <a:p>
            <a:endParaRPr lang="ru-RU" sz="2400" b="1" i="1" dirty="0">
              <a:solidFill>
                <a:schemeClr val="tx2">
                  <a:lumMod val="50000"/>
                </a:schemeClr>
              </a:solidFill>
            </a:endParaRPr>
          </a:p>
          <a:p>
            <a:r>
              <a:rPr lang="ru-RU" sz="2400" b="1" i="1" dirty="0">
                <a:solidFill>
                  <a:schemeClr val="tx2">
                    <a:lumMod val="50000"/>
                  </a:schemeClr>
                </a:solidFill>
              </a:rPr>
              <a:t>Задачи исследования:</a:t>
            </a:r>
          </a:p>
          <a:p>
            <a:pPr marL="342900" lvl="0" indent="-342900">
              <a:buClr>
                <a:srgbClr val="002060"/>
              </a:buClr>
              <a:buFont typeface="Wingdings" panose="05000000000000000000" pitchFamily="2" charset="2"/>
              <a:buChar char="v"/>
            </a:pPr>
            <a:r>
              <a:rPr lang="ru-RU" sz="2000" dirty="0"/>
              <a:t>изготовить и изучить шлифы по отобранным породам (известнякам);</a:t>
            </a:r>
          </a:p>
          <a:p>
            <a:pPr marL="342900" lvl="0" indent="-342900">
              <a:buClr>
                <a:srgbClr val="002060"/>
              </a:buClr>
              <a:buFont typeface="Wingdings" panose="05000000000000000000" pitchFamily="2" charset="2"/>
              <a:buChar char="v"/>
            </a:pPr>
            <a:r>
              <a:rPr lang="ru-RU" sz="2000" dirty="0"/>
              <a:t>найти в известняках ископаемые остатки, и установить в каких условиях формировалась порода;</a:t>
            </a:r>
          </a:p>
          <a:p>
            <a:pPr marL="342900" lvl="0" indent="-342900">
              <a:buClr>
                <a:srgbClr val="002060"/>
              </a:buClr>
              <a:buFont typeface="Wingdings" panose="05000000000000000000" pitchFamily="2" charset="2"/>
              <a:buChar char="v"/>
            </a:pPr>
            <a:r>
              <a:rPr lang="ru-RU" sz="2000" dirty="0"/>
              <a:t>определить литологию и генезис образцов;</a:t>
            </a:r>
          </a:p>
          <a:p>
            <a:pPr marL="342900" lvl="0" indent="-342900">
              <a:buClr>
                <a:srgbClr val="002060"/>
              </a:buClr>
              <a:buFont typeface="Wingdings" panose="05000000000000000000" pitchFamily="2" charset="2"/>
              <a:buChar char="v"/>
            </a:pPr>
            <a:r>
              <a:rPr lang="ru-RU" sz="2000" b="1" dirty="0"/>
              <a:t>выделить </a:t>
            </a:r>
            <a:r>
              <a:rPr lang="ru-RU" sz="2000" b="1" dirty="0" err="1"/>
              <a:t>литотипы</a:t>
            </a:r>
            <a:r>
              <a:rPr lang="ru-RU" sz="2000" b="1" dirty="0"/>
              <a:t> пермских отложений в геологическом разрезе </a:t>
            </a:r>
            <a:r>
              <a:rPr lang="ru-RU" sz="2000" b="1" dirty="0" err="1"/>
              <a:t>Сентяк</a:t>
            </a:r>
            <a:r>
              <a:rPr lang="ru-RU" sz="2000" b="1" dirty="0"/>
              <a:t> (г. Елабуга);</a:t>
            </a:r>
          </a:p>
          <a:p>
            <a:pPr marL="342900" lvl="0" indent="-342900">
              <a:buClr>
                <a:srgbClr val="002060"/>
              </a:buClr>
              <a:buFont typeface="Wingdings" panose="05000000000000000000" pitchFamily="2" charset="2"/>
              <a:buChar char="v"/>
            </a:pPr>
            <a:r>
              <a:rPr lang="ru-RU" sz="2000" b="1" dirty="0"/>
              <a:t>привлечь методы </a:t>
            </a:r>
            <a:r>
              <a:rPr lang="ru-RU" sz="2000" b="1" dirty="0" err="1"/>
              <a:t>магнитоминералогического</a:t>
            </a:r>
            <a:r>
              <a:rPr lang="ru-RU" sz="2000" b="1" dirty="0"/>
              <a:t> анализа для создания концептуальной модели осадконакопления изучаемого объекта.</a:t>
            </a:r>
          </a:p>
        </p:txBody>
      </p:sp>
      <p:sp>
        <p:nvSpPr>
          <p:cNvPr id="10" name="TextBox 9">
            <a:extLst>
              <a:ext uri="{FF2B5EF4-FFF2-40B4-BE49-F238E27FC236}">
                <a16:creationId xmlns:a16="http://schemas.microsoft.com/office/drawing/2014/main" id="{7D340E1D-4D37-4C04-98DB-D2CEC2D1A834}"/>
              </a:ext>
            </a:extLst>
          </p:cNvPr>
          <p:cNvSpPr txBox="1"/>
          <p:nvPr/>
        </p:nvSpPr>
        <p:spPr>
          <a:xfrm>
            <a:off x="80772" y="5655704"/>
            <a:ext cx="11975592" cy="1200329"/>
          </a:xfrm>
          <a:prstGeom prst="rect">
            <a:avLst/>
          </a:prstGeom>
          <a:noFill/>
        </p:spPr>
        <p:txBody>
          <a:bodyPr wrap="square">
            <a:spAutoFit/>
          </a:bodyPr>
          <a:lstStyle/>
          <a:p>
            <a:pPr algn="just"/>
            <a:r>
              <a:rPr lang="ru-RU" sz="2400" dirty="0" err="1">
                <a:solidFill>
                  <a:srgbClr val="002060"/>
                </a:solidFill>
              </a:rPr>
              <a:t>Магнитоминералогический</a:t>
            </a:r>
            <a:r>
              <a:rPr lang="ru-RU" sz="2400" dirty="0">
                <a:solidFill>
                  <a:srgbClr val="002060"/>
                </a:solidFill>
              </a:rPr>
              <a:t> анализ </a:t>
            </a:r>
            <a:r>
              <a:rPr lang="ru-RU" sz="2400" dirty="0"/>
              <a:t>рассматривается в качестве инструмента получения более достоверной информации для построения </a:t>
            </a:r>
            <a:r>
              <a:rPr lang="ru-RU" sz="2400" dirty="0" err="1"/>
              <a:t>седименталогической</a:t>
            </a:r>
            <a:r>
              <a:rPr lang="ru-RU" sz="2400" dirty="0"/>
              <a:t> модели изучаемого геологического объекта.</a:t>
            </a:r>
          </a:p>
        </p:txBody>
      </p:sp>
      <p:pic>
        <p:nvPicPr>
          <p:cNvPr id="11" name="Рисунок 10" descr="одна_синяя_полоска.png">
            <a:extLst>
              <a:ext uri="{FF2B5EF4-FFF2-40B4-BE49-F238E27FC236}">
                <a16:creationId xmlns:a16="http://schemas.microsoft.com/office/drawing/2014/main" id="{B4A9AA00-AC75-41E9-9200-99E702C4ECF9}"/>
              </a:ext>
            </a:extLst>
          </p:cNvPr>
          <p:cNvPicPr>
            <a:picLocks noChangeAspect="1"/>
          </p:cNvPicPr>
          <p:nvPr/>
        </p:nvPicPr>
        <p:blipFill>
          <a:blip r:embed="rId4" cstate="print">
            <a:lum bright="38000" contrast="-56000"/>
          </a:blip>
          <a:srcRect l="20613" t="43193" r="37644" b="56167"/>
          <a:stretch>
            <a:fillRect/>
          </a:stretch>
        </p:blipFill>
        <p:spPr>
          <a:xfrm flipV="1">
            <a:off x="6000" y="5569818"/>
            <a:ext cx="12186000" cy="45787"/>
          </a:xfrm>
          <a:prstGeom prst="rect">
            <a:avLst/>
          </a:prstGeom>
        </p:spPr>
      </p:pic>
    </p:spTree>
    <p:extLst>
      <p:ext uri="{BB962C8B-B14F-4D97-AF65-F5344CB8AC3E}">
        <p14:creationId xmlns:p14="http://schemas.microsoft.com/office/powerpoint/2010/main" val="605390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43CE1885-4D4B-428F-BF44-9D8D8393C079}"/>
              </a:ext>
            </a:extLst>
          </p:cNvPr>
          <p:cNvPicPr/>
          <p:nvPr/>
        </p:nvPicPr>
        <p:blipFill>
          <a:blip r:embed="rId3">
            <a:extLst>
              <a:ext uri="{28A0092B-C50C-407E-A947-70E740481C1C}">
                <a14:useLocalDpi xmlns:a14="http://schemas.microsoft.com/office/drawing/2010/main" val="0"/>
              </a:ext>
            </a:extLst>
          </a:blip>
          <a:stretch>
            <a:fillRect/>
          </a:stretch>
        </p:blipFill>
        <p:spPr>
          <a:xfrm>
            <a:off x="0" y="33447"/>
            <a:ext cx="4863279" cy="6791105"/>
          </a:xfrm>
          <a:prstGeom prst="rect">
            <a:avLst/>
          </a:prstGeom>
        </p:spPr>
      </p:pic>
      <p:pic>
        <p:nvPicPr>
          <p:cNvPr id="6" name="Рисунок 5">
            <a:extLst>
              <a:ext uri="{FF2B5EF4-FFF2-40B4-BE49-F238E27FC236}">
                <a16:creationId xmlns:a16="http://schemas.microsoft.com/office/drawing/2014/main" id="{BBF6AA25-42BC-4CC9-8AEA-E561C9B769CC}"/>
              </a:ext>
            </a:extLst>
          </p:cNvPr>
          <p:cNvPicPr>
            <a:picLocks noChangeAspect="1"/>
          </p:cNvPicPr>
          <p:nvPr/>
        </p:nvPicPr>
        <p:blipFill>
          <a:blip r:embed="rId4"/>
          <a:stretch>
            <a:fillRect/>
          </a:stretch>
        </p:blipFill>
        <p:spPr>
          <a:xfrm>
            <a:off x="5497183" y="-1"/>
            <a:ext cx="3663075" cy="6858000"/>
          </a:xfrm>
          <a:prstGeom prst="rect">
            <a:avLst/>
          </a:prstGeom>
        </p:spPr>
      </p:pic>
      <p:cxnSp>
        <p:nvCxnSpPr>
          <p:cNvPr id="13" name="Прямая соединительная линия 12">
            <a:extLst>
              <a:ext uri="{FF2B5EF4-FFF2-40B4-BE49-F238E27FC236}">
                <a16:creationId xmlns:a16="http://schemas.microsoft.com/office/drawing/2014/main" id="{CD38285E-937B-4A20-8B44-E4A3B971C64F}"/>
              </a:ext>
            </a:extLst>
          </p:cNvPr>
          <p:cNvCxnSpPr/>
          <p:nvPr/>
        </p:nvCxnSpPr>
        <p:spPr>
          <a:xfrm>
            <a:off x="1211580" y="5814060"/>
            <a:ext cx="3246120"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15" name="Прямая соединительная линия 14">
            <a:extLst>
              <a:ext uri="{FF2B5EF4-FFF2-40B4-BE49-F238E27FC236}">
                <a16:creationId xmlns:a16="http://schemas.microsoft.com/office/drawing/2014/main" id="{399EB3D7-471E-4FC5-A02D-1895EA99A1CB}"/>
              </a:ext>
            </a:extLst>
          </p:cNvPr>
          <p:cNvCxnSpPr>
            <a:cxnSpLocks/>
          </p:cNvCxnSpPr>
          <p:nvPr/>
        </p:nvCxnSpPr>
        <p:spPr>
          <a:xfrm>
            <a:off x="5417820" y="1280160"/>
            <a:ext cx="1722120"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17" name="Прямая соединительная линия 16">
            <a:extLst>
              <a:ext uri="{FF2B5EF4-FFF2-40B4-BE49-F238E27FC236}">
                <a16:creationId xmlns:a16="http://schemas.microsoft.com/office/drawing/2014/main" id="{2B238F36-C68E-4BD4-AE37-A5A84326BC81}"/>
              </a:ext>
            </a:extLst>
          </p:cNvPr>
          <p:cNvCxnSpPr>
            <a:cxnSpLocks/>
          </p:cNvCxnSpPr>
          <p:nvPr/>
        </p:nvCxnSpPr>
        <p:spPr>
          <a:xfrm flipV="1">
            <a:off x="4457700" y="1280160"/>
            <a:ext cx="960120" cy="4533900"/>
          </a:xfrm>
          <a:prstGeom prst="line">
            <a:avLst/>
          </a:prstGeom>
        </p:spPr>
        <p:style>
          <a:lnRef idx="3">
            <a:schemeClr val="accent4"/>
          </a:lnRef>
          <a:fillRef idx="0">
            <a:schemeClr val="accent4"/>
          </a:fillRef>
          <a:effectRef idx="2">
            <a:schemeClr val="accent4"/>
          </a:effectRef>
          <a:fontRef idx="minor">
            <a:schemeClr val="tx1"/>
          </a:fontRef>
        </p:style>
      </p:cxnSp>
      <p:cxnSp>
        <p:nvCxnSpPr>
          <p:cNvPr id="19" name="Прямая соединительная линия 18">
            <a:extLst>
              <a:ext uri="{FF2B5EF4-FFF2-40B4-BE49-F238E27FC236}">
                <a16:creationId xmlns:a16="http://schemas.microsoft.com/office/drawing/2014/main" id="{C8C04021-452F-4858-BCAF-58240116D145}"/>
              </a:ext>
            </a:extLst>
          </p:cNvPr>
          <p:cNvCxnSpPr/>
          <p:nvPr/>
        </p:nvCxnSpPr>
        <p:spPr>
          <a:xfrm>
            <a:off x="1211580" y="5722620"/>
            <a:ext cx="3108960"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21" name="Прямая соединительная линия 20">
            <a:extLst>
              <a:ext uri="{FF2B5EF4-FFF2-40B4-BE49-F238E27FC236}">
                <a16:creationId xmlns:a16="http://schemas.microsoft.com/office/drawing/2014/main" id="{6A2DB1C7-C1E5-4C87-BBC5-E829DBF86303}"/>
              </a:ext>
            </a:extLst>
          </p:cNvPr>
          <p:cNvCxnSpPr/>
          <p:nvPr/>
        </p:nvCxnSpPr>
        <p:spPr>
          <a:xfrm flipH="1">
            <a:off x="5074920" y="944880"/>
            <a:ext cx="2042160"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23" name="Прямая соединительная линия 22">
            <a:extLst>
              <a:ext uri="{FF2B5EF4-FFF2-40B4-BE49-F238E27FC236}">
                <a16:creationId xmlns:a16="http://schemas.microsoft.com/office/drawing/2014/main" id="{4C156464-490C-48B5-9762-684F7301B10A}"/>
              </a:ext>
            </a:extLst>
          </p:cNvPr>
          <p:cNvCxnSpPr>
            <a:cxnSpLocks/>
          </p:cNvCxnSpPr>
          <p:nvPr/>
        </p:nvCxnSpPr>
        <p:spPr>
          <a:xfrm flipV="1">
            <a:off x="4320540" y="944879"/>
            <a:ext cx="754380" cy="4777742"/>
          </a:xfrm>
          <a:prstGeom prst="line">
            <a:avLst/>
          </a:prstGeom>
        </p:spPr>
        <p:style>
          <a:lnRef idx="3">
            <a:schemeClr val="accent4"/>
          </a:lnRef>
          <a:fillRef idx="0">
            <a:schemeClr val="accent4"/>
          </a:fillRef>
          <a:effectRef idx="2">
            <a:schemeClr val="accent4"/>
          </a:effectRef>
          <a:fontRef idx="minor">
            <a:schemeClr val="tx1"/>
          </a:fontRef>
        </p:style>
      </p:cxnSp>
      <p:sp>
        <p:nvSpPr>
          <p:cNvPr id="26" name="Прямоугольник 25">
            <a:extLst>
              <a:ext uri="{FF2B5EF4-FFF2-40B4-BE49-F238E27FC236}">
                <a16:creationId xmlns:a16="http://schemas.microsoft.com/office/drawing/2014/main" id="{CA1963C8-60AF-4134-B0C3-7AD51D900B1E}"/>
              </a:ext>
            </a:extLst>
          </p:cNvPr>
          <p:cNvSpPr/>
          <p:nvPr/>
        </p:nvSpPr>
        <p:spPr>
          <a:xfrm>
            <a:off x="3616116" y="-1"/>
            <a:ext cx="322406" cy="307777"/>
          </a:xfrm>
          <a:prstGeom prst="rect">
            <a:avLst/>
          </a:prstGeom>
        </p:spPr>
        <p:txBody>
          <a:bodyPr wrap="square">
            <a:spAutoFit/>
          </a:bodyPr>
          <a:lstStyle/>
          <a:p>
            <a:pPr algn="ctr"/>
            <a:r>
              <a:rPr lang="ru-RU" sz="1400" dirty="0">
                <a:solidFill>
                  <a:srgbClr val="C00000"/>
                </a:solidFill>
              </a:rPr>
              <a:t>А</a:t>
            </a:r>
          </a:p>
        </p:txBody>
      </p:sp>
      <p:sp>
        <p:nvSpPr>
          <p:cNvPr id="27" name="Прямоугольник 26">
            <a:extLst>
              <a:ext uri="{FF2B5EF4-FFF2-40B4-BE49-F238E27FC236}">
                <a16:creationId xmlns:a16="http://schemas.microsoft.com/office/drawing/2014/main" id="{8BD4F999-9258-4EEC-97B7-C77C6096DA35}"/>
              </a:ext>
            </a:extLst>
          </p:cNvPr>
          <p:cNvSpPr/>
          <p:nvPr/>
        </p:nvSpPr>
        <p:spPr>
          <a:xfrm>
            <a:off x="8156989" y="0"/>
            <a:ext cx="322406" cy="307777"/>
          </a:xfrm>
          <a:prstGeom prst="rect">
            <a:avLst/>
          </a:prstGeom>
        </p:spPr>
        <p:txBody>
          <a:bodyPr wrap="square">
            <a:spAutoFit/>
          </a:bodyPr>
          <a:lstStyle/>
          <a:p>
            <a:pPr algn="ctr"/>
            <a:r>
              <a:rPr lang="ru-RU" sz="1400" dirty="0">
                <a:solidFill>
                  <a:srgbClr val="C00000"/>
                </a:solidFill>
              </a:rPr>
              <a:t>В</a:t>
            </a:r>
          </a:p>
        </p:txBody>
      </p:sp>
      <p:sp>
        <p:nvSpPr>
          <p:cNvPr id="28" name="Прямоугольник 27">
            <a:extLst>
              <a:ext uri="{FF2B5EF4-FFF2-40B4-BE49-F238E27FC236}">
                <a16:creationId xmlns:a16="http://schemas.microsoft.com/office/drawing/2014/main" id="{F3A18F65-9A74-4037-8F72-AB8B302E1B7C}"/>
              </a:ext>
            </a:extLst>
          </p:cNvPr>
          <p:cNvSpPr/>
          <p:nvPr/>
        </p:nvSpPr>
        <p:spPr>
          <a:xfrm>
            <a:off x="8409797" y="5498856"/>
            <a:ext cx="3782203" cy="1600438"/>
          </a:xfrm>
          <a:prstGeom prst="rect">
            <a:avLst/>
          </a:prstGeom>
        </p:spPr>
        <p:txBody>
          <a:bodyPr wrap="square">
            <a:spAutoFit/>
          </a:bodyPr>
          <a:lstStyle/>
          <a:p>
            <a:r>
              <a:rPr lang="ru-RU" sz="1400" dirty="0">
                <a:solidFill>
                  <a:srgbClr val="C00000"/>
                </a:solidFill>
              </a:rPr>
              <a:t>А </a:t>
            </a:r>
            <a:r>
              <a:rPr lang="ru-RU" sz="1400" dirty="0"/>
              <a:t>—</a:t>
            </a:r>
            <a:r>
              <a:rPr lang="ru-RU" sz="1400" dirty="0">
                <a:solidFill>
                  <a:srgbClr val="C00000"/>
                </a:solidFill>
              </a:rPr>
              <a:t> </a:t>
            </a:r>
            <a:r>
              <a:rPr lang="ru-RU" sz="1400" dirty="0">
                <a:solidFill>
                  <a:schemeClr val="accent5">
                    <a:lumMod val="50000"/>
                  </a:schemeClr>
                </a:solidFill>
              </a:rPr>
              <a:t>разрез уфимского и казанского ярусов геологического разреза </a:t>
            </a:r>
            <a:r>
              <a:rPr lang="ru-RU" sz="1400" dirty="0" err="1">
                <a:solidFill>
                  <a:schemeClr val="accent5">
                    <a:lumMod val="50000"/>
                  </a:schemeClr>
                </a:solidFill>
              </a:rPr>
              <a:t>Сентяк</a:t>
            </a:r>
            <a:r>
              <a:rPr lang="ru-RU" sz="1400" dirty="0">
                <a:solidFill>
                  <a:schemeClr val="accent5">
                    <a:lumMod val="50000"/>
                  </a:schemeClr>
                </a:solidFill>
              </a:rPr>
              <a:t>  </a:t>
            </a:r>
          </a:p>
          <a:p>
            <a:r>
              <a:rPr lang="ru-RU" sz="1400" dirty="0">
                <a:solidFill>
                  <a:srgbClr val="C00000"/>
                </a:solidFill>
              </a:rPr>
              <a:t>В </a:t>
            </a:r>
            <a:r>
              <a:rPr lang="ru-RU" sz="1400" dirty="0">
                <a:solidFill>
                  <a:schemeClr val="accent5">
                    <a:lumMod val="50000"/>
                  </a:schemeClr>
                </a:solidFill>
              </a:rPr>
              <a:t>—местная  стратиграфическая колонка Елабужского разреза</a:t>
            </a:r>
          </a:p>
          <a:p>
            <a:r>
              <a:rPr lang="ru-RU" sz="1400" dirty="0">
                <a:solidFill>
                  <a:srgbClr val="C00000"/>
                </a:solidFill>
              </a:rPr>
              <a:t>С </a:t>
            </a:r>
            <a:r>
              <a:rPr lang="ru-RU" sz="1400" dirty="0">
                <a:solidFill>
                  <a:schemeClr val="accent5">
                    <a:lumMod val="50000"/>
                  </a:schemeClr>
                </a:solidFill>
              </a:rPr>
              <a:t>— разрез уфимского и казанского ярусов геологического разреза у с. </a:t>
            </a:r>
            <a:r>
              <a:rPr lang="ru-RU" sz="1400" dirty="0" err="1">
                <a:solidFill>
                  <a:schemeClr val="accent5">
                    <a:lumMod val="50000"/>
                  </a:schemeClr>
                </a:solidFill>
              </a:rPr>
              <a:t>Танайка</a:t>
            </a:r>
            <a:endParaRPr lang="ru-RU" sz="1400" dirty="0">
              <a:solidFill>
                <a:schemeClr val="accent5">
                  <a:lumMod val="50000"/>
                </a:schemeClr>
              </a:solidFill>
            </a:endParaRPr>
          </a:p>
          <a:p>
            <a:pPr algn="ctr"/>
            <a:endParaRPr lang="ru-RU" sz="1400" dirty="0">
              <a:solidFill>
                <a:srgbClr val="C00000"/>
              </a:solidFill>
            </a:endParaRPr>
          </a:p>
        </p:txBody>
      </p:sp>
      <p:pic>
        <p:nvPicPr>
          <p:cNvPr id="30" name="Рисунок 29">
            <a:extLst>
              <a:ext uri="{FF2B5EF4-FFF2-40B4-BE49-F238E27FC236}">
                <a16:creationId xmlns:a16="http://schemas.microsoft.com/office/drawing/2014/main" id="{483BE449-9189-4F74-BDC2-B177798586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869"/>
          <a:stretch/>
        </p:blipFill>
        <p:spPr>
          <a:xfrm>
            <a:off x="8409797" y="-1"/>
            <a:ext cx="3744047" cy="5541804"/>
          </a:xfrm>
          <a:prstGeom prst="rect">
            <a:avLst/>
          </a:prstGeom>
        </p:spPr>
      </p:pic>
      <p:sp>
        <p:nvSpPr>
          <p:cNvPr id="31" name="Прямоугольник 30">
            <a:extLst>
              <a:ext uri="{FF2B5EF4-FFF2-40B4-BE49-F238E27FC236}">
                <a16:creationId xmlns:a16="http://schemas.microsoft.com/office/drawing/2014/main" id="{04CAF085-28B7-4A8C-8A0C-D9AE410F70D7}"/>
              </a:ext>
            </a:extLst>
          </p:cNvPr>
          <p:cNvSpPr/>
          <p:nvPr/>
        </p:nvSpPr>
        <p:spPr>
          <a:xfrm>
            <a:off x="10977998" y="-1"/>
            <a:ext cx="322406" cy="307777"/>
          </a:xfrm>
          <a:prstGeom prst="rect">
            <a:avLst/>
          </a:prstGeom>
        </p:spPr>
        <p:txBody>
          <a:bodyPr wrap="square">
            <a:spAutoFit/>
          </a:bodyPr>
          <a:lstStyle/>
          <a:p>
            <a:pPr algn="ctr"/>
            <a:r>
              <a:rPr lang="ru-RU" sz="1400" dirty="0">
                <a:solidFill>
                  <a:srgbClr val="C00000"/>
                </a:solidFill>
              </a:rPr>
              <a:t>С</a:t>
            </a:r>
          </a:p>
        </p:txBody>
      </p:sp>
      <p:cxnSp>
        <p:nvCxnSpPr>
          <p:cNvPr id="32" name="Прямая соединительная линия 31">
            <a:extLst>
              <a:ext uri="{FF2B5EF4-FFF2-40B4-BE49-F238E27FC236}">
                <a16:creationId xmlns:a16="http://schemas.microsoft.com/office/drawing/2014/main" id="{768CDBF0-9405-4CBA-BE36-571AD969FCE3}"/>
              </a:ext>
            </a:extLst>
          </p:cNvPr>
          <p:cNvCxnSpPr>
            <a:cxnSpLocks/>
          </p:cNvCxnSpPr>
          <p:nvPr/>
        </p:nvCxnSpPr>
        <p:spPr>
          <a:xfrm>
            <a:off x="8409797" y="2225040"/>
            <a:ext cx="924703"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34" name="Прямая соединительная линия 33">
            <a:extLst>
              <a:ext uri="{FF2B5EF4-FFF2-40B4-BE49-F238E27FC236}">
                <a16:creationId xmlns:a16="http://schemas.microsoft.com/office/drawing/2014/main" id="{F39EF276-30AE-49FB-A964-878754708DCC}"/>
              </a:ext>
            </a:extLst>
          </p:cNvPr>
          <p:cNvCxnSpPr>
            <a:cxnSpLocks/>
          </p:cNvCxnSpPr>
          <p:nvPr/>
        </p:nvCxnSpPr>
        <p:spPr>
          <a:xfrm>
            <a:off x="8409797" y="1874520"/>
            <a:ext cx="1007209"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37" name="Прямая соединительная линия 36">
            <a:extLst>
              <a:ext uri="{FF2B5EF4-FFF2-40B4-BE49-F238E27FC236}">
                <a16:creationId xmlns:a16="http://schemas.microsoft.com/office/drawing/2014/main" id="{02BE4250-93DA-47E7-BB8C-9908BE17266C}"/>
              </a:ext>
            </a:extLst>
          </p:cNvPr>
          <p:cNvCxnSpPr/>
          <p:nvPr/>
        </p:nvCxnSpPr>
        <p:spPr>
          <a:xfrm flipV="1">
            <a:off x="7047482" y="1234440"/>
            <a:ext cx="31498" cy="457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a:extLst>
              <a:ext uri="{FF2B5EF4-FFF2-40B4-BE49-F238E27FC236}">
                <a16:creationId xmlns:a16="http://schemas.microsoft.com/office/drawing/2014/main" id="{114E3772-BDE5-490C-8601-5C1F20EB580E}"/>
              </a:ext>
            </a:extLst>
          </p:cNvPr>
          <p:cNvCxnSpPr>
            <a:cxnSpLocks/>
          </p:cNvCxnSpPr>
          <p:nvPr/>
        </p:nvCxnSpPr>
        <p:spPr>
          <a:xfrm>
            <a:off x="7139940" y="1280160"/>
            <a:ext cx="1269857" cy="944879"/>
          </a:xfrm>
          <a:prstGeom prst="line">
            <a:avLst/>
          </a:prstGeom>
        </p:spPr>
        <p:style>
          <a:lnRef idx="3">
            <a:schemeClr val="accent4"/>
          </a:lnRef>
          <a:fillRef idx="0">
            <a:schemeClr val="accent4"/>
          </a:fillRef>
          <a:effectRef idx="2">
            <a:schemeClr val="accent4"/>
          </a:effectRef>
          <a:fontRef idx="minor">
            <a:schemeClr val="tx1"/>
          </a:fontRef>
        </p:style>
      </p:cxnSp>
      <p:cxnSp>
        <p:nvCxnSpPr>
          <p:cNvPr id="44" name="Прямая соединительная линия 43">
            <a:extLst>
              <a:ext uri="{FF2B5EF4-FFF2-40B4-BE49-F238E27FC236}">
                <a16:creationId xmlns:a16="http://schemas.microsoft.com/office/drawing/2014/main" id="{F834CBAD-8245-4C49-B187-837D01116A89}"/>
              </a:ext>
            </a:extLst>
          </p:cNvPr>
          <p:cNvCxnSpPr>
            <a:cxnSpLocks/>
          </p:cNvCxnSpPr>
          <p:nvPr/>
        </p:nvCxnSpPr>
        <p:spPr>
          <a:xfrm>
            <a:off x="7117080" y="944879"/>
            <a:ext cx="1292717" cy="929640"/>
          </a:xfrm>
          <a:prstGeom prst="line">
            <a:avLst/>
          </a:prstGeom>
        </p:spPr>
        <p:style>
          <a:lnRef idx="3">
            <a:schemeClr val="accent4"/>
          </a:lnRef>
          <a:fillRef idx="0">
            <a:schemeClr val="accent4"/>
          </a:fillRef>
          <a:effectRef idx="2">
            <a:schemeClr val="accent4"/>
          </a:effectRef>
          <a:fontRef idx="minor">
            <a:schemeClr val="tx1"/>
          </a:fontRef>
        </p:style>
      </p:cxnSp>
      <p:sp>
        <p:nvSpPr>
          <p:cNvPr id="52" name="Прямоугольник 51">
            <a:extLst>
              <a:ext uri="{FF2B5EF4-FFF2-40B4-BE49-F238E27FC236}">
                <a16:creationId xmlns:a16="http://schemas.microsoft.com/office/drawing/2014/main" id="{D0D59523-CAD1-436D-B9AA-8414ECAD3F90}"/>
              </a:ext>
            </a:extLst>
          </p:cNvPr>
          <p:cNvSpPr/>
          <p:nvPr/>
        </p:nvSpPr>
        <p:spPr>
          <a:xfrm>
            <a:off x="3976622" y="-12055"/>
            <a:ext cx="1602160" cy="938719"/>
          </a:xfrm>
          <a:prstGeom prst="rect">
            <a:avLst/>
          </a:prstGeom>
        </p:spPr>
        <p:txBody>
          <a:bodyPr wrap="square">
            <a:spAutoFit/>
          </a:bodyPr>
          <a:lstStyle/>
          <a:p>
            <a:pPr algn="ctr"/>
            <a:r>
              <a:rPr lang="ru-RU" sz="1100" dirty="0">
                <a:solidFill>
                  <a:schemeClr val="accent5">
                    <a:lumMod val="50000"/>
                  </a:schemeClr>
                </a:solidFill>
              </a:rPr>
              <a:t>Красным      отмечены образцы, отобранные в ходе исследовательской экспедиции 2019 г.</a:t>
            </a:r>
          </a:p>
        </p:txBody>
      </p:sp>
      <p:sp>
        <p:nvSpPr>
          <p:cNvPr id="53" name="Овал 52">
            <a:extLst>
              <a:ext uri="{FF2B5EF4-FFF2-40B4-BE49-F238E27FC236}">
                <a16:creationId xmlns:a16="http://schemas.microsoft.com/office/drawing/2014/main" id="{16588F11-55DE-43A2-8CFB-C84837812826}"/>
              </a:ext>
            </a:extLst>
          </p:cNvPr>
          <p:cNvSpPr/>
          <p:nvPr/>
        </p:nvSpPr>
        <p:spPr>
          <a:xfrm>
            <a:off x="4684370" y="66675"/>
            <a:ext cx="118590" cy="87212"/>
          </a:xfrm>
          <a:prstGeom prst="ellipse">
            <a:avLst/>
          </a:prstGeom>
          <a:solidFill>
            <a:srgbClr val="FC4622"/>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dirty="0"/>
          </a:p>
        </p:txBody>
      </p:sp>
      <p:sp>
        <p:nvSpPr>
          <p:cNvPr id="54" name="Прямоугольник 53">
            <a:extLst>
              <a:ext uri="{FF2B5EF4-FFF2-40B4-BE49-F238E27FC236}">
                <a16:creationId xmlns:a16="http://schemas.microsoft.com/office/drawing/2014/main" id="{49EF8A7D-4D0C-4092-B0A2-B0B2912939BC}"/>
              </a:ext>
            </a:extLst>
          </p:cNvPr>
          <p:cNvSpPr/>
          <p:nvPr/>
        </p:nvSpPr>
        <p:spPr>
          <a:xfrm>
            <a:off x="4017885" y="33447"/>
            <a:ext cx="1479298" cy="819994"/>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Прямоугольник 54">
            <a:extLst>
              <a:ext uri="{FF2B5EF4-FFF2-40B4-BE49-F238E27FC236}">
                <a16:creationId xmlns:a16="http://schemas.microsoft.com/office/drawing/2014/main" id="{0D4CCF37-8354-482A-847B-DFBFF94E9B22}"/>
              </a:ext>
            </a:extLst>
          </p:cNvPr>
          <p:cNvSpPr/>
          <p:nvPr/>
        </p:nvSpPr>
        <p:spPr>
          <a:xfrm>
            <a:off x="8409797" y="5568111"/>
            <a:ext cx="3449694" cy="1263580"/>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a:extLst>
              <a:ext uri="{FF2B5EF4-FFF2-40B4-BE49-F238E27FC236}">
                <a16:creationId xmlns:a16="http://schemas.microsoft.com/office/drawing/2014/main" id="{DB87B71E-C555-4444-B5A8-534C1F33EBEE}"/>
              </a:ext>
            </a:extLst>
          </p:cNvPr>
          <p:cNvSpPr/>
          <p:nvPr/>
        </p:nvSpPr>
        <p:spPr>
          <a:xfrm>
            <a:off x="11435216" y="5172471"/>
            <a:ext cx="559769" cy="369332"/>
          </a:xfrm>
          <a:prstGeom prst="rect">
            <a:avLst/>
          </a:prstGeom>
        </p:spPr>
        <p:txBody>
          <a:bodyPr wrap="none">
            <a:spAutoFit/>
          </a:bodyPr>
          <a:lstStyle/>
          <a:p>
            <a:r>
              <a:rPr lang="en-US" dirty="0">
                <a:ea typeface="Times New Roman" panose="02020603050405020304" pitchFamily="18" charset="0"/>
                <a:cs typeface="Times New Roman" panose="02020603050405020304" pitchFamily="18" charset="0"/>
              </a:rPr>
              <a:t>[14]</a:t>
            </a:r>
            <a:endParaRPr lang="ru-RU" dirty="0"/>
          </a:p>
        </p:txBody>
      </p:sp>
    </p:spTree>
    <p:extLst>
      <p:ext uri="{BB962C8B-B14F-4D97-AF65-F5344CB8AC3E}">
        <p14:creationId xmlns:p14="http://schemas.microsoft.com/office/powerpoint/2010/main" val="1185208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extLst>
              <a:ext uri="{FF2B5EF4-FFF2-40B4-BE49-F238E27FC236}">
                <a16:creationId xmlns:a16="http://schemas.microsoft.com/office/drawing/2014/main" id="{A1BC479B-DBDF-407E-81CA-8BDF8A6060A5}"/>
              </a:ext>
            </a:extLst>
          </p:cNvPr>
          <p:cNvSpPr/>
          <p:nvPr/>
        </p:nvSpPr>
        <p:spPr>
          <a:xfrm>
            <a:off x="22225" y="4760716"/>
            <a:ext cx="7812593" cy="547265"/>
          </a:xfrm>
          <a:prstGeom prst="rect">
            <a:avLst/>
          </a:prstGeom>
          <a:solidFill>
            <a:srgbClr val="FCE4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5FFAC847-86AB-4C7D-B714-D38E1B66E700}"/>
              </a:ext>
            </a:extLst>
          </p:cNvPr>
          <p:cNvSpPr/>
          <p:nvPr/>
        </p:nvSpPr>
        <p:spPr>
          <a:xfrm>
            <a:off x="22225" y="5319060"/>
            <a:ext cx="7812593" cy="370154"/>
          </a:xfrm>
          <a:prstGeom prst="rect">
            <a:avLst/>
          </a:prstGeom>
          <a:solidFill>
            <a:srgbClr val="DD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Прямоугольник 17">
            <a:extLst>
              <a:ext uri="{FF2B5EF4-FFF2-40B4-BE49-F238E27FC236}">
                <a16:creationId xmlns:a16="http://schemas.microsoft.com/office/drawing/2014/main" id="{E3F7FBBC-FB23-4659-8ADC-DA5B2ED79FDC}"/>
              </a:ext>
            </a:extLst>
          </p:cNvPr>
          <p:cNvSpPr/>
          <p:nvPr/>
        </p:nvSpPr>
        <p:spPr>
          <a:xfrm>
            <a:off x="22225" y="5698739"/>
            <a:ext cx="7812593" cy="244788"/>
          </a:xfrm>
          <a:prstGeom prst="rect">
            <a:avLst/>
          </a:prstGeom>
          <a:solidFill>
            <a:srgbClr val="E2EF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Прямоугольник 18">
            <a:extLst>
              <a:ext uri="{FF2B5EF4-FFF2-40B4-BE49-F238E27FC236}">
                <a16:creationId xmlns:a16="http://schemas.microsoft.com/office/drawing/2014/main" id="{380DE667-2085-4851-AE03-CEC972CA27D2}"/>
              </a:ext>
            </a:extLst>
          </p:cNvPr>
          <p:cNvSpPr/>
          <p:nvPr/>
        </p:nvSpPr>
        <p:spPr>
          <a:xfrm>
            <a:off x="22225" y="5953052"/>
            <a:ext cx="7812593" cy="899200"/>
          </a:xfrm>
          <a:prstGeom prst="rect">
            <a:avLst/>
          </a:prstGeom>
          <a:solidFill>
            <a:srgbClr val="D0C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1" name="Рисунок 10" descr="для тит дип2.png"/>
          <p:cNvPicPr>
            <a:picLocks noChangeAspect="1"/>
          </p:cNvPicPr>
          <p:nvPr/>
        </p:nvPicPr>
        <p:blipFill>
          <a:blip r:embed="rId3" cstate="print"/>
          <a:srcRect l="5971" t="11222" r="5695" b="20042"/>
          <a:stretch>
            <a:fillRect/>
          </a:stretch>
        </p:blipFill>
        <p:spPr>
          <a:xfrm>
            <a:off x="0" y="0"/>
            <a:ext cx="12192000" cy="1362456"/>
          </a:xfrm>
          <a:prstGeom prst="rect">
            <a:avLst/>
          </a:prstGeom>
        </p:spPr>
      </p:pic>
      <p:sp>
        <p:nvSpPr>
          <p:cNvPr id="102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 name="Прямоугольник 9"/>
          <p:cNvSpPr/>
          <p:nvPr/>
        </p:nvSpPr>
        <p:spPr>
          <a:xfrm>
            <a:off x="954991" y="278457"/>
            <a:ext cx="10451592" cy="1384995"/>
          </a:xfrm>
          <a:prstGeom prst="rect">
            <a:avLst/>
          </a:prstGeom>
        </p:spPr>
        <p:txBody>
          <a:bodyPr wrap="square">
            <a:spAutoFit/>
          </a:bodyPr>
          <a:lstStyle/>
          <a:p>
            <a:pPr algn="ctr"/>
            <a:r>
              <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Выводы</a:t>
            </a:r>
          </a:p>
          <a:p>
            <a:pPr algn="ctr"/>
            <a:r>
              <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Концептуальная модель осадконакопления</a:t>
            </a:r>
            <a:endParaRPr lang="en-US"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ru-RU" sz="2800" dirty="0"/>
          </a:p>
        </p:txBody>
      </p:sp>
      <p:pic>
        <p:nvPicPr>
          <p:cNvPr id="3" name="Рисунок 2">
            <a:extLst>
              <a:ext uri="{FF2B5EF4-FFF2-40B4-BE49-F238E27FC236}">
                <a16:creationId xmlns:a16="http://schemas.microsoft.com/office/drawing/2014/main" id="{BA255B1E-2E85-4360-A546-8C69714690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599"/>
          <a:stretch/>
        </p:blipFill>
        <p:spPr>
          <a:xfrm>
            <a:off x="22225" y="1362457"/>
            <a:ext cx="7829525" cy="3321056"/>
          </a:xfrm>
          <a:prstGeom prst="rect">
            <a:avLst/>
          </a:prstGeom>
        </p:spPr>
      </p:pic>
      <p:sp>
        <p:nvSpPr>
          <p:cNvPr id="7" name="Прямоугольник 6">
            <a:extLst>
              <a:ext uri="{FF2B5EF4-FFF2-40B4-BE49-F238E27FC236}">
                <a16:creationId xmlns:a16="http://schemas.microsoft.com/office/drawing/2014/main" id="{F652A4E9-6C1B-4C0E-A591-87616A6433DB}"/>
              </a:ext>
            </a:extLst>
          </p:cNvPr>
          <p:cNvSpPr/>
          <p:nvPr/>
        </p:nvSpPr>
        <p:spPr>
          <a:xfrm>
            <a:off x="-11638" y="2257248"/>
            <a:ext cx="575799" cy="246221"/>
          </a:xfrm>
          <a:prstGeom prst="rect">
            <a:avLst/>
          </a:prstGeom>
        </p:spPr>
        <p:txBody>
          <a:bodyPr wrap="none">
            <a:spAutoFit/>
          </a:bodyPr>
          <a:lstStyle/>
          <a:p>
            <a:r>
              <a:rPr lang="ru-RU" sz="1000" b="1" dirty="0">
                <a:latin typeface="Times New Roman" panose="02020603050405020304" pitchFamily="18" charset="0"/>
                <a:ea typeface="Calibri" panose="020F0502020204030204" pitchFamily="34" charset="0"/>
                <a:cs typeface="Times New Roman" panose="02020603050405020304" pitchFamily="18" charset="0"/>
              </a:rPr>
              <a:t>Фация</a:t>
            </a:r>
            <a:endParaRPr lang="ru-RU" sz="1000" b="1" dirty="0"/>
          </a:p>
        </p:txBody>
      </p:sp>
      <p:sp>
        <p:nvSpPr>
          <p:cNvPr id="8" name="Прямоугольник 7">
            <a:extLst>
              <a:ext uri="{FF2B5EF4-FFF2-40B4-BE49-F238E27FC236}">
                <a16:creationId xmlns:a16="http://schemas.microsoft.com/office/drawing/2014/main" id="{03DE38EA-93EE-4CAE-A4FF-90DD87090C87}"/>
              </a:ext>
            </a:extLst>
          </p:cNvPr>
          <p:cNvSpPr/>
          <p:nvPr/>
        </p:nvSpPr>
        <p:spPr>
          <a:xfrm>
            <a:off x="-11638" y="4613570"/>
            <a:ext cx="7851750" cy="2319930"/>
          </a:xfrm>
          <a:prstGeom prst="rect">
            <a:avLst/>
          </a:prstGeom>
        </p:spPr>
        <p:txBody>
          <a:bodyPr wrap="square">
            <a:spAutoFit/>
          </a:bodyPr>
          <a:lstStyle/>
          <a:p>
            <a:pPr indent="450215" algn="just">
              <a:lnSpc>
                <a:spcPct val="150000"/>
              </a:lnSpc>
              <a:spcAft>
                <a:spcPts val="0"/>
              </a:spcAft>
            </a:pPr>
            <a:r>
              <a:rPr lang="ru-RU" sz="1400" b="1" dirty="0"/>
              <a:t>4) </a:t>
            </a:r>
            <a:r>
              <a:rPr lang="ru-RU" sz="1400" dirty="0"/>
              <a:t>образованные на равнине в области воздействия атмосферы, отложившиеся в очень мелководном и пресноводном бассейне; </a:t>
            </a:r>
          </a:p>
          <a:p>
            <a:pPr indent="450215" algn="just">
              <a:lnSpc>
                <a:spcPct val="150000"/>
              </a:lnSpc>
              <a:spcAft>
                <a:spcPts val="0"/>
              </a:spcAft>
            </a:pPr>
            <a:r>
              <a:rPr lang="ru-RU" sz="1400" b="1" dirty="0"/>
              <a:t>3) </a:t>
            </a:r>
            <a:r>
              <a:rPr lang="ru-RU" sz="1400" dirty="0"/>
              <a:t>образованные в застойных условиях в период низкого положения уровня моря; </a:t>
            </a:r>
          </a:p>
          <a:p>
            <a:pPr indent="450215" algn="just">
              <a:lnSpc>
                <a:spcPct val="150000"/>
              </a:lnSpc>
              <a:spcAft>
                <a:spcPts val="0"/>
              </a:spcAft>
            </a:pPr>
            <a:r>
              <a:rPr lang="ru-RU" sz="1400" b="1" dirty="0"/>
              <a:t>2) </a:t>
            </a:r>
            <a:r>
              <a:rPr lang="ru-RU" sz="1400" dirty="0"/>
              <a:t>переходной фации от ограниченного шельфа к литоральной зоне; </a:t>
            </a:r>
          </a:p>
          <a:p>
            <a:pPr indent="450215" algn="just">
              <a:lnSpc>
                <a:spcPct val="150000"/>
              </a:lnSpc>
              <a:spcAft>
                <a:spcPts val="0"/>
              </a:spcAft>
            </a:pPr>
            <a:r>
              <a:rPr lang="ru-RU" sz="1400" b="1" dirty="0"/>
              <a:t>1) </a:t>
            </a:r>
            <a:r>
              <a:rPr lang="ru-RU" sz="1400" dirty="0"/>
              <a:t>большое количество остатков остракод и органического вещества в этих карбонатах может указывать на низкую скорость осаждения, высокую степень </a:t>
            </a:r>
            <a:r>
              <a:rPr lang="ru-RU" sz="1400" dirty="0" err="1"/>
              <a:t>биотурбации</a:t>
            </a:r>
            <a:r>
              <a:rPr lang="ru-RU" sz="1400" dirty="0"/>
              <a:t>, и относительно постоянную среду осаждения. </a:t>
            </a:r>
            <a:endParaRPr lang="ru-RU"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Прямоугольник 11">
            <a:extLst>
              <a:ext uri="{FF2B5EF4-FFF2-40B4-BE49-F238E27FC236}">
                <a16:creationId xmlns:a16="http://schemas.microsoft.com/office/drawing/2014/main" id="{292DBD86-6B30-4C77-B63C-68993F7F4D3D}"/>
              </a:ext>
            </a:extLst>
          </p:cNvPr>
          <p:cNvSpPr/>
          <p:nvPr/>
        </p:nvSpPr>
        <p:spPr>
          <a:xfrm>
            <a:off x="1484513" y="2669152"/>
            <a:ext cx="583814" cy="246221"/>
          </a:xfrm>
          <a:prstGeom prst="rect">
            <a:avLst/>
          </a:prstGeom>
        </p:spPr>
        <p:txBody>
          <a:bodyPr wrap="none">
            <a:spAutoFit/>
          </a:bodyPr>
          <a:lstStyle/>
          <a:p>
            <a:r>
              <a:rPr lang="ru-RU" sz="1000" dirty="0">
                <a:solidFill>
                  <a:schemeClr val="accent1">
                    <a:lumMod val="75000"/>
                  </a:schemeClr>
                </a:solidFill>
                <a:latin typeface="Times New Roman" panose="02020603050405020304" pitchFamily="18" charset="0"/>
                <a:cs typeface="Times New Roman" panose="02020603050405020304" pitchFamily="18" charset="0"/>
              </a:rPr>
              <a:t>ОЗЕРО</a:t>
            </a:r>
            <a:endParaRPr lang="ru-RU" sz="1000" dirty="0">
              <a:solidFill>
                <a:schemeClr val="accent1">
                  <a:lumMod val="75000"/>
                </a:schemeClr>
              </a:solidFill>
            </a:endParaRPr>
          </a:p>
        </p:txBody>
      </p:sp>
      <p:graphicFrame>
        <p:nvGraphicFramePr>
          <p:cNvPr id="13" name="Таблица 12">
            <a:extLst>
              <a:ext uri="{FF2B5EF4-FFF2-40B4-BE49-F238E27FC236}">
                <a16:creationId xmlns:a16="http://schemas.microsoft.com/office/drawing/2014/main" id="{0F8AC7E2-E7E0-4153-ADC7-15DB0E8EF9E8}"/>
              </a:ext>
            </a:extLst>
          </p:cNvPr>
          <p:cNvGraphicFramePr>
            <a:graphicFrameLocks noGrp="1"/>
          </p:cNvGraphicFramePr>
          <p:nvPr>
            <p:extLst>
              <p:ext uri="{D42A27DB-BD31-4B8C-83A1-F6EECF244321}">
                <p14:modId xmlns:p14="http://schemas.microsoft.com/office/powerpoint/2010/main" val="1252262319"/>
              </p:ext>
            </p:extLst>
          </p:nvPr>
        </p:nvGraphicFramePr>
        <p:xfrm>
          <a:off x="7885613" y="1352192"/>
          <a:ext cx="4284162" cy="5500060"/>
        </p:xfrm>
        <a:graphic>
          <a:graphicData uri="http://schemas.openxmlformats.org/drawingml/2006/table">
            <a:tbl>
              <a:tblPr/>
              <a:tblGrid>
                <a:gridCol w="531369">
                  <a:extLst>
                    <a:ext uri="{9D8B030D-6E8A-4147-A177-3AD203B41FA5}">
                      <a16:colId xmlns:a16="http://schemas.microsoft.com/office/drawing/2014/main" val="924192338"/>
                    </a:ext>
                  </a:extLst>
                </a:gridCol>
                <a:gridCol w="3752793">
                  <a:extLst>
                    <a:ext uri="{9D8B030D-6E8A-4147-A177-3AD203B41FA5}">
                      <a16:colId xmlns:a16="http://schemas.microsoft.com/office/drawing/2014/main" val="2308382737"/>
                    </a:ext>
                  </a:extLst>
                </a:gridCol>
              </a:tblGrid>
              <a:tr h="166053">
                <a:tc>
                  <a:txBody>
                    <a:bodyPr/>
                    <a:lstStyle/>
                    <a:p>
                      <a:pPr algn="l" fontAlgn="b"/>
                      <a:endParaRPr lang="ru-RU" sz="1400" b="0" i="0" u="none" strike="noStrike">
                        <a:solidFill>
                          <a:srgbClr val="000000"/>
                        </a:solidFill>
                        <a:effectLst/>
                        <a:latin typeface="Calibri" panose="020F0502020204030204" pitchFamily="34" charset="0"/>
                      </a:endParaRPr>
                    </a:p>
                  </a:txBody>
                  <a:tcPr marL="8303" marR="8303" marT="830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a:solidFill>
                            <a:srgbClr val="000000"/>
                          </a:solidFill>
                          <a:effectLst/>
                          <a:latin typeface="Calibri" panose="020F0502020204030204" pitchFamily="34" charset="0"/>
                        </a:rPr>
                        <a:t>4) Отложения явно красноцветной толщи </a:t>
                      </a:r>
                    </a:p>
                  </a:txBody>
                  <a:tcPr marL="8303" marR="8303" marT="8303" marB="0" anchor="ctr">
                    <a:lnL>
                      <a:noFill/>
                    </a:lnL>
                    <a:lnR>
                      <a:noFill/>
                    </a:lnR>
                    <a:lnT>
                      <a:noFill/>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058640920"/>
                  </a:ext>
                </a:extLst>
              </a:tr>
              <a:tr h="166053">
                <a:tc>
                  <a:txBody>
                    <a:bodyPr/>
                    <a:lstStyle/>
                    <a:p>
                      <a:pPr algn="ctr" fontAlgn="b"/>
                      <a:r>
                        <a:rPr lang="ru-RU" sz="1400" b="0" i="0" u="none" strike="noStrike" dirty="0">
                          <a:solidFill>
                            <a:srgbClr val="000000"/>
                          </a:solidFill>
                          <a:effectLst/>
                          <a:latin typeface="Calibri" panose="020F0502020204030204" pitchFamily="34" charset="0"/>
                        </a:rPr>
                        <a:t>ЛТ 16</a:t>
                      </a:r>
                    </a:p>
                  </a:txBody>
                  <a:tcPr marL="8303" marR="8303" marT="83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400" b="0" i="0" u="none" strike="noStrike" dirty="0" err="1">
                          <a:solidFill>
                            <a:srgbClr val="000000"/>
                          </a:solidFill>
                          <a:effectLst/>
                          <a:latin typeface="Calibri" panose="020F0502020204030204" pitchFamily="34" charset="0"/>
                        </a:rPr>
                        <a:t>Палеопочвы</a:t>
                      </a:r>
                      <a:endParaRPr lang="ru-RU" sz="1400" b="0" i="0" u="none" strike="noStrike" dirty="0">
                        <a:solidFill>
                          <a:srgbClr val="000000"/>
                        </a:solidFill>
                        <a:effectLst/>
                        <a:latin typeface="Calibri" panose="020F0502020204030204" pitchFamily="34" charset="0"/>
                      </a:endParaRPr>
                    </a:p>
                  </a:txBody>
                  <a:tcPr marL="8303" marR="8303" marT="8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5373198"/>
                  </a:ext>
                </a:extLst>
              </a:tr>
              <a:tr h="166053">
                <a:tc>
                  <a:txBody>
                    <a:bodyPr/>
                    <a:lstStyle/>
                    <a:p>
                      <a:pPr algn="ctr" fontAlgn="b"/>
                      <a:r>
                        <a:rPr lang="ru-RU" sz="1400" b="0" i="0" u="none" strike="noStrike" dirty="0">
                          <a:solidFill>
                            <a:srgbClr val="000000"/>
                          </a:solidFill>
                          <a:effectLst/>
                          <a:latin typeface="Calibri" panose="020F0502020204030204" pitchFamily="34" charset="0"/>
                        </a:rPr>
                        <a:t>ЛТ 11</a:t>
                      </a:r>
                    </a:p>
                  </a:txBody>
                  <a:tcPr marL="8303" marR="8303" marT="83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400" b="0" i="0" u="none" strike="noStrike" dirty="0">
                          <a:solidFill>
                            <a:srgbClr val="000000"/>
                          </a:solidFill>
                          <a:effectLst/>
                          <a:latin typeface="Calibri" panose="020F0502020204030204" pitchFamily="34" charset="0"/>
                        </a:rPr>
                        <a:t>Известняки серые с остатками остракод</a:t>
                      </a:r>
                    </a:p>
                  </a:txBody>
                  <a:tcPr marL="8303" marR="8303" marT="8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3709336"/>
                  </a:ext>
                </a:extLst>
              </a:tr>
              <a:tr h="166053">
                <a:tc>
                  <a:txBody>
                    <a:bodyPr/>
                    <a:lstStyle/>
                    <a:p>
                      <a:pPr algn="ctr" fontAlgn="b"/>
                      <a:r>
                        <a:rPr lang="ru-RU" sz="1400" b="0" i="0" u="none" strike="noStrike">
                          <a:solidFill>
                            <a:srgbClr val="000000"/>
                          </a:solidFill>
                          <a:effectLst/>
                          <a:latin typeface="Calibri" panose="020F0502020204030204" pitchFamily="34" charset="0"/>
                        </a:rPr>
                        <a:t>ЛТ 8</a:t>
                      </a:r>
                    </a:p>
                  </a:txBody>
                  <a:tcPr marL="8303" marR="8303" marT="83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400" b="0" i="0" u="none" strike="noStrike" dirty="0">
                          <a:solidFill>
                            <a:srgbClr val="000000"/>
                          </a:solidFill>
                          <a:effectLst/>
                          <a:latin typeface="Calibri" panose="020F0502020204030204" pitchFamily="34" charset="0"/>
                        </a:rPr>
                        <a:t>Сложенные зернами разной размерности известняки</a:t>
                      </a:r>
                    </a:p>
                  </a:txBody>
                  <a:tcPr marL="8303" marR="8303" marT="8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3796909"/>
                  </a:ext>
                </a:extLst>
              </a:tr>
              <a:tr h="166053">
                <a:tc>
                  <a:txBody>
                    <a:bodyPr/>
                    <a:lstStyle/>
                    <a:p>
                      <a:pPr algn="ctr" fontAlgn="b"/>
                      <a:r>
                        <a:rPr lang="ru-RU" sz="1400" b="0" i="0" u="none" strike="noStrike">
                          <a:solidFill>
                            <a:srgbClr val="000000"/>
                          </a:solidFill>
                          <a:effectLst/>
                          <a:latin typeface="Calibri" panose="020F0502020204030204" pitchFamily="34" charset="0"/>
                        </a:rPr>
                        <a:t>ЛТ 7</a:t>
                      </a:r>
                    </a:p>
                  </a:txBody>
                  <a:tcPr marL="8303" marR="8303" marT="83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400" b="0" i="0" u="none" strike="noStrike" dirty="0" err="1">
                          <a:solidFill>
                            <a:srgbClr val="000000"/>
                          </a:solidFill>
                          <a:effectLst/>
                          <a:latin typeface="Calibri" panose="020F0502020204030204" pitchFamily="34" charset="0"/>
                        </a:rPr>
                        <a:t>Волнистослоистые</a:t>
                      </a:r>
                      <a:r>
                        <a:rPr lang="ru-RU" sz="1400" b="0" i="0" u="none" strike="noStrike" dirty="0">
                          <a:solidFill>
                            <a:srgbClr val="000000"/>
                          </a:solidFill>
                          <a:effectLst/>
                          <a:latin typeface="Calibri" panose="020F0502020204030204" pitchFamily="34" charset="0"/>
                        </a:rPr>
                        <a:t> темно-серые известняки</a:t>
                      </a:r>
                    </a:p>
                  </a:txBody>
                  <a:tcPr marL="8303" marR="8303" marT="8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5315325"/>
                  </a:ext>
                </a:extLst>
              </a:tr>
              <a:tr h="166053">
                <a:tc>
                  <a:txBody>
                    <a:bodyPr/>
                    <a:lstStyle/>
                    <a:p>
                      <a:pPr algn="ctr" fontAlgn="b"/>
                      <a:r>
                        <a:rPr lang="ru-RU" sz="1400" b="0" i="0" u="none" strike="noStrike">
                          <a:solidFill>
                            <a:srgbClr val="000000"/>
                          </a:solidFill>
                          <a:effectLst/>
                          <a:latin typeface="Calibri" panose="020F0502020204030204" pitchFamily="34" charset="0"/>
                        </a:rPr>
                        <a:t>ЛТ 5</a:t>
                      </a:r>
                    </a:p>
                  </a:txBody>
                  <a:tcPr marL="8303" marR="8303" marT="83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400" b="0" i="0" u="none" strike="noStrike" dirty="0">
                          <a:solidFill>
                            <a:srgbClr val="000000"/>
                          </a:solidFill>
                          <a:effectLst/>
                          <a:latin typeface="Calibri" panose="020F0502020204030204" pitchFamily="34" charset="0"/>
                        </a:rPr>
                        <a:t>Рыхлые трещиноватые серые известняки</a:t>
                      </a:r>
                    </a:p>
                  </a:txBody>
                  <a:tcPr marL="8303" marR="8303" marT="8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0271948"/>
                  </a:ext>
                </a:extLst>
              </a:tr>
              <a:tr h="166053">
                <a:tc>
                  <a:txBody>
                    <a:bodyPr/>
                    <a:lstStyle/>
                    <a:p>
                      <a:pPr algn="ctr" fontAlgn="b"/>
                      <a:r>
                        <a:rPr lang="ru-RU" sz="1400" b="0" i="0" u="none" strike="noStrike">
                          <a:solidFill>
                            <a:srgbClr val="000000"/>
                          </a:solidFill>
                          <a:effectLst/>
                          <a:latin typeface="Calibri" panose="020F0502020204030204" pitchFamily="34" charset="0"/>
                        </a:rPr>
                        <a:t>ЛТ 3</a:t>
                      </a:r>
                    </a:p>
                  </a:txBody>
                  <a:tcPr marL="8303" marR="8303" marT="83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400" b="0" i="0" u="none" strike="noStrike" dirty="0">
                          <a:solidFill>
                            <a:srgbClr val="000000"/>
                          </a:solidFill>
                          <a:effectLst/>
                          <a:latin typeface="Calibri" panose="020F0502020204030204" pitchFamily="34" charset="0"/>
                        </a:rPr>
                        <a:t>Плотные темно-серые известняки</a:t>
                      </a:r>
                    </a:p>
                  </a:txBody>
                  <a:tcPr marL="8303" marR="8303" marT="8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8080320"/>
                  </a:ext>
                </a:extLst>
              </a:tr>
              <a:tr h="166053">
                <a:tc>
                  <a:txBody>
                    <a:bodyPr/>
                    <a:lstStyle/>
                    <a:p>
                      <a:pPr algn="l" fontAlgn="b"/>
                      <a:r>
                        <a:rPr lang="ru-RU" sz="1400" b="0" i="0" u="none" strike="noStrike">
                          <a:solidFill>
                            <a:srgbClr val="000000"/>
                          </a:solidFill>
                          <a:effectLst/>
                          <a:latin typeface="Calibri" panose="020F0502020204030204" pitchFamily="34" charset="0"/>
                        </a:rPr>
                        <a:t> </a:t>
                      </a:r>
                    </a:p>
                  </a:txBody>
                  <a:tcPr marL="8303" marR="8303" marT="83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a:solidFill>
                            <a:srgbClr val="000000"/>
                          </a:solidFill>
                          <a:effectLst/>
                          <a:latin typeface="Calibri" panose="020F0502020204030204" pitchFamily="34" charset="0"/>
                        </a:rPr>
                        <a:t>3) Отложения опресненных лагун или прибрежных озер </a:t>
                      </a:r>
                    </a:p>
                  </a:txBody>
                  <a:tcPr marL="8303" marR="8303" marT="830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857948727"/>
                  </a:ext>
                </a:extLst>
              </a:tr>
              <a:tr h="166053">
                <a:tc>
                  <a:txBody>
                    <a:bodyPr/>
                    <a:lstStyle/>
                    <a:p>
                      <a:pPr algn="ctr" fontAlgn="b"/>
                      <a:r>
                        <a:rPr lang="ru-RU" sz="1400" b="0" i="0" u="none" strike="noStrike">
                          <a:solidFill>
                            <a:srgbClr val="000000"/>
                          </a:solidFill>
                          <a:effectLst/>
                          <a:latin typeface="Calibri" panose="020F0502020204030204" pitchFamily="34" charset="0"/>
                        </a:rPr>
                        <a:t>ЛТ 15</a:t>
                      </a:r>
                    </a:p>
                  </a:txBody>
                  <a:tcPr marL="8303" marR="8303" marT="83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400" b="0" i="0" u="none" strike="noStrike" dirty="0">
                          <a:solidFill>
                            <a:srgbClr val="000000"/>
                          </a:solidFill>
                          <a:effectLst/>
                          <a:latin typeface="Calibri" panose="020F0502020204030204" pitchFamily="34" charset="0"/>
                        </a:rPr>
                        <a:t>Известковые конкреции</a:t>
                      </a:r>
                    </a:p>
                  </a:txBody>
                  <a:tcPr marL="8303" marR="8303" marT="8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0404769"/>
                  </a:ext>
                </a:extLst>
              </a:tr>
              <a:tr h="166053">
                <a:tc>
                  <a:txBody>
                    <a:bodyPr/>
                    <a:lstStyle/>
                    <a:p>
                      <a:pPr algn="ctr" fontAlgn="b"/>
                      <a:r>
                        <a:rPr lang="ru-RU" sz="1400" b="0" i="0" u="none" strike="noStrike">
                          <a:solidFill>
                            <a:srgbClr val="000000"/>
                          </a:solidFill>
                          <a:effectLst/>
                          <a:latin typeface="Calibri" panose="020F0502020204030204" pitchFamily="34" charset="0"/>
                        </a:rPr>
                        <a:t>ЛТ 6</a:t>
                      </a:r>
                    </a:p>
                  </a:txBody>
                  <a:tcPr marL="8303" marR="8303" marT="83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400" b="0" i="0" u="none" strike="noStrike" dirty="0" err="1">
                          <a:solidFill>
                            <a:srgbClr val="000000"/>
                          </a:solidFill>
                          <a:effectLst/>
                          <a:latin typeface="Calibri" panose="020F0502020204030204" pitchFamily="34" charset="0"/>
                        </a:rPr>
                        <a:t>Волнистослоистые</a:t>
                      </a:r>
                      <a:r>
                        <a:rPr lang="ru-RU" sz="1400" b="0" i="0" u="none" strike="noStrike" dirty="0">
                          <a:solidFill>
                            <a:srgbClr val="000000"/>
                          </a:solidFill>
                          <a:effectLst/>
                          <a:latin typeface="Calibri" panose="020F0502020204030204" pitchFamily="34" charset="0"/>
                        </a:rPr>
                        <a:t> свето-серые известняки</a:t>
                      </a:r>
                    </a:p>
                  </a:txBody>
                  <a:tcPr marL="8303" marR="8303" marT="8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2812246"/>
                  </a:ext>
                </a:extLst>
              </a:tr>
              <a:tr h="166053">
                <a:tc>
                  <a:txBody>
                    <a:bodyPr/>
                    <a:lstStyle/>
                    <a:p>
                      <a:pPr algn="ctr" fontAlgn="b"/>
                      <a:r>
                        <a:rPr lang="ru-RU" sz="1400" b="0" i="0" u="none" strike="noStrike">
                          <a:solidFill>
                            <a:srgbClr val="000000"/>
                          </a:solidFill>
                          <a:effectLst/>
                          <a:latin typeface="Calibri" panose="020F0502020204030204" pitchFamily="34" charset="0"/>
                        </a:rPr>
                        <a:t>ЛТ 4</a:t>
                      </a:r>
                    </a:p>
                  </a:txBody>
                  <a:tcPr marL="8303" marR="8303" marT="83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400" b="0" i="0" u="none" strike="noStrike" dirty="0">
                          <a:solidFill>
                            <a:srgbClr val="000000"/>
                          </a:solidFill>
                          <a:effectLst/>
                          <a:latin typeface="Calibri" panose="020F0502020204030204" pitchFamily="34" charset="0"/>
                        </a:rPr>
                        <a:t>Плотные розовые известняки</a:t>
                      </a:r>
                    </a:p>
                  </a:txBody>
                  <a:tcPr marL="8303" marR="8303" marT="8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7247329"/>
                  </a:ext>
                </a:extLst>
              </a:tr>
              <a:tr h="166053">
                <a:tc>
                  <a:txBody>
                    <a:bodyPr/>
                    <a:lstStyle/>
                    <a:p>
                      <a:pPr algn="ctr" fontAlgn="b"/>
                      <a:r>
                        <a:rPr lang="ru-RU" sz="1400" b="0" i="0" u="none" strike="noStrike">
                          <a:solidFill>
                            <a:srgbClr val="000000"/>
                          </a:solidFill>
                          <a:effectLst/>
                          <a:latin typeface="Calibri" panose="020F0502020204030204" pitchFamily="34" charset="0"/>
                        </a:rPr>
                        <a:t>ЛТ 2</a:t>
                      </a:r>
                    </a:p>
                  </a:txBody>
                  <a:tcPr marL="8303" marR="8303" marT="83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400" b="0" i="0" u="none" strike="noStrike" dirty="0">
                          <a:solidFill>
                            <a:srgbClr val="000000"/>
                          </a:solidFill>
                          <a:effectLst/>
                          <a:latin typeface="Calibri" panose="020F0502020204030204" pitchFamily="34" charset="0"/>
                        </a:rPr>
                        <a:t>Плотные светло-серые (бежевые) известняки</a:t>
                      </a:r>
                    </a:p>
                  </a:txBody>
                  <a:tcPr marL="8303" marR="8303" marT="8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0074508"/>
                  </a:ext>
                </a:extLst>
              </a:tr>
              <a:tr h="166053">
                <a:tc>
                  <a:txBody>
                    <a:bodyPr/>
                    <a:lstStyle/>
                    <a:p>
                      <a:pPr algn="l" fontAlgn="b"/>
                      <a:endParaRPr lang="ru-RU" sz="1400" b="0" i="0" u="none" strike="noStrike">
                        <a:solidFill>
                          <a:srgbClr val="000000"/>
                        </a:solidFill>
                        <a:effectLst/>
                        <a:latin typeface="Calibri" panose="020F0502020204030204" pitchFamily="34" charset="0"/>
                      </a:endParaRPr>
                    </a:p>
                  </a:txBody>
                  <a:tcPr marL="8303" marR="8303" marT="83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a:solidFill>
                            <a:srgbClr val="000000"/>
                          </a:solidFill>
                          <a:effectLst/>
                          <a:latin typeface="Calibri" panose="020F0502020204030204" pitchFamily="34" charset="0"/>
                        </a:rPr>
                        <a:t>2) Отложения переходной фации </a:t>
                      </a:r>
                    </a:p>
                  </a:txBody>
                  <a:tcPr marL="8303" marR="8303" marT="830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087484220"/>
                  </a:ext>
                </a:extLst>
              </a:tr>
              <a:tr h="166053">
                <a:tc>
                  <a:txBody>
                    <a:bodyPr/>
                    <a:lstStyle/>
                    <a:p>
                      <a:pPr algn="ctr" fontAlgn="b"/>
                      <a:r>
                        <a:rPr lang="ru-RU" sz="1400" b="0" i="0" u="none" strike="noStrike">
                          <a:solidFill>
                            <a:srgbClr val="000000"/>
                          </a:solidFill>
                          <a:effectLst/>
                          <a:latin typeface="Calibri" panose="020F0502020204030204" pitchFamily="34" charset="0"/>
                        </a:rPr>
                        <a:t>ЛТ 12</a:t>
                      </a:r>
                    </a:p>
                  </a:txBody>
                  <a:tcPr marL="8303" marR="8303" marT="83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400" b="0" i="0" u="none" strike="noStrike" dirty="0">
                          <a:solidFill>
                            <a:srgbClr val="000000"/>
                          </a:solidFill>
                          <a:effectLst/>
                          <a:latin typeface="Calibri" panose="020F0502020204030204" pitchFamily="34" charset="0"/>
                        </a:rPr>
                        <a:t>Известняки розовые с остатками остракод</a:t>
                      </a:r>
                    </a:p>
                  </a:txBody>
                  <a:tcPr marL="8303" marR="8303" marT="8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2429583"/>
                  </a:ext>
                </a:extLst>
              </a:tr>
              <a:tr h="166053">
                <a:tc>
                  <a:txBody>
                    <a:bodyPr/>
                    <a:lstStyle/>
                    <a:p>
                      <a:pPr algn="l" fontAlgn="b"/>
                      <a:endParaRPr lang="ru-RU" sz="1400" b="0" i="0" u="none" strike="noStrike" dirty="0">
                        <a:solidFill>
                          <a:srgbClr val="000000"/>
                        </a:solidFill>
                        <a:effectLst/>
                        <a:latin typeface="Calibri" panose="020F0502020204030204" pitchFamily="34" charset="0"/>
                      </a:endParaRPr>
                    </a:p>
                  </a:txBody>
                  <a:tcPr marL="8303" marR="8303" marT="830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a:solidFill>
                            <a:srgbClr val="000000"/>
                          </a:solidFill>
                          <a:effectLst/>
                          <a:latin typeface="Calibri" panose="020F0502020204030204" pitchFamily="34" charset="0"/>
                        </a:rPr>
                        <a:t>1) Отложения открыто-морской зоны (</a:t>
                      </a:r>
                      <a:r>
                        <a:rPr lang="ru-RU" sz="1400" dirty="0" err="1">
                          <a:ea typeface="Times New Roman" panose="02020603050405020304" pitchFamily="18" charset="0"/>
                          <a:cs typeface="Times New Roman" panose="02020603050405020304" pitchFamily="18" charset="0"/>
                        </a:rPr>
                        <a:t>ф</a:t>
                      </a:r>
                      <a:r>
                        <a:rPr lang="ru-RU" sz="1400" dirty="0" err="1"/>
                        <a:t>отическая</a:t>
                      </a:r>
                      <a:r>
                        <a:rPr lang="ru-RU" sz="1400" dirty="0"/>
                        <a:t> литоральная зона</a:t>
                      </a:r>
                      <a:r>
                        <a:rPr lang="ru-RU" sz="1400" b="0" i="0" u="none" strike="noStrike" dirty="0">
                          <a:solidFill>
                            <a:srgbClr val="000000"/>
                          </a:solidFill>
                          <a:effectLst/>
                          <a:latin typeface="Calibri" panose="020F0502020204030204" pitchFamily="34" charset="0"/>
                        </a:rPr>
                        <a:t>) </a:t>
                      </a:r>
                    </a:p>
                  </a:txBody>
                  <a:tcPr marL="8303" marR="8303" marT="830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998157759"/>
                  </a:ext>
                </a:extLst>
              </a:tr>
              <a:tr h="166053">
                <a:tc>
                  <a:txBody>
                    <a:bodyPr/>
                    <a:lstStyle/>
                    <a:p>
                      <a:pPr algn="ctr" fontAlgn="b"/>
                      <a:r>
                        <a:rPr lang="ru-RU" sz="1400" b="0" i="0" u="none" strike="noStrike">
                          <a:solidFill>
                            <a:srgbClr val="000000"/>
                          </a:solidFill>
                          <a:effectLst/>
                          <a:latin typeface="Calibri" panose="020F0502020204030204" pitchFamily="34" charset="0"/>
                        </a:rPr>
                        <a:t>ЛТ 14</a:t>
                      </a:r>
                    </a:p>
                  </a:txBody>
                  <a:tcPr marL="8303" marR="8303" marT="83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400" b="0" i="0" u="none" strike="noStrike" dirty="0">
                          <a:solidFill>
                            <a:srgbClr val="000000"/>
                          </a:solidFill>
                          <a:effectLst/>
                          <a:latin typeface="Calibri" panose="020F0502020204030204" pitchFamily="34" charset="0"/>
                        </a:rPr>
                        <a:t>Мергелистый </a:t>
                      </a:r>
                      <a:r>
                        <a:rPr lang="ru-RU" sz="1400" b="0" i="0" u="none" strike="noStrike" dirty="0" err="1">
                          <a:solidFill>
                            <a:srgbClr val="000000"/>
                          </a:solidFill>
                          <a:effectLst/>
                          <a:latin typeface="Calibri" panose="020F0502020204030204" pitchFamily="34" charset="0"/>
                        </a:rPr>
                        <a:t>изветняк</a:t>
                      </a:r>
                      <a:endParaRPr lang="ru-RU" sz="1400" b="0" i="0" u="none" strike="noStrike" dirty="0">
                        <a:solidFill>
                          <a:srgbClr val="000000"/>
                        </a:solidFill>
                        <a:effectLst/>
                        <a:latin typeface="Calibri" panose="020F0502020204030204" pitchFamily="34" charset="0"/>
                      </a:endParaRPr>
                    </a:p>
                  </a:txBody>
                  <a:tcPr marL="8303" marR="8303" marT="8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7747969"/>
                  </a:ext>
                </a:extLst>
              </a:tr>
              <a:tr h="166053">
                <a:tc>
                  <a:txBody>
                    <a:bodyPr/>
                    <a:lstStyle/>
                    <a:p>
                      <a:pPr algn="ctr" fontAlgn="b"/>
                      <a:r>
                        <a:rPr lang="ru-RU" sz="1400" b="0" i="0" u="none" strike="noStrike">
                          <a:solidFill>
                            <a:srgbClr val="000000"/>
                          </a:solidFill>
                          <a:effectLst/>
                          <a:latin typeface="Calibri" panose="020F0502020204030204" pitchFamily="34" charset="0"/>
                        </a:rPr>
                        <a:t>ЛТ 13</a:t>
                      </a:r>
                    </a:p>
                  </a:txBody>
                  <a:tcPr marL="8303" marR="8303" marT="83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400" b="0" i="0" u="none" strike="noStrike" dirty="0">
                          <a:solidFill>
                            <a:srgbClr val="000000"/>
                          </a:solidFill>
                          <a:effectLst/>
                          <a:latin typeface="Calibri" panose="020F0502020204030204" pitchFamily="34" charset="0"/>
                        </a:rPr>
                        <a:t>Известняки со следами органики: осколки ракушек, фораминиферы</a:t>
                      </a:r>
                    </a:p>
                  </a:txBody>
                  <a:tcPr marL="8303" marR="8303" marT="8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7569399"/>
                  </a:ext>
                </a:extLst>
              </a:tr>
              <a:tr h="166053">
                <a:tc>
                  <a:txBody>
                    <a:bodyPr/>
                    <a:lstStyle/>
                    <a:p>
                      <a:pPr algn="ctr" fontAlgn="b"/>
                      <a:r>
                        <a:rPr lang="ru-RU" sz="1400" b="0" i="0" u="none" strike="noStrike">
                          <a:solidFill>
                            <a:srgbClr val="000000"/>
                          </a:solidFill>
                          <a:effectLst/>
                          <a:latin typeface="Calibri" panose="020F0502020204030204" pitchFamily="34" charset="0"/>
                        </a:rPr>
                        <a:t>ЛТ 10</a:t>
                      </a:r>
                    </a:p>
                  </a:txBody>
                  <a:tcPr marL="8303" marR="8303" marT="83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400" b="0" i="0" u="none" strike="noStrike" dirty="0">
                          <a:solidFill>
                            <a:srgbClr val="000000"/>
                          </a:solidFill>
                          <a:effectLst/>
                          <a:latin typeface="Calibri" panose="020F0502020204030204" pitchFamily="34" charset="0"/>
                        </a:rPr>
                        <a:t>Кремнистые </a:t>
                      </a:r>
                      <a:r>
                        <a:rPr lang="ru-RU" sz="1400" b="0" i="0" u="none" strike="noStrike" dirty="0" err="1">
                          <a:solidFill>
                            <a:srgbClr val="000000"/>
                          </a:solidFill>
                          <a:effectLst/>
                          <a:latin typeface="Calibri" panose="020F0502020204030204" pitchFamily="34" charset="0"/>
                        </a:rPr>
                        <a:t>перекристаллизованные</a:t>
                      </a:r>
                      <a:r>
                        <a:rPr lang="ru-RU" sz="1400" b="0" i="0" u="none" strike="noStrike" dirty="0">
                          <a:solidFill>
                            <a:srgbClr val="000000"/>
                          </a:solidFill>
                          <a:effectLst/>
                          <a:latin typeface="Calibri" panose="020F0502020204030204" pitchFamily="34" charset="0"/>
                        </a:rPr>
                        <a:t> известняки</a:t>
                      </a:r>
                    </a:p>
                  </a:txBody>
                  <a:tcPr marL="8303" marR="8303" marT="8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4078285"/>
                  </a:ext>
                </a:extLst>
              </a:tr>
              <a:tr h="166053">
                <a:tc>
                  <a:txBody>
                    <a:bodyPr/>
                    <a:lstStyle/>
                    <a:p>
                      <a:pPr algn="ctr" fontAlgn="b"/>
                      <a:r>
                        <a:rPr lang="ru-RU" sz="1400" b="0" i="0" u="none" strike="noStrike">
                          <a:solidFill>
                            <a:srgbClr val="000000"/>
                          </a:solidFill>
                          <a:effectLst/>
                          <a:latin typeface="Calibri" panose="020F0502020204030204" pitchFamily="34" charset="0"/>
                        </a:rPr>
                        <a:t>ЛТ 9</a:t>
                      </a:r>
                    </a:p>
                  </a:txBody>
                  <a:tcPr marL="8303" marR="8303" marT="83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400" b="0" i="0" u="none" strike="noStrike" dirty="0">
                          <a:solidFill>
                            <a:srgbClr val="000000"/>
                          </a:solidFill>
                          <a:effectLst/>
                          <a:latin typeface="Calibri" panose="020F0502020204030204" pitchFamily="34" charset="0"/>
                        </a:rPr>
                        <a:t>Плитчатый («листовой») известняк</a:t>
                      </a:r>
                    </a:p>
                  </a:txBody>
                  <a:tcPr marL="8303" marR="8303" marT="8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0584382"/>
                  </a:ext>
                </a:extLst>
              </a:tr>
              <a:tr h="76840">
                <a:tc>
                  <a:txBody>
                    <a:bodyPr/>
                    <a:lstStyle/>
                    <a:p>
                      <a:pPr algn="ctr" fontAlgn="b"/>
                      <a:r>
                        <a:rPr lang="ru-RU" sz="1400" b="0" i="0" u="none" strike="noStrike">
                          <a:solidFill>
                            <a:srgbClr val="000000"/>
                          </a:solidFill>
                          <a:effectLst/>
                          <a:latin typeface="Calibri" panose="020F0502020204030204" pitchFamily="34" charset="0"/>
                        </a:rPr>
                        <a:t>ЛТ 1</a:t>
                      </a:r>
                    </a:p>
                  </a:txBody>
                  <a:tcPr marL="8303" marR="8303" marT="83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400" b="0" i="0" u="none" strike="noStrike" dirty="0">
                          <a:solidFill>
                            <a:srgbClr val="000000"/>
                          </a:solidFill>
                          <a:effectLst/>
                          <a:latin typeface="Calibri" panose="020F0502020204030204" pitchFamily="34" charset="0"/>
                        </a:rPr>
                        <a:t>Плотные зеленовато-серые известняки</a:t>
                      </a:r>
                    </a:p>
                  </a:txBody>
                  <a:tcPr marL="8303" marR="8303" marT="8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3578725"/>
                  </a:ext>
                </a:extLst>
              </a:tr>
            </a:tbl>
          </a:graphicData>
        </a:graphic>
      </p:graphicFrame>
    </p:spTree>
    <p:extLst>
      <p:ext uri="{BB962C8B-B14F-4D97-AF65-F5344CB8AC3E}">
        <p14:creationId xmlns:p14="http://schemas.microsoft.com/office/powerpoint/2010/main" val="1422778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для тит дип2.png"/>
          <p:cNvPicPr>
            <a:picLocks noChangeAspect="1"/>
          </p:cNvPicPr>
          <p:nvPr/>
        </p:nvPicPr>
        <p:blipFill>
          <a:blip r:embed="rId3" cstate="print"/>
          <a:srcRect l="5971" t="11222" r="5695" b="20042"/>
          <a:stretch>
            <a:fillRect/>
          </a:stretch>
        </p:blipFill>
        <p:spPr>
          <a:xfrm>
            <a:off x="0" y="0"/>
            <a:ext cx="12192000" cy="1362456"/>
          </a:xfrm>
          <a:prstGeom prst="rect">
            <a:avLst/>
          </a:prstGeom>
        </p:spPr>
      </p:pic>
      <p:sp>
        <p:nvSpPr>
          <p:cNvPr id="5" name="Прямоугольник 4"/>
          <p:cNvSpPr/>
          <p:nvPr/>
        </p:nvSpPr>
        <p:spPr>
          <a:xfrm>
            <a:off x="5036552" y="419618"/>
            <a:ext cx="2155526" cy="523220"/>
          </a:xfrm>
          <a:prstGeom prst="rect">
            <a:avLst/>
          </a:prstGeom>
        </p:spPr>
        <p:txBody>
          <a:bodyPr wrap="none">
            <a:spAutoFit/>
          </a:bodyPr>
          <a:lstStyle/>
          <a:p>
            <a:pPr algn="ctr">
              <a:defRPr/>
            </a:pPr>
            <a:r>
              <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Заключение</a:t>
            </a:r>
          </a:p>
        </p:txBody>
      </p:sp>
      <p:sp>
        <p:nvSpPr>
          <p:cNvPr id="2" name="AutoShape 2" descr="https://res.cloudinary.com/dk-find-out/image/upload/q_80,w_1920,f_auto/Limestone-060-RD010-C-SH_by22j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4" descr="https://res.cloudinary.com/dk-find-out/image/upload/q_80,w_1920,f_auto/Limestone-060-RD010-C-SH_by22j3.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Прямоугольник 3">
            <a:extLst>
              <a:ext uri="{FF2B5EF4-FFF2-40B4-BE49-F238E27FC236}">
                <a16:creationId xmlns:a16="http://schemas.microsoft.com/office/drawing/2014/main" id="{F072DB11-6B51-491D-A003-7AFFBFCC6CD5}"/>
              </a:ext>
            </a:extLst>
          </p:cNvPr>
          <p:cNvSpPr/>
          <p:nvPr/>
        </p:nvSpPr>
        <p:spPr>
          <a:xfrm>
            <a:off x="155575" y="1362456"/>
            <a:ext cx="11855450" cy="2893100"/>
          </a:xfrm>
          <a:prstGeom prst="rect">
            <a:avLst/>
          </a:prstGeom>
        </p:spPr>
        <p:txBody>
          <a:bodyPr wrap="square">
            <a:spAutoFit/>
          </a:bodyPr>
          <a:lstStyle/>
          <a:p>
            <a:pPr marL="285750" indent="-285750" algn="just">
              <a:buFont typeface="Wingdings" panose="05000000000000000000" pitchFamily="2" charset="2"/>
              <a:buChar char="ü"/>
            </a:pPr>
            <a:r>
              <a:rPr lang="ru-RU" dirty="0"/>
              <a:t>В результате типизации карбонатных пород в изученном районе выделены ЛТ. </a:t>
            </a:r>
          </a:p>
          <a:p>
            <a:pPr algn="just"/>
            <a:r>
              <a:rPr lang="ru-RU" dirty="0"/>
              <a:t>Границы выделенных ЛТ не являются резкими. </a:t>
            </a:r>
          </a:p>
          <a:p>
            <a:pPr algn="just"/>
            <a:r>
              <a:rPr lang="ru-RU" dirty="0"/>
              <a:t>Обнажение глубинных фаций может свидетельствовать о сильных колебаниях уровня воды. </a:t>
            </a:r>
          </a:p>
          <a:p>
            <a:pPr algn="just"/>
            <a:endParaRPr lang="ru-RU" dirty="0">
              <a:highlight>
                <a:srgbClr val="00FF00"/>
              </a:highlight>
            </a:endParaRPr>
          </a:p>
          <a:p>
            <a:pPr algn="just"/>
            <a:r>
              <a:rPr lang="ru-RU" b="1" dirty="0">
                <a:solidFill>
                  <a:srgbClr val="C00000"/>
                </a:solidFill>
                <a:latin typeface="Calibri" pitchFamily="34" charset="0"/>
                <a:ea typeface="Times New Roman" pitchFamily="18" charset="0"/>
                <a:cs typeface="Times New Roman" pitchFamily="18" charset="0"/>
              </a:rPr>
              <a:t>Предложения:</a:t>
            </a:r>
          </a:p>
          <a:p>
            <a:pPr algn="just"/>
            <a:r>
              <a:rPr lang="ru-RU" dirty="0"/>
              <a:t>Выделение литологических типов позволяет унифицировать описание литологической характеристики, при этом существенно сокращается количество повторений в описании разрезов, так как выделенные типы многократно встречаются в осадочных последовательностях континентальных пермских отложений, широко распространенных в регионе.</a:t>
            </a:r>
          </a:p>
          <a:p>
            <a:pPr algn="just"/>
            <a:endParaRPr lang="ru-RU" dirty="0"/>
          </a:p>
        </p:txBody>
      </p:sp>
      <p:sp>
        <p:nvSpPr>
          <p:cNvPr id="10" name="Rectangle 4">
            <a:extLst>
              <a:ext uri="{FF2B5EF4-FFF2-40B4-BE49-F238E27FC236}">
                <a16:creationId xmlns:a16="http://schemas.microsoft.com/office/drawing/2014/main" id="{3C0F4D11-8247-4A2D-A2C2-EFDB65A8C095}"/>
              </a:ext>
            </a:extLst>
          </p:cNvPr>
          <p:cNvSpPr>
            <a:spLocks noChangeArrowheads="1"/>
          </p:cNvSpPr>
          <p:nvPr/>
        </p:nvSpPr>
        <p:spPr bwMode="auto">
          <a:xfrm>
            <a:off x="2038350" y="4455581"/>
            <a:ext cx="8151930" cy="1477328"/>
          </a:xfrm>
          <a:prstGeom prst="rect">
            <a:avLst/>
          </a:prstGeom>
          <a:noFill/>
          <a:ln w="9525">
            <a:solidFill>
              <a:schemeClr val="accent5">
                <a:lumMod val="5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ru-RU" dirty="0"/>
              <a:t>Согласно </a:t>
            </a:r>
            <a:r>
              <a:rPr lang="ru-RU" dirty="0" err="1"/>
              <a:t>седиментологическим</a:t>
            </a:r>
            <a:r>
              <a:rPr lang="ru-RU" dirty="0"/>
              <a:t> и палеонтологическим данным, полученным в ходе анализа литологических типов — </a:t>
            </a:r>
            <a:r>
              <a:rPr lang="ru-RU" dirty="0" err="1"/>
              <a:t>среднепермские</a:t>
            </a:r>
            <a:r>
              <a:rPr lang="ru-RU" dirty="0"/>
              <a:t> континентальные карбонаты Нижнего Прикамья </a:t>
            </a:r>
            <a:r>
              <a:rPr lang="ru-RU" b="1" dirty="0">
                <a:solidFill>
                  <a:schemeClr val="accent5">
                    <a:lumMod val="50000"/>
                  </a:schemeClr>
                </a:solidFill>
              </a:rPr>
              <a:t>отложились в мелководной озерной и нормальной озерной среде с фазами высыхания</a:t>
            </a:r>
            <a:r>
              <a:rPr lang="ru-RU" dirty="0"/>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1" name="Прямоугольник 10">
            <a:extLst>
              <a:ext uri="{FF2B5EF4-FFF2-40B4-BE49-F238E27FC236}">
                <a16:creationId xmlns:a16="http://schemas.microsoft.com/office/drawing/2014/main" id="{80058F54-26E6-4FBD-B23B-4EE51769500A}"/>
              </a:ext>
            </a:extLst>
          </p:cNvPr>
          <p:cNvSpPr/>
          <p:nvPr/>
        </p:nvSpPr>
        <p:spPr>
          <a:xfrm>
            <a:off x="2001720" y="4086249"/>
            <a:ext cx="1793248" cy="369332"/>
          </a:xfrm>
          <a:prstGeom prst="rect">
            <a:avLst/>
          </a:prstGeom>
        </p:spPr>
        <p:txBody>
          <a:bodyPr wrap="none">
            <a:spAutoFit/>
          </a:bodyPr>
          <a:lstStyle/>
          <a:p>
            <a:pPr algn="just"/>
            <a:r>
              <a:rPr lang="ru-RU" b="1" dirty="0">
                <a:solidFill>
                  <a:srgbClr val="C00000"/>
                </a:solidFill>
                <a:latin typeface="Calibri" pitchFamily="34" charset="0"/>
                <a:ea typeface="Times New Roman" pitchFamily="18" charset="0"/>
                <a:cs typeface="Times New Roman" pitchFamily="18" charset="0"/>
              </a:rPr>
              <a:t>Главный вывод:</a:t>
            </a:r>
          </a:p>
        </p:txBody>
      </p:sp>
    </p:spTree>
    <p:extLst>
      <p:ext uri="{BB962C8B-B14F-4D97-AF65-F5344CB8AC3E}">
        <p14:creationId xmlns:p14="http://schemas.microsoft.com/office/powerpoint/2010/main" val="1539592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76575" y="1961287"/>
            <a:ext cx="6096000" cy="707886"/>
          </a:xfrm>
          <a:prstGeom prst="rect">
            <a:avLst/>
          </a:prstGeom>
        </p:spPr>
        <p:txBody>
          <a:bodyPr>
            <a:spAutoFit/>
          </a:bodyPr>
          <a:lstStyle/>
          <a:p>
            <a:pPr lvl="0" indent="457200" algn="just" eaLnBrk="0" fontAlgn="base" hangingPunct="0">
              <a:spcBef>
                <a:spcPct val="0"/>
              </a:spcBef>
              <a:spcAft>
                <a:spcPct val="0"/>
              </a:spcAft>
            </a:pPr>
            <a:r>
              <a:rPr lang="ru-RU" sz="4000" b="1" i="1" dirty="0">
                <a:solidFill>
                  <a:schemeClr val="tx2">
                    <a:lumMod val="50000"/>
                  </a:schemeClr>
                </a:solidFill>
                <a:latin typeface="Times New Roman" pitchFamily="18" charset="0"/>
                <a:cs typeface="Times New Roman" pitchFamily="18" charset="0"/>
              </a:rPr>
              <a:t>Спасибо за внимание!</a:t>
            </a:r>
          </a:p>
        </p:txBody>
      </p:sp>
      <p:pic>
        <p:nvPicPr>
          <p:cNvPr id="3" name="Рисунок 2" descr="для тит дип2.png"/>
          <p:cNvPicPr>
            <a:picLocks noChangeAspect="1"/>
          </p:cNvPicPr>
          <p:nvPr/>
        </p:nvPicPr>
        <p:blipFill>
          <a:blip r:embed="rId3" cstate="print"/>
          <a:srcRect l="5971" t="11222" r="5695" b="20042"/>
          <a:stretch>
            <a:fillRect/>
          </a:stretch>
        </p:blipFill>
        <p:spPr>
          <a:xfrm>
            <a:off x="0" y="0"/>
            <a:ext cx="12192000" cy="1362456"/>
          </a:xfrm>
          <a:prstGeom prst="rect">
            <a:avLst/>
          </a:prstGeom>
        </p:spPr>
      </p:pic>
      <p:pic>
        <p:nvPicPr>
          <p:cNvPr id="4" name="Рисунок 3" descr="одна_синяя_полоска.png"/>
          <p:cNvPicPr>
            <a:picLocks noChangeAspect="1"/>
          </p:cNvPicPr>
          <p:nvPr/>
        </p:nvPicPr>
        <p:blipFill>
          <a:blip r:embed="rId4" cstate="print">
            <a:lum bright="38000" contrast="-56000"/>
          </a:blip>
          <a:srcRect l="20613" t="43193" r="37644" b="56167"/>
          <a:stretch>
            <a:fillRect/>
          </a:stretch>
        </p:blipFill>
        <p:spPr>
          <a:xfrm flipV="1">
            <a:off x="0" y="5801334"/>
            <a:ext cx="12186000" cy="45787"/>
          </a:xfrm>
          <a:prstGeom prst="rect">
            <a:avLst/>
          </a:prstGeom>
        </p:spPr>
      </p:pic>
      <p:sp>
        <p:nvSpPr>
          <p:cNvPr id="5" name="Прямоугольник 4">
            <a:extLst>
              <a:ext uri="{FF2B5EF4-FFF2-40B4-BE49-F238E27FC236}">
                <a16:creationId xmlns:a16="http://schemas.microsoft.com/office/drawing/2014/main" id="{C02C6FC8-4F55-4E16-B190-7E4898C14B88}"/>
              </a:ext>
            </a:extLst>
          </p:cNvPr>
          <p:cNvSpPr/>
          <p:nvPr/>
        </p:nvSpPr>
        <p:spPr>
          <a:xfrm>
            <a:off x="511175" y="2867894"/>
            <a:ext cx="10930071" cy="3170099"/>
          </a:xfrm>
          <a:prstGeom prst="rect">
            <a:avLst/>
          </a:prstGeom>
        </p:spPr>
        <p:txBody>
          <a:bodyPr wrap="square">
            <a:spAutoFit/>
          </a:bodyPr>
          <a:lstStyle/>
          <a:p>
            <a:r>
              <a:rPr lang="ru-RU" sz="2000" dirty="0"/>
              <a:t>Выражаю свою благодарность за помощь в выполнении работы и предоставленные материалы</a:t>
            </a:r>
          </a:p>
          <a:p>
            <a:endParaRPr lang="ru-RU" sz="2000" b="1" dirty="0"/>
          </a:p>
          <a:p>
            <a:r>
              <a:rPr lang="ru-RU" sz="2000" b="1" dirty="0"/>
              <a:t>Анатолию Сергеевичу Борисову</a:t>
            </a:r>
          </a:p>
          <a:p>
            <a:r>
              <a:rPr lang="ru-RU" sz="2000" b="1" dirty="0"/>
              <a:t>Владимиру Владимировичу Силантьеву</a:t>
            </a:r>
          </a:p>
          <a:p>
            <a:r>
              <a:rPr lang="ru-RU" sz="2000" b="1" dirty="0"/>
              <a:t>Гузель </a:t>
            </a:r>
            <a:r>
              <a:rPr lang="ru-RU" sz="2000" b="1" dirty="0" err="1"/>
              <a:t>Марсовне</a:t>
            </a:r>
            <a:r>
              <a:rPr lang="ru-RU" sz="2000" b="1" dirty="0"/>
              <a:t> Сунгатуллиной</a:t>
            </a:r>
          </a:p>
          <a:p>
            <a:r>
              <a:rPr lang="ru-RU" sz="2000" b="1" dirty="0"/>
              <a:t>Светлане Олеговне Зориной</a:t>
            </a:r>
          </a:p>
          <a:p>
            <a:r>
              <a:rPr lang="ru-RU" sz="2000" b="1" dirty="0"/>
              <a:t>Олегу Юрьевичу </a:t>
            </a:r>
            <a:r>
              <a:rPr lang="ru-RU" sz="2000" b="1" dirty="0" err="1"/>
              <a:t>Андрушкевичу</a:t>
            </a:r>
            <a:endParaRPr lang="ru-RU" sz="2000" b="1" dirty="0"/>
          </a:p>
          <a:p>
            <a:r>
              <a:rPr lang="ru-RU" sz="2000" b="1" dirty="0"/>
              <a:t>Булату </a:t>
            </a:r>
            <a:r>
              <a:rPr lang="ru-RU" sz="2000" b="1" dirty="0" err="1"/>
              <a:t>Марсовичу</a:t>
            </a:r>
            <a:r>
              <a:rPr lang="ru-RU" sz="2000" b="1" dirty="0"/>
              <a:t> </a:t>
            </a:r>
            <a:r>
              <a:rPr lang="ru-RU" sz="2000" b="1" dirty="0" err="1"/>
              <a:t>Галиуллину</a:t>
            </a:r>
            <a:endParaRPr lang="ru-RU" sz="2000" b="1" dirty="0"/>
          </a:p>
          <a:p>
            <a:endParaRPr lang="ru-RU" sz="2000" b="1" dirty="0"/>
          </a:p>
          <a:p>
            <a:endParaRPr lang="ru-RU" sz="2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для тит дип2.png"/>
          <p:cNvPicPr>
            <a:picLocks noChangeAspect="1"/>
          </p:cNvPicPr>
          <p:nvPr/>
        </p:nvPicPr>
        <p:blipFill>
          <a:blip r:embed="rId3" cstate="print"/>
          <a:srcRect l="5971" t="11222" r="5695" b="20042"/>
          <a:stretch>
            <a:fillRect/>
          </a:stretch>
        </p:blipFill>
        <p:spPr>
          <a:xfrm>
            <a:off x="0" y="0"/>
            <a:ext cx="12192000" cy="1362456"/>
          </a:xfrm>
          <a:prstGeom prst="rect">
            <a:avLst/>
          </a:prstGeom>
        </p:spPr>
      </p:pic>
      <p:sp>
        <p:nvSpPr>
          <p:cNvPr id="2" name="Заголовок 1"/>
          <p:cNvSpPr>
            <a:spLocks noGrp="1"/>
          </p:cNvSpPr>
          <p:nvPr>
            <p:ph type="title"/>
          </p:nvPr>
        </p:nvSpPr>
        <p:spPr>
          <a:xfrm>
            <a:off x="3212568" y="414864"/>
            <a:ext cx="5663184" cy="864000"/>
          </a:xfrm>
        </p:spPr>
        <p:txBody>
          <a:bodyPr anchor="ctr">
            <a:normAutofit/>
          </a:bodyPr>
          <a:lstStyle/>
          <a:p>
            <a:pPr algn="ctr"/>
            <a:r>
              <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Содержание</a:t>
            </a:r>
          </a:p>
        </p:txBody>
      </p:sp>
      <p:sp>
        <p:nvSpPr>
          <p:cNvPr id="3" name="Содержимое 2"/>
          <p:cNvSpPr>
            <a:spLocks noGrp="1"/>
          </p:cNvSpPr>
          <p:nvPr>
            <p:ph idx="1"/>
          </p:nvPr>
        </p:nvSpPr>
        <p:spPr>
          <a:xfrm>
            <a:off x="437691" y="1463358"/>
            <a:ext cx="11975592" cy="5194168"/>
          </a:xfrm>
        </p:spPr>
        <p:txBody>
          <a:bodyPr>
            <a:normAutofit lnSpcReduction="10000"/>
          </a:bodyPr>
          <a:lstStyle/>
          <a:p>
            <a:pPr marL="457200" indent="-457200" algn="just">
              <a:buFont typeface="+mj-lt"/>
              <a:buAutoNum type="arabicPeriod"/>
            </a:pPr>
            <a:r>
              <a:rPr lang="ru-RU" sz="2400" dirty="0"/>
              <a:t>Цель, задачи, актуальность</a:t>
            </a:r>
          </a:p>
          <a:p>
            <a:pPr marL="457200" indent="-457200" algn="just">
              <a:buFont typeface="+mj-lt"/>
              <a:buAutoNum type="arabicPeriod"/>
            </a:pPr>
            <a:r>
              <a:rPr lang="ru-RU" sz="2400" dirty="0"/>
              <a:t>Общие сведения о геологическом разрезе </a:t>
            </a:r>
            <a:r>
              <a:rPr lang="ru-RU" sz="2400" dirty="0" err="1"/>
              <a:t>Сентяк</a:t>
            </a:r>
            <a:endParaRPr lang="ru-RU" sz="2400" dirty="0"/>
          </a:p>
          <a:p>
            <a:pPr marL="457200" indent="-457200" algn="just">
              <a:buFont typeface="+mj-lt"/>
              <a:buAutoNum type="arabicPeriod"/>
            </a:pPr>
            <a:r>
              <a:rPr lang="ru-RU" sz="2400" dirty="0"/>
              <a:t>Стратиграфия и литология, объект изучения</a:t>
            </a:r>
          </a:p>
          <a:p>
            <a:pPr marL="457200" indent="-457200" algn="just">
              <a:buFont typeface="+mj-lt"/>
              <a:buAutoNum type="arabicPeriod"/>
            </a:pPr>
            <a:r>
              <a:rPr lang="ru-RU" sz="2400" dirty="0"/>
              <a:t>Оптимальные подходы и методы решения задач</a:t>
            </a:r>
          </a:p>
          <a:p>
            <a:pPr marL="914400" lvl="2" indent="0" algn="just">
              <a:buNone/>
            </a:pPr>
            <a:r>
              <a:rPr lang="ru-RU" dirty="0"/>
              <a:t>4.1 </a:t>
            </a:r>
            <a:r>
              <a:rPr lang="ru-RU" dirty="0" err="1"/>
              <a:t>Магнитоминералогический</a:t>
            </a:r>
            <a:r>
              <a:rPr lang="ru-RU" dirty="0"/>
              <a:t> анализ</a:t>
            </a:r>
          </a:p>
          <a:p>
            <a:pPr marL="0" indent="0" algn="just">
              <a:buNone/>
            </a:pPr>
            <a:r>
              <a:rPr lang="ru-RU" sz="2000" dirty="0"/>
              <a:t>	4.2 Петрографический анализ (литолого-фациальный анализ) и результаты</a:t>
            </a:r>
          </a:p>
          <a:p>
            <a:pPr marL="0" indent="0" algn="just">
              <a:buNone/>
            </a:pPr>
            <a:r>
              <a:rPr lang="ru-RU" sz="2000" dirty="0"/>
              <a:t>	4.3 Палеонтологический метод (по </a:t>
            </a:r>
            <a:r>
              <a:rPr lang="ru-RU" sz="2000" dirty="0" err="1"/>
              <a:t>микрофоссилиям</a:t>
            </a:r>
            <a:r>
              <a:rPr lang="ru-RU" sz="2000" dirty="0"/>
              <a:t>) и результаты</a:t>
            </a:r>
          </a:p>
          <a:p>
            <a:pPr marL="0" indent="0" algn="just">
              <a:buNone/>
            </a:pPr>
            <a:r>
              <a:rPr lang="ru-RU" sz="2000" dirty="0"/>
              <a:t>	4.4 Биостратиграфический метод (по </a:t>
            </a:r>
            <a:r>
              <a:rPr lang="ru-RU" sz="2000" dirty="0" err="1"/>
              <a:t>остракодам</a:t>
            </a:r>
            <a:r>
              <a:rPr lang="ru-RU" sz="2000" dirty="0"/>
              <a:t>) и результаты</a:t>
            </a:r>
            <a:endParaRPr lang="ru-RU" sz="2400" dirty="0"/>
          </a:p>
          <a:p>
            <a:pPr marL="0" indent="0" algn="just">
              <a:buNone/>
            </a:pPr>
            <a:r>
              <a:rPr lang="ru-RU" sz="2400" dirty="0"/>
              <a:t>6.    Литотипы</a:t>
            </a:r>
          </a:p>
          <a:p>
            <a:pPr marL="0" indent="0" algn="just">
              <a:buNone/>
            </a:pPr>
            <a:r>
              <a:rPr lang="ru-RU" sz="2400" dirty="0"/>
              <a:t>7.    Концептуальная модель осадконакопления</a:t>
            </a:r>
          </a:p>
          <a:p>
            <a:pPr marL="457200" indent="-457200" algn="just">
              <a:buAutoNum type="arabicPeriod" startAt="8"/>
            </a:pPr>
            <a:r>
              <a:rPr lang="ru-RU" sz="2400" dirty="0"/>
              <a:t>Выводы</a:t>
            </a:r>
          </a:p>
          <a:p>
            <a:pPr marL="457200" indent="-457200" algn="just">
              <a:buAutoNum type="arabicPeriod" startAt="8"/>
            </a:pPr>
            <a:r>
              <a:rPr lang="ru-RU" sz="2400" dirty="0"/>
              <a:t>Дополнительная информация</a:t>
            </a:r>
          </a:p>
          <a:p>
            <a:pPr marL="0" indent="0" algn="just">
              <a:buNone/>
            </a:pPr>
            <a:r>
              <a:rPr lang="ru-RU" sz="2400" dirty="0"/>
              <a:t>10. Список литературы</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для тит дип2.png"/>
          <p:cNvPicPr>
            <a:picLocks noChangeAspect="1"/>
          </p:cNvPicPr>
          <p:nvPr/>
        </p:nvPicPr>
        <p:blipFill>
          <a:blip r:embed="rId3" cstate="print"/>
          <a:srcRect l="5971" t="11222" r="5695" b="20042"/>
          <a:stretch>
            <a:fillRect/>
          </a:stretch>
        </p:blipFill>
        <p:spPr>
          <a:xfrm>
            <a:off x="0" y="0"/>
            <a:ext cx="12192000" cy="1362456"/>
          </a:xfrm>
          <a:prstGeom prst="rect">
            <a:avLst/>
          </a:prstGeom>
        </p:spPr>
      </p:pic>
      <p:sp>
        <p:nvSpPr>
          <p:cNvPr id="2" name="Заголовок 1"/>
          <p:cNvSpPr>
            <a:spLocks noGrp="1"/>
          </p:cNvSpPr>
          <p:nvPr>
            <p:ph type="title"/>
          </p:nvPr>
        </p:nvSpPr>
        <p:spPr>
          <a:xfrm>
            <a:off x="2179178" y="380681"/>
            <a:ext cx="7973225" cy="864000"/>
          </a:xfrm>
        </p:spPr>
        <p:txBody>
          <a:bodyPr anchor="ctr">
            <a:normAutofit/>
          </a:bodyPr>
          <a:lstStyle/>
          <a:p>
            <a:pPr algn="ctr"/>
            <a:r>
              <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Стратиграфия геологического разреза </a:t>
            </a:r>
            <a:r>
              <a:rPr lang="ru-RU" sz="2800" b="1" dirty="0" err="1">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Сентяк</a:t>
            </a:r>
            <a:endPar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 name="Рисунок 6">
            <a:extLst>
              <a:ext uri="{FF2B5EF4-FFF2-40B4-BE49-F238E27FC236}">
                <a16:creationId xmlns:a16="http://schemas.microsoft.com/office/drawing/2014/main" id="{F72C09C4-1034-4D99-9920-BF3964C6A673}"/>
              </a:ext>
            </a:extLst>
          </p:cNvPr>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2554" r="1056" b="2529"/>
          <a:stretch/>
        </p:blipFill>
        <p:spPr bwMode="auto">
          <a:xfrm>
            <a:off x="227814" y="1496698"/>
            <a:ext cx="11736372" cy="4873049"/>
          </a:xfrm>
          <a:prstGeom prst="rect">
            <a:avLst/>
          </a:prstGeom>
          <a:ln>
            <a:noFill/>
          </a:ln>
          <a:extLst>
            <a:ext uri="{53640926-AAD7-44D8-BBD7-CCE9431645EC}">
              <a14:shadowObscured xmlns:a14="http://schemas.microsoft.com/office/drawing/2010/main"/>
            </a:ext>
          </a:extLst>
        </p:spPr>
      </p:pic>
      <p:sp>
        <p:nvSpPr>
          <p:cNvPr id="8" name="Прямоугольник 7">
            <a:extLst>
              <a:ext uri="{FF2B5EF4-FFF2-40B4-BE49-F238E27FC236}">
                <a16:creationId xmlns:a16="http://schemas.microsoft.com/office/drawing/2014/main" id="{A612CCB6-DBB2-4384-8A11-EE719C8B9E75}"/>
              </a:ext>
            </a:extLst>
          </p:cNvPr>
          <p:cNvSpPr/>
          <p:nvPr/>
        </p:nvSpPr>
        <p:spPr>
          <a:xfrm>
            <a:off x="928915" y="6468230"/>
            <a:ext cx="9492342" cy="307777"/>
          </a:xfrm>
          <a:prstGeom prst="rect">
            <a:avLst/>
          </a:prstGeom>
        </p:spPr>
        <p:txBody>
          <a:bodyPr wrap="square">
            <a:spAutoFit/>
          </a:bodyPr>
          <a:lstStyle/>
          <a:p>
            <a:pPr algn="ctr"/>
            <a:r>
              <a:rPr lang="ru-RU" sz="1400" dirty="0"/>
              <a:t>Рис. 4 </a:t>
            </a:r>
            <a:r>
              <a:rPr lang="ru-RU" sz="1400" dirty="0">
                <a:ea typeface="Times New Roman" panose="02020603050405020304" pitchFamily="18" charset="0"/>
                <a:cs typeface="Times New Roman" panose="02020603050405020304" pitchFamily="18" charset="0"/>
              </a:rPr>
              <a:t>– Расположение обнажений в 0,5–2,0 км выше по течению от с. </a:t>
            </a:r>
            <a:r>
              <a:rPr lang="ru-RU" sz="1400" dirty="0" err="1">
                <a:ea typeface="Times New Roman" panose="02020603050405020304" pitchFamily="18" charset="0"/>
                <a:cs typeface="Times New Roman" panose="02020603050405020304" pitchFamily="18" charset="0"/>
              </a:rPr>
              <a:t>Сентяк</a:t>
            </a:r>
            <a:r>
              <a:rPr lang="ru-RU" sz="1400" dirty="0">
                <a:ea typeface="Times New Roman" panose="02020603050405020304" pitchFamily="18" charset="0"/>
                <a:cs typeface="Times New Roman" panose="02020603050405020304" pitchFamily="18" charset="0"/>
              </a:rPr>
              <a:t> </a:t>
            </a:r>
            <a:r>
              <a:rPr lang="en-US" sz="1400" dirty="0">
                <a:ea typeface="Times New Roman" panose="02020603050405020304" pitchFamily="18" charset="0"/>
                <a:cs typeface="Times New Roman" panose="02020603050405020304" pitchFamily="18" charset="0"/>
              </a:rPr>
              <a:t>[14]</a:t>
            </a:r>
            <a:endParaRPr lang="ru-RU" sz="1400" dirty="0"/>
          </a:p>
        </p:txBody>
      </p:sp>
    </p:spTree>
    <p:extLst>
      <p:ext uri="{BB962C8B-B14F-4D97-AF65-F5344CB8AC3E}">
        <p14:creationId xmlns:p14="http://schemas.microsoft.com/office/powerpoint/2010/main" val="1351868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1A3C8F3E-DD2D-450D-9148-BDAE0DF4C8D2}"/>
              </a:ext>
            </a:extLst>
          </p:cNvPr>
          <p:cNvPicPr/>
          <p:nvPr/>
        </p:nvPicPr>
        <p:blipFill rotWithShape="1">
          <a:blip r:embed="rId3" cstate="print">
            <a:extLst>
              <a:ext uri="{28A0092B-C50C-407E-A947-70E740481C1C}">
                <a14:useLocalDpi xmlns:a14="http://schemas.microsoft.com/office/drawing/2010/main" val="0"/>
              </a:ext>
            </a:extLst>
          </a:blip>
          <a:srcRect l="4026" t="29220" r="245"/>
          <a:stretch/>
        </p:blipFill>
        <p:spPr bwMode="auto">
          <a:xfrm>
            <a:off x="50128" y="4174349"/>
            <a:ext cx="4285470" cy="2375874"/>
          </a:xfrm>
          <a:prstGeom prst="rect">
            <a:avLst/>
          </a:prstGeom>
          <a:ln>
            <a:noFill/>
          </a:ln>
          <a:extLst>
            <a:ext uri="{53640926-AAD7-44D8-BBD7-CCE9431645EC}">
              <a14:shadowObscured xmlns:a14="http://schemas.microsoft.com/office/drawing/2010/main"/>
            </a:ext>
          </a:extLst>
        </p:spPr>
      </p:pic>
      <p:sp>
        <p:nvSpPr>
          <p:cNvPr id="10" name="Прямоугольник 9">
            <a:extLst>
              <a:ext uri="{FF2B5EF4-FFF2-40B4-BE49-F238E27FC236}">
                <a16:creationId xmlns:a16="http://schemas.microsoft.com/office/drawing/2014/main" id="{F8D023AA-F9D1-42E7-91B1-798141B2D5E5}"/>
              </a:ext>
            </a:extLst>
          </p:cNvPr>
          <p:cNvSpPr/>
          <p:nvPr/>
        </p:nvSpPr>
        <p:spPr>
          <a:xfrm>
            <a:off x="28954" y="6493884"/>
            <a:ext cx="4285470" cy="307777"/>
          </a:xfrm>
          <a:prstGeom prst="rect">
            <a:avLst/>
          </a:prstGeom>
        </p:spPr>
        <p:txBody>
          <a:bodyPr wrap="square">
            <a:spAutoFit/>
          </a:bodyPr>
          <a:lstStyle/>
          <a:p>
            <a:pPr algn="ctr"/>
            <a:r>
              <a:rPr lang="ru-RU" sz="1400" dirty="0"/>
              <a:t>Рис. 12 </a:t>
            </a:r>
            <a:r>
              <a:rPr lang="ru-RU" sz="1400" dirty="0">
                <a:ea typeface="Times New Roman" panose="02020603050405020304" pitchFamily="18" charset="0"/>
                <a:cs typeface="Times New Roman" panose="02020603050405020304" pitchFamily="18" charset="0"/>
              </a:rPr>
              <a:t>–</a:t>
            </a:r>
            <a:r>
              <a:rPr lang="en-US" sz="1400" dirty="0">
                <a:ea typeface="Times New Roman" panose="02020603050405020304" pitchFamily="18" charset="0"/>
                <a:cs typeface="Times New Roman" panose="02020603050405020304" pitchFamily="18" charset="0"/>
              </a:rPr>
              <a:t> </a:t>
            </a:r>
            <a:r>
              <a:rPr lang="ru-RU" sz="1400" dirty="0">
                <a:ea typeface="Times New Roman" panose="02020603050405020304" pitchFamily="18" charset="0"/>
                <a:cs typeface="Times New Roman" panose="02020603050405020304" pitchFamily="18" charset="0"/>
              </a:rPr>
              <a:t>Исследуемая коллекция</a:t>
            </a:r>
            <a:r>
              <a:rPr lang="ru-RU" sz="1400" dirty="0"/>
              <a:t> </a:t>
            </a:r>
          </a:p>
        </p:txBody>
      </p:sp>
      <p:sp>
        <p:nvSpPr>
          <p:cNvPr id="11" name="Прямоугольник 10">
            <a:extLst>
              <a:ext uri="{FF2B5EF4-FFF2-40B4-BE49-F238E27FC236}">
                <a16:creationId xmlns:a16="http://schemas.microsoft.com/office/drawing/2014/main" id="{F0AE3068-7EE2-4AB5-8344-6ADFD5CEB28C}"/>
              </a:ext>
            </a:extLst>
          </p:cNvPr>
          <p:cNvSpPr/>
          <p:nvPr/>
        </p:nvSpPr>
        <p:spPr>
          <a:xfrm>
            <a:off x="14477" y="229592"/>
            <a:ext cx="4356772" cy="4031873"/>
          </a:xfrm>
          <a:prstGeom prst="rect">
            <a:avLst/>
          </a:prstGeom>
        </p:spPr>
        <p:txBody>
          <a:bodyPr wrap="square">
            <a:spAutoFit/>
          </a:bodyPr>
          <a:lstStyle/>
          <a:p>
            <a:pPr algn="ctr"/>
            <a:r>
              <a:rPr lang="ru-RU" sz="2000" b="1" dirty="0">
                <a:solidFill>
                  <a:schemeClr val="accent5">
                    <a:lumMod val="50000"/>
                  </a:schemeClr>
                </a:solidFill>
              </a:rPr>
              <a:t>Отобрано: </a:t>
            </a:r>
            <a:r>
              <a:rPr lang="ru-RU" sz="2000" dirty="0"/>
              <a:t>44 образца</a:t>
            </a:r>
          </a:p>
          <a:p>
            <a:pPr algn="just"/>
            <a:endParaRPr lang="ru-RU" dirty="0"/>
          </a:p>
          <a:p>
            <a:r>
              <a:rPr lang="ru-RU" dirty="0"/>
              <a:t>Все образцы сфотографированы </a:t>
            </a:r>
            <a:r>
              <a:rPr lang="ru-RU" dirty="0" err="1"/>
              <a:t>вкрест</a:t>
            </a:r>
            <a:r>
              <a:rPr lang="ru-RU" dirty="0"/>
              <a:t> по направлению простирания и относительно пространственной ориентации.</a:t>
            </a:r>
            <a:endParaRPr lang="ru-RU" dirty="0">
              <a:solidFill>
                <a:schemeClr val="accent1">
                  <a:lumMod val="50000"/>
                </a:schemeClr>
              </a:solidFill>
            </a:endParaRPr>
          </a:p>
          <a:p>
            <a:pPr algn="ctr"/>
            <a:endParaRPr lang="ru-RU" b="1" dirty="0">
              <a:solidFill>
                <a:srgbClr val="002060"/>
              </a:solidFill>
            </a:endParaRPr>
          </a:p>
          <a:p>
            <a:pPr algn="ctr"/>
            <a:r>
              <a:rPr lang="ru-RU" sz="2000" b="1" dirty="0">
                <a:solidFill>
                  <a:srgbClr val="002060"/>
                </a:solidFill>
              </a:rPr>
              <a:t>Изготовлено: </a:t>
            </a:r>
          </a:p>
          <a:p>
            <a:pPr algn="just"/>
            <a:r>
              <a:rPr lang="ru-RU" b="1" dirty="0">
                <a:solidFill>
                  <a:schemeClr val="accent5">
                    <a:lumMod val="50000"/>
                  </a:schemeClr>
                </a:solidFill>
              </a:rPr>
              <a:t>5 шлифов </a:t>
            </a:r>
            <a:r>
              <a:rPr lang="ru-RU" dirty="0"/>
              <a:t>размером 25х45 мм </a:t>
            </a:r>
            <a:r>
              <a:rPr lang="ru-RU" b="1" dirty="0"/>
              <a:t>(</a:t>
            </a:r>
            <a:r>
              <a:rPr lang="en-US" b="1" dirty="0"/>
              <a:t>DSK</a:t>
            </a:r>
            <a:r>
              <a:rPr lang="ru-RU" b="1" dirty="0"/>
              <a:t>) </a:t>
            </a:r>
          </a:p>
          <a:p>
            <a:pPr algn="just"/>
            <a:r>
              <a:rPr lang="ru-RU" dirty="0"/>
              <a:t>и</a:t>
            </a:r>
            <a:r>
              <a:rPr lang="ru-RU" b="1" dirty="0">
                <a:solidFill>
                  <a:schemeClr val="accent5">
                    <a:lumMod val="50000"/>
                  </a:schemeClr>
                </a:solidFill>
              </a:rPr>
              <a:t> 25 аншлифов</a:t>
            </a:r>
            <a:r>
              <a:rPr lang="ru-RU" dirty="0"/>
              <a:t> </a:t>
            </a:r>
            <a:r>
              <a:rPr lang="ru-RU" b="1" dirty="0"/>
              <a:t>(</a:t>
            </a:r>
            <a:r>
              <a:rPr lang="en-US" b="1" dirty="0"/>
              <a:t>PS</a:t>
            </a:r>
            <a:r>
              <a:rPr lang="ru-RU" b="1" dirty="0"/>
              <a:t>)</a:t>
            </a:r>
            <a:r>
              <a:rPr lang="ru-RU" dirty="0"/>
              <a:t>.</a:t>
            </a:r>
          </a:p>
          <a:p>
            <a:pPr algn="just"/>
            <a:endParaRPr lang="ru-RU" dirty="0"/>
          </a:p>
          <a:p>
            <a:pPr algn="just"/>
            <a:r>
              <a:rPr lang="ru-RU" dirty="0"/>
              <a:t>Перечень отобранных образцов, изготовленных материалов и их литология приведены в таблице </a:t>
            </a:r>
          </a:p>
        </p:txBody>
      </p:sp>
      <p:graphicFrame>
        <p:nvGraphicFramePr>
          <p:cNvPr id="2" name="Таблица 1">
            <a:extLst>
              <a:ext uri="{FF2B5EF4-FFF2-40B4-BE49-F238E27FC236}">
                <a16:creationId xmlns:a16="http://schemas.microsoft.com/office/drawing/2014/main" id="{1570BCEE-69C9-4295-B05C-4E1EFAC95301}"/>
              </a:ext>
            </a:extLst>
          </p:cNvPr>
          <p:cNvGraphicFramePr>
            <a:graphicFrameLocks noGrp="1"/>
          </p:cNvGraphicFramePr>
          <p:nvPr>
            <p:extLst>
              <p:ext uri="{D42A27DB-BD31-4B8C-83A1-F6EECF244321}">
                <p14:modId xmlns:p14="http://schemas.microsoft.com/office/powerpoint/2010/main" val="931122407"/>
              </p:ext>
            </p:extLst>
          </p:nvPr>
        </p:nvGraphicFramePr>
        <p:xfrm>
          <a:off x="4502690" y="69571"/>
          <a:ext cx="3814592" cy="6732094"/>
        </p:xfrm>
        <a:graphic>
          <a:graphicData uri="http://schemas.openxmlformats.org/drawingml/2006/table">
            <a:tbl>
              <a:tblPr firstRow="1" firstCol="1" bandRow="1">
                <a:tableStyleId>{2D5ABB26-0587-4C30-8999-92F81FD0307C}</a:tableStyleId>
              </a:tblPr>
              <a:tblGrid>
                <a:gridCol w="210240">
                  <a:extLst>
                    <a:ext uri="{9D8B030D-6E8A-4147-A177-3AD203B41FA5}">
                      <a16:colId xmlns:a16="http://schemas.microsoft.com/office/drawing/2014/main" val="2770966178"/>
                    </a:ext>
                  </a:extLst>
                </a:gridCol>
                <a:gridCol w="429730">
                  <a:extLst>
                    <a:ext uri="{9D8B030D-6E8A-4147-A177-3AD203B41FA5}">
                      <a16:colId xmlns:a16="http://schemas.microsoft.com/office/drawing/2014/main" val="3407272819"/>
                    </a:ext>
                  </a:extLst>
                </a:gridCol>
                <a:gridCol w="2757506">
                  <a:extLst>
                    <a:ext uri="{9D8B030D-6E8A-4147-A177-3AD203B41FA5}">
                      <a16:colId xmlns:a16="http://schemas.microsoft.com/office/drawing/2014/main" val="1680206709"/>
                    </a:ext>
                  </a:extLst>
                </a:gridCol>
                <a:gridCol w="417116">
                  <a:extLst>
                    <a:ext uri="{9D8B030D-6E8A-4147-A177-3AD203B41FA5}">
                      <a16:colId xmlns:a16="http://schemas.microsoft.com/office/drawing/2014/main" val="4191092608"/>
                    </a:ext>
                  </a:extLst>
                </a:gridCol>
              </a:tblGrid>
              <a:tr h="452818">
                <a:tc>
                  <a:txBody>
                    <a:bodyPr/>
                    <a:lstStyle/>
                    <a:p>
                      <a:pPr algn="ctr">
                        <a:lnSpc>
                          <a:spcPct val="115000"/>
                        </a:lnSpc>
                        <a:spcAft>
                          <a:spcPts val="0"/>
                        </a:spcAft>
                      </a:pPr>
                      <a:r>
                        <a:rPr lang="ru-RU" sz="900" b="1" dirty="0">
                          <a:effectLst/>
                        </a:rPr>
                        <a:t>№</a:t>
                      </a:r>
                      <a:endParaRPr lang="ru-RU" sz="1100" b="1"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ru-RU" sz="900" b="1" dirty="0" err="1">
                          <a:effectLst/>
                        </a:rPr>
                        <a:t>Обра-зец</a:t>
                      </a:r>
                      <a:endParaRPr lang="ru-RU" sz="1100" b="1"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ru-RU" sz="1400" b="1" dirty="0">
                          <a:effectLst/>
                        </a:rPr>
                        <a:t>Литология</a:t>
                      </a:r>
                      <a:endParaRPr lang="ru-RU" sz="2000" b="1"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ru-RU" sz="900" b="1" dirty="0" err="1">
                          <a:effectLst/>
                        </a:rPr>
                        <a:t>Ме-тод</a:t>
                      </a:r>
                      <a:endParaRPr lang="ru-RU" sz="1100" b="1"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17916442"/>
                  </a:ext>
                </a:extLst>
              </a:tr>
              <a:tr h="523273">
                <a:tc>
                  <a:txBody>
                    <a:bodyPr/>
                    <a:lstStyle/>
                    <a:p>
                      <a:pPr algn="ctr">
                        <a:lnSpc>
                          <a:spcPct val="115000"/>
                        </a:lnSpc>
                        <a:spcAft>
                          <a:spcPts val="0"/>
                        </a:spcAft>
                      </a:pPr>
                      <a:r>
                        <a:rPr lang="ru-RU" sz="900" dirty="0">
                          <a:effectLst/>
                        </a:rPr>
                        <a:t>1</a:t>
                      </a:r>
                      <a:endParaRPr lang="ru-RU" sz="110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effectLst/>
                        </a:rPr>
                        <a:t>C-1 </a:t>
                      </a:r>
                      <a:endParaRPr lang="ru-RU" sz="105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800" dirty="0">
                          <a:effectLst/>
                        </a:rPr>
                        <a:t>Плотный светло-кремово-бежевого цвета известняк с прожилками кварца и включениями органического вещества</a:t>
                      </a:r>
                      <a:endParaRPr lang="ru-RU" sz="105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400" dirty="0">
                          <a:solidFill>
                            <a:srgbClr val="002060"/>
                          </a:solidFill>
                          <a:effectLst/>
                        </a:rPr>
                        <a:t>PS, DS</a:t>
                      </a:r>
                      <a:r>
                        <a:rPr lang="en-US" sz="1400" dirty="0">
                          <a:solidFill>
                            <a:srgbClr val="002060"/>
                          </a:solidFill>
                          <a:effectLst/>
                        </a:rPr>
                        <a:t>K</a:t>
                      </a:r>
                      <a:endParaRPr lang="ru-RU" sz="20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681175"/>
                  </a:ext>
                </a:extLst>
              </a:tr>
              <a:tr h="523273">
                <a:tc>
                  <a:txBody>
                    <a:bodyPr/>
                    <a:lstStyle/>
                    <a:p>
                      <a:pPr algn="ctr">
                        <a:lnSpc>
                          <a:spcPct val="115000"/>
                        </a:lnSpc>
                        <a:spcAft>
                          <a:spcPts val="0"/>
                        </a:spcAft>
                      </a:pPr>
                      <a:r>
                        <a:rPr lang="ru-RU" sz="900" dirty="0">
                          <a:effectLst/>
                        </a:rPr>
                        <a:t>2</a:t>
                      </a:r>
                      <a:endParaRPr lang="ru-RU" sz="110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effectLst/>
                        </a:rPr>
                        <a:t>С-2</a:t>
                      </a:r>
                      <a:endParaRPr lang="ru-RU" sz="105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800" dirty="0">
                          <a:effectLst/>
                        </a:rPr>
                        <a:t>Рыхлый </a:t>
                      </a:r>
                      <a:r>
                        <a:rPr lang="ru-RU" sz="800" dirty="0" err="1">
                          <a:effectLst/>
                        </a:rPr>
                        <a:t>перекристаллизованный</a:t>
                      </a:r>
                      <a:r>
                        <a:rPr lang="ru-RU" sz="800" dirty="0">
                          <a:effectLst/>
                        </a:rPr>
                        <a:t> серый известняк с включениями кварца и органического вещества</a:t>
                      </a:r>
                      <a:endParaRPr lang="ru-RU" sz="105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400" dirty="0">
                          <a:solidFill>
                            <a:srgbClr val="002060"/>
                          </a:solidFill>
                          <a:effectLst/>
                        </a:rPr>
                        <a:t>PS, DS</a:t>
                      </a:r>
                      <a:r>
                        <a:rPr lang="en-US" sz="1400" dirty="0">
                          <a:solidFill>
                            <a:srgbClr val="002060"/>
                          </a:solidFill>
                          <a:effectLst/>
                        </a:rPr>
                        <a:t>K</a:t>
                      </a:r>
                      <a:endParaRPr lang="ru-RU" sz="20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2585155"/>
                  </a:ext>
                </a:extLst>
              </a:tr>
              <a:tr h="523273">
                <a:tc>
                  <a:txBody>
                    <a:bodyPr/>
                    <a:lstStyle/>
                    <a:p>
                      <a:pPr algn="ctr">
                        <a:lnSpc>
                          <a:spcPct val="115000"/>
                        </a:lnSpc>
                        <a:spcAft>
                          <a:spcPts val="0"/>
                        </a:spcAft>
                      </a:pPr>
                      <a:r>
                        <a:rPr lang="ru-RU" sz="900" dirty="0">
                          <a:effectLst/>
                        </a:rPr>
                        <a:t>3</a:t>
                      </a:r>
                      <a:endParaRPr lang="ru-RU" sz="110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effectLst/>
                        </a:rPr>
                        <a:t>S1-1</a:t>
                      </a:r>
                      <a:endParaRPr lang="ru-RU" sz="105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800">
                          <a:effectLst/>
                        </a:rPr>
                        <a:t>Плотный трещиноватый светло-серо-бежевый известняк с трубчатыми пустотами (от растительных остатков в положении роста) и включениями органического вещества</a:t>
                      </a:r>
                      <a:endParaRPr lang="ru-RU" sz="105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400" dirty="0">
                          <a:solidFill>
                            <a:srgbClr val="002060"/>
                          </a:solidFill>
                          <a:effectLst/>
                        </a:rPr>
                        <a:t>PS, DSK</a:t>
                      </a:r>
                      <a:endParaRPr lang="ru-RU" sz="20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7624757"/>
                  </a:ext>
                </a:extLst>
              </a:tr>
              <a:tr h="523273">
                <a:tc>
                  <a:txBody>
                    <a:bodyPr/>
                    <a:lstStyle/>
                    <a:p>
                      <a:pPr algn="ctr">
                        <a:lnSpc>
                          <a:spcPct val="115000"/>
                        </a:lnSpc>
                        <a:spcAft>
                          <a:spcPts val="0"/>
                        </a:spcAft>
                      </a:pPr>
                      <a:r>
                        <a:rPr lang="ru-RU" sz="900" dirty="0">
                          <a:effectLst/>
                        </a:rPr>
                        <a:t>4</a:t>
                      </a:r>
                      <a:endParaRPr lang="ru-RU" sz="110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a:effectLst/>
                        </a:rPr>
                        <a:t>S2-1</a:t>
                      </a:r>
                      <a:endParaRPr lang="ru-RU" sz="105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800">
                          <a:effectLst/>
                        </a:rPr>
                        <a:t>Плотный светло-серый известняк с включениями кварца и органического вещества</a:t>
                      </a:r>
                      <a:endParaRPr lang="ru-RU" sz="105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400" dirty="0">
                          <a:solidFill>
                            <a:srgbClr val="002060"/>
                          </a:solidFill>
                          <a:effectLst/>
                        </a:rPr>
                        <a:t>PS</a:t>
                      </a:r>
                      <a:endParaRPr lang="ru-RU" sz="20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8922388"/>
                  </a:ext>
                </a:extLst>
              </a:tr>
              <a:tr h="523273">
                <a:tc>
                  <a:txBody>
                    <a:bodyPr/>
                    <a:lstStyle/>
                    <a:p>
                      <a:pPr algn="ctr">
                        <a:lnSpc>
                          <a:spcPct val="115000"/>
                        </a:lnSpc>
                        <a:spcAft>
                          <a:spcPts val="0"/>
                        </a:spcAft>
                      </a:pPr>
                      <a:r>
                        <a:rPr lang="ru-RU" sz="900" dirty="0">
                          <a:effectLst/>
                        </a:rPr>
                        <a:t>5</a:t>
                      </a:r>
                      <a:endParaRPr lang="ru-RU" sz="110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effectLst/>
                        </a:rPr>
                        <a:t>S2-2.1</a:t>
                      </a:r>
                      <a:endParaRPr lang="ru-RU" sz="105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800">
                          <a:effectLst/>
                        </a:rPr>
                        <a:t>Плотный разнозернистый светло-серо-бежевый известняк с включениями кварца и органического вещества</a:t>
                      </a:r>
                      <a:endParaRPr lang="ru-RU" sz="105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400" dirty="0">
                          <a:solidFill>
                            <a:srgbClr val="002060"/>
                          </a:solidFill>
                          <a:effectLst/>
                        </a:rPr>
                        <a:t>PS</a:t>
                      </a:r>
                      <a:endParaRPr lang="ru-RU" sz="20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850163"/>
                  </a:ext>
                </a:extLst>
              </a:tr>
              <a:tr h="523273">
                <a:tc>
                  <a:txBody>
                    <a:bodyPr/>
                    <a:lstStyle/>
                    <a:p>
                      <a:pPr algn="ctr">
                        <a:lnSpc>
                          <a:spcPct val="115000"/>
                        </a:lnSpc>
                        <a:spcAft>
                          <a:spcPts val="0"/>
                        </a:spcAft>
                      </a:pPr>
                      <a:r>
                        <a:rPr lang="ru-RU" sz="900" dirty="0">
                          <a:effectLst/>
                        </a:rPr>
                        <a:t>6</a:t>
                      </a:r>
                      <a:endParaRPr lang="ru-RU" sz="110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effectLst/>
                        </a:rPr>
                        <a:t>S2-2.2</a:t>
                      </a:r>
                      <a:endParaRPr lang="ru-RU" sz="105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800">
                          <a:effectLst/>
                        </a:rPr>
                        <a:t>Плотный мелкозернистый светло-серо-бежевый известняк с остракодами</a:t>
                      </a:r>
                      <a:endParaRPr lang="ru-RU" sz="105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400" dirty="0">
                          <a:solidFill>
                            <a:srgbClr val="002060"/>
                          </a:solidFill>
                          <a:effectLst/>
                        </a:rPr>
                        <a:t>PS</a:t>
                      </a:r>
                      <a:endParaRPr lang="ru-RU" sz="20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9238300"/>
                  </a:ext>
                </a:extLst>
              </a:tr>
              <a:tr h="523273">
                <a:tc>
                  <a:txBody>
                    <a:bodyPr/>
                    <a:lstStyle/>
                    <a:p>
                      <a:pPr algn="ctr">
                        <a:lnSpc>
                          <a:spcPct val="115000"/>
                        </a:lnSpc>
                        <a:spcAft>
                          <a:spcPts val="0"/>
                        </a:spcAft>
                      </a:pPr>
                      <a:r>
                        <a:rPr lang="ru-RU" sz="900" dirty="0">
                          <a:effectLst/>
                        </a:rPr>
                        <a:t>7</a:t>
                      </a:r>
                      <a:endParaRPr lang="ru-RU" sz="90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effectLst/>
                        </a:rPr>
                        <a:t>S2-2.3</a:t>
                      </a:r>
                      <a:endParaRPr lang="ru-RU" sz="105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800">
                          <a:effectLst/>
                        </a:rPr>
                        <a:t>Плотный мелкозернистый светло-серо-бежевый известняк с осколками ракушек</a:t>
                      </a:r>
                      <a:endParaRPr lang="ru-RU" sz="105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400" dirty="0">
                          <a:solidFill>
                            <a:srgbClr val="002060"/>
                          </a:solidFill>
                          <a:effectLst/>
                        </a:rPr>
                        <a:t>PS</a:t>
                      </a:r>
                      <a:endParaRPr lang="ru-RU" sz="20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3239984"/>
                  </a:ext>
                </a:extLst>
              </a:tr>
              <a:tr h="523273">
                <a:tc>
                  <a:txBody>
                    <a:bodyPr/>
                    <a:lstStyle/>
                    <a:p>
                      <a:pPr algn="ctr">
                        <a:lnSpc>
                          <a:spcPct val="115000"/>
                        </a:lnSpc>
                        <a:spcAft>
                          <a:spcPts val="0"/>
                        </a:spcAft>
                      </a:pPr>
                      <a:r>
                        <a:rPr lang="ru-RU" sz="900" dirty="0">
                          <a:effectLst/>
                        </a:rPr>
                        <a:t>8</a:t>
                      </a:r>
                      <a:endParaRPr lang="ru-RU" sz="90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effectLst/>
                        </a:rPr>
                        <a:t>S2-3.1</a:t>
                      </a:r>
                      <a:endParaRPr lang="ru-RU" sz="105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800">
                          <a:effectLst/>
                        </a:rPr>
                        <a:t>Очень плотный перекристаллизованный светло-серый известняк с включениями кварца и органического вещества</a:t>
                      </a:r>
                      <a:endParaRPr lang="ru-RU" sz="105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400" dirty="0">
                          <a:solidFill>
                            <a:srgbClr val="002060"/>
                          </a:solidFill>
                          <a:effectLst/>
                        </a:rPr>
                        <a:t>PS, DSK</a:t>
                      </a:r>
                      <a:endParaRPr lang="ru-RU" sz="20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2299871"/>
                  </a:ext>
                </a:extLst>
              </a:tr>
              <a:tr h="523273">
                <a:tc>
                  <a:txBody>
                    <a:bodyPr/>
                    <a:lstStyle/>
                    <a:p>
                      <a:pPr algn="ctr">
                        <a:lnSpc>
                          <a:spcPct val="115000"/>
                        </a:lnSpc>
                        <a:spcAft>
                          <a:spcPts val="0"/>
                        </a:spcAft>
                      </a:pPr>
                      <a:r>
                        <a:rPr lang="ru-RU" sz="900" dirty="0">
                          <a:effectLst/>
                        </a:rPr>
                        <a:t>9</a:t>
                      </a:r>
                      <a:endParaRPr lang="ru-RU" sz="90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effectLst/>
                        </a:rPr>
                        <a:t>S2-3.2</a:t>
                      </a:r>
                      <a:endParaRPr lang="ru-RU" sz="105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800">
                          <a:effectLst/>
                        </a:rPr>
                        <a:t>Плотный серый известняк</a:t>
                      </a:r>
                      <a:endParaRPr lang="ru-RU" sz="105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400" dirty="0">
                          <a:solidFill>
                            <a:srgbClr val="002060"/>
                          </a:solidFill>
                          <a:effectLst/>
                        </a:rPr>
                        <a:t>PS</a:t>
                      </a:r>
                      <a:endParaRPr lang="ru-RU" sz="20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1257189"/>
                  </a:ext>
                </a:extLst>
              </a:tr>
              <a:tr h="523273">
                <a:tc>
                  <a:txBody>
                    <a:bodyPr/>
                    <a:lstStyle/>
                    <a:p>
                      <a:pPr algn="ctr">
                        <a:lnSpc>
                          <a:spcPct val="115000"/>
                        </a:lnSpc>
                        <a:spcAft>
                          <a:spcPts val="0"/>
                        </a:spcAft>
                      </a:pPr>
                      <a:r>
                        <a:rPr lang="ru-RU" sz="900" dirty="0">
                          <a:effectLst/>
                        </a:rPr>
                        <a:t>10</a:t>
                      </a:r>
                      <a:endParaRPr lang="ru-RU" sz="90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effectLst/>
                        </a:rPr>
                        <a:t>S2-4.1</a:t>
                      </a:r>
                      <a:endParaRPr lang="ru-RU" sz="105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800">
                          <a:effectLst/>
                        </a:rPr>
                        <a:t>Плотный перекристаллизованный бежево-серый известняк с включениями органического вещества, кварца, слюд, с трещинами, заполненными вторичным кальцитом</a:t>
                      </a:r>
                      <a:endParaRPr lang="ru-RU" sz="105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400" dirty="0">
                          <a:solidFill>
                            <a:srgbClr val="002060"/>
                          </a:solidFill>
                          <a:effectLst/>
                        </a:rPr>
                        <a:t>PS</a:t>
                      </a:r>
                      <a:endParaRPr lang="ru-RU" sz="20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3636118"/>
                  </a:ext>
                </a:extLst>
              </a:tr>
              <a:tr h="523273">
                <a:tc>
                  <a:txBody>
                    <a:bodyPr/>
                    <a:lstStyle/>
                    <a:p>
                      <a:pPr algn="ctr">
                        <a:lnSpc>
                          <a:spcPct val="115000"/>
                        </a:lnSpc>
                        <a:spcAft>
                          <a:spcPts val="0"/>
                        </a:spcAft>
                      </a:pPr>
                      <a:r>
                        <a:rPr lang="ru-RU" sz="900" dirty="0">
                          <a:effectLst/>
                        </a:rPr>
                        <a:t>11</a:t>
                      </a:r>
                      <a:endParaRPr lang="ru-RU" sz="90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effectLst/>
                        </a:rPr>
                        <a:t>S2-4.2</a:t>
                      </a:r>
                      <a:endParaRPr lang="ru-RU" sz="105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800">
                          <a:effectLst/>
                        </a:rPr>
                        <a:t>Плотный бежевый известняк с трубчатыми пустотами (от растительных остатков в положении роста) и включениями кварца и органического вещества</a:t>
                      </a:r>
                      <a:endParaRPr lang="ru-RU" sz="105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400" dirty="0">
                          <a:solidFill>
                            <a:srgbClr val="002060"/>
                          </a:solidFill>
                          <a:effectLst/>
                        </a:rPr>
                        <a:t>PS</a:t>
                      </a:r>
                      <a:endParaRPr lang="ru-RU" sz="20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8946963"/>
                  </a:ext>
                </a:extLst>
              </a:tr>
              <a:tr h="523273">
                <a:tc>
                  <a:txBody>
                    <a:bodyPr/>
                    <a:lstStyle/>
                    <a:p>
                      <a:pPr algn="ctr">
                        <a:lnSpc>
                          <a:spcPct val="115000"/>
                        </a:lnSpc>
                        <a:spcAft>
                          <a:spcPts val="0"/>
                        </a:spcAft>
                      </a:pPr>
                      <a:r>
                        <a:rPr lang="ru-RU" sz="900" dirty="0">
                          <a:effectLst/>
                        </a:rPr>
                        <a:t>12</a:t>
                      </a:r>
                      <a:endParaRPr lang="ru-RU" sz="90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effectLst/>
                        </a:rPr>
                        <a:t>S2-4.3</a:t>
                      </a:r>
                      <a:endParaRPr lang="ru-RU" sz="1050" dirty="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800">
                          <a:effectLst/>
                        </a:rPr>
                        <a:t>Плотный перекристаллизованный серо-бежевый известняк с трубчатыми пустотами (от растительных остатков в положении роста)</a:t>
                      </a:r>
                      <a:endParaRPr lang="ru-RU" sz="1050">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400" dirty="0">
                          <a:solidFill>
                            <a:srgbClr val="002060"/>
                          </a:solidFill>
                          <a:effectLst/>
                        </a:rPr>
                        <a:t>PS</a:t>
                      </a:r>
                      <a:endParaRPr lang="ru-RU" sz="20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2337" marR="42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5787473"/>
                  </a:ext>
                </a:extLst>
              </a:tr>
            </a:tbl>
          </a:graphicData>
        </a:graphic>
      </p:graphicFrame>
      <p:graphicFrame>
        <p:nvGraphicFramePr>
          <p:cNvPr id="3" name="Таблица 2">
            <a:extLst>
              <a:ext uri="{FF2B5EF4-FFF2-40B4-BE49-F238E27FC236}">
                <a16:creationId xmlns:a16="http://schemas.microsoft.com/office/drawing/2014/main" id="{EC4A987F-6080-4877-84A8-F5FC1C19B8EC}"/>
              </a:ext>
            </a:extLst>
          </p:cNvPr>
          <p:cNvGraphicFramePr>
            <a:graphicFrameLocks noGrp="1"/>
          </p:cNvGraphicFramePr>
          <p:nvPr>
            <p:extLst>
              <p:ext uri="{D42A27DB-BD31-4B8C-83A1-F6EECF244321}">
                <p14:modId xmlns:p14="http://schemas.microsoft.com/office/powerpoint/2010/main" val="2595410692"/>
              </p:ext>
            </p:extLst>
          </p:nvPr>
        </p:nvGraphicFramePr>
        <p:xfrm>
          <a:off x="8448723" y="69572"/>
          <a:ext cx="3629650" cy="6732089"/>
        </p:xfrm>
        <a:graphic>
          <a:graphicData uri="http://schemas.openxmlformats.org/drawingml/2006/table">
            <a:tbl>
              <a:tblPr firstRow="1" firstCol="1" bandRow="1">
                <a:tableStyleId>{2D5ABB26-0587-4C30-8999-92F81FD0307C}</a:tableStyleId>
              </a:tblPr>
              <a:tblGrid>
                <a:gridCol w="200047">
                  <a:extLst>
                    <a:ext uri="{9D8B030D-6E8A-4147-A177-3AD203B41FA5}">
                      <a16:colId xmlns:a16="http://schemas.microsoft.com/office/drawing/2014/main" val="1463525547"/>
                    </a:ext>
                  </a:extLst>
                </a:gridCol>
                <a:gridCol w="408896">
                  <a:extLst>
                    <a:ext uri="{9D8B030D-6E8A-4147-A177-3AD203B41FA5}">
                      <a16:colId xmlns:a16="http://schemas.microsoft.com/office/drawing/2014/main" val="2058819127"/>
                    </a:ext>
                  </a:extLst>
                </a:gridCol>
                <a:gridCol w="2623814">
                  <a:extLst>
                    <a:ext uri="{9D8B030D-6E8A-4147-A177-3AD203B41FA5}">
                      <a16:colId xmlns:a16="http://schemas.microsoft.com/office/drawing/2014/main" val="1787476077"/>
                    </a:ext>
                  </a:extLst>
                </a:gridCol>
                <a:gridCol w="396893">
                  <a:extLst>
                    <a:ext uri="{9D8B030D-6E8A-4147-A177-3AD203B41FA5}">
                      <a16:colId xmlns:a16="http://schemas.microsoft.com/office/drawing/2014/main" val="1915096085"/>
                    </a:ext>
                  </a:extLst>
                </a:gridCol>
              </a:tblGrid>
              <a:tr h="517853">
                <a:tc>
                  <a:txBody>
                    <a:bodyPr/>
                    <a:lstStyle/>
                    <a:p>
                      <a:pPr algn="ctr">
                        <a:lnSpc>
                          <a:spcPct val="115000"/>
                        </a:lnSpc>
                        <a:spcAft>
                          <a:spcPts val="0"/>
                        </a:spcAft>
                      </a:pPr>
                      <a:r>
                        <a:rPr lang="ru-RU" sz="900" dirty="0">
                          <a:effectLst/>
                        </a:rPr>
                        <a:t>13</a:t>
                      </a:r>
                      <a:endParaRPr lang="ru-RU" sz="900" dirty="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800">
                          <a:effectLst/>
                        </a:rPr>
                        <a:t>S2-5</a:t>
                      </a:r>
                      <a:endParaRPr lang="ru-RU" sz="100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ru-RU" sz="800" dirty="0">
                          <a:effectLst/>
                        </a:rPr>
                        <a:t>Плотный разнозернистый серый известняк с включениями кварца и органического вещества</a:t>
                      </a:r>
                      <a:endParaRPr lang="ru-RU" sz="1000" dirty="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effectLst/>
                        </a:rPr>
                        <a:t>PS</a:t>
                      </a:r>
                      <a:endParaRPr lang="ru-RU" sz="14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4516804"/>
                  </a:ext>
                </a:extLst>
              </a:tr>
              <a:tr h="517853">
                <a:tc>
                  <a:txBody>
                    <a:bodyPr/>
                    <a:lstStyle/>
                    <a:p>
                      <a:pPr algn="ctr">
                        <a:lnSpc>
                          <a:spcPct val="115000"/>
                        </a:lnSpc>
                        <a:spcAft>
                          <a:spcPts val="0"/>
                        </a:spcAft>
                      </a:pPr>
                      <a:r>
                        <a:rPr lang="ru-RU" sz="900" dirty="0">
                          <a:effectLst/>
                        </a:rPr>
                        <a:t>14</a:t>
                      </a:r>
                      <a:endParaRPr lang="ru-RU" sz="1050" dirty="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800">
                          <a:effectLst/>
                        </a:rPr>
                        <a:t>B1/14 (5,2-5,25)</a:t>
                      </a:r>
                      <a:endParaRPr lang="ru-RU" sz="100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ru-RU" sz="800" dirty="0">
                          <a:effectLst/>
                        </a:rPr>
                        <a:t>Плотный розового цвета известняк</a:t>
                      </a:r>
                      <a:endParaRPr lang="ru-RU" sz="1000" dirty="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effectLst/>
                        </a:rPr>
                        <a:t>PS</a:t>
                      </a:r>
                      <a:endParaRPr lang="ru-RU" sz="14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0004809"/>
                  </a:ext>
                </a:extLst>
              </a:tr>
              <a:tr h="517853">
                <a:tc>
                  <a:txBody>
                    <a:bodyPr/>
                    <a:lstStyle/>
                    <a:p>
                      <a:pPr algn="ctr">
                        <a:lnSpc>
                          <a:spcPct val="115000"/>
                        </a:lnSpc>
                        <a:spcAft>
                          <a:spcPts val="0"/>
                        </a:spcAft>
                      </a:pPr>
                      <a:r>
                        <a:rPr lang="ru-RU" sz="900" dirty="0">
                          <a:effectLst/>
                        </a:rPr>
                        <a:t>15</a:t>
                      </a:r>
                      <a:endParaRPr lang="ru-RU" sz="1050" dirty="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800">
                          <a:effectLst/>
                        </a:rPr>
                        <a:t>B1/14 (5,5-5,6)</a:t>
                      </a:r>
                      <a:endParaRPr lang="ru-RU" sz="100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ru-RU" sz="800">
                          <a:effectLst/>
                        </a:rPr>
                        <a:t>Плотный розового цвета известняк с прожилками кварца и отпечатками остракод</a:t>
                      </a:r>
                      <a:endParaRPr lang="ru-RU" sz="100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effectLst/>
                        </a:rPr>
                        <a:t>PS, DSK</a:t>
                      </a:r>
                      <a:endParaRPr lang="ru-RU" sz="14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5184848"/>
                  </a:ext>
                </a:extLst>
              </a:tr>
              <a:tr h="517853">
                <a:tc>
                  <a:txBody>
                    <a:bodyPr/>
                    <a:lstStyle/>
                    <a:p>
                      <a:pPr algn="ctr">
                        <a:lnSpc>
                          <a:spcPct val="115000"/>
                        </a:lnSpc>
                        <a:spcAft>
                          <a:spcPts val="0"/>
                        </a:spcAft>
                      </a:pPr>
                      <a:r>
                        <a:rPr lang="ru-RU" sz="900" dirty="0">
                          <a:effectLst/>
                        </a:rPr>
                        <a:t>16</a:t>
                      </a:r>
                      <a:endParaRPr lang="ru-RU" sz="1050" dirty="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800">
                          <a:effectLst/>
                        </a:rPr>
                        <a:t>B1/14 (6,9-6,95)</a:t>
                      </a:r>
                      <a:endParaRPr lang="ru-RU" sz="100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ru-RU" sz="800" dirty="0">
                          <a:effectLst/>
                        </a:rPr>
                        <a:t>Плотный бежево-серый известняк с прожилками кварца и включениями органического вещества</a:t>
                      </a:r>
                      <a:endParaRPr lang="ru-RU" sz="1000" dirty="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effectLst/>
                        </a:rPr>
                        <a:t>PS</a:t>
                      </a:r>
                      <a:endParaRPr lang="ru-RU" sz="14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1560547"/>
                  </a:ext>
                </a:extLst>
              </a:tr>
              <a:tr h="517853">
                <a:tc>
                  <a:txBody>
                    <a:bodyPr/>
                    <a:lstStyle/>
                    <a:p>
                      <a:pPr algn="ctr">
                        <a:lnSpc>
                          <a:spcPct val="115000"/>
                        </a:lnSpc>
                        <a:spcAft>
                          <a:spcPts val="0"/>
                        </a:spcAft>
                      </a:pPr>
                      <a:r>
                        <a:rPr lang="ru-RU" sz="900" dirty="0">
                          <a:effectLst/>
                        </a:rPr>
                        <a:t>17</a:t>
                      </a:r>
                      <a:endParaRPr lang="ru-RU" sz="1050" dirty="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800">
                          <a:effectLst/>
                        </a:rPr>
                        <a:t>B1/14 (12,25)</a:t>
                      </a:r>
                      <a:endParaRPr lang="ru-RU" sz="100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ru-RU" sz="800" dirty="0">
                          <a:effectLst/>
                        </a:rPr>
                        <a:t>Плотный бежевый известняк с трубчатыми пустотами (от растительных остатков в положении роста) и включениями кварца</a:t>
                      </a:r>
                      <a:endParaRPr lang="ru-RU" sz="1000" dirty="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effectLst/>
                        </a:rPr>
                        <a:t>PS</a:t>
                      </a:r>
                      <a:endParaRPr lang="ru-RU" sz="14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3176143"/>
                  </a:ext>
                </a:extLst>
              </a:tr>
              <a:tr h="517853">
                <a:tc>
                  <a:txBody>
                    <a:bodyPr/>
                    <a:lstStyle/>
                    <a:p>
                      <a:pPr algn="ctr">
                        <a:lnSpc>
                          <a:spcPct val="115000"/>
                        </a:lnSpc>
                        <a:spcAft>
                          <a:spcPts val="0"/>
                        </a:spcAft>
                      </a:pPr>
                      <a:r>
                        <a:rPr lang="ru-RU" sz="900" dirty="0">
                          <a:effectLst/>
                        </a:rPr>
                        <a:t>18</a:t>
                      </a:r>
                      <a:endParaRPr lang="ru-RU" sz="1050" dirty="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800">
                          <a:effectLst/>
                        </a:rPr>
                        <a:t>B1/14 (12,3)</a:t>
                      </a:r>
                      <a:endParaRPr lang="ru-RU" sz="100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ru-RU" sz="800" dirty="0">
                          <a:effectLst/>
                        </a:rPr>
                        <a:t>Плотный бежево-серый известняк с трубчатыми пустотами (от растительных остатков в положении роста) и включениями органического вещества</a:t>
                      </a:r>
                      <a:endParaRPr lang="ru-RU" sz="1000" dirty="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effectLst/>
                        </a:rPr>
                        <a:t>PS</a:t>
                      </a:r>
                      <a:endParaRPr lang="ru-RU" sz="14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1203954"/>
                  </a:ext>
                </a:extLst>
              </a:tr>
              <a:tr h="517853">
                <a:tc>
                  <a:txBody>
                    <a:bodyPr/>
                    <a:lstStyle/>
                    <a:p>
                      <a:pPr algn="ctr">
                        <a:lnSpc>
                          <a:spcPct val="115000"/>
                        </a:lnSpc>
                        <a:spcAft>
                          <a:spcPts val="0"/>
                        </a:spcAft>
                      </a:pPr>
                      <a:r>
                        <a:rPr lang="ru-RU" sz="900" dirty="0">
                          <a:effectLst/>
                        </a:rPr>
                        <a:t>19</a:t>
                      </a:r>
                      <a:endParaRPr lang="ru-RU" sz="900" dirty="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800">
                          <a:effectLst/>
                        </a:rPr>
                        <a:t>B2/10 (н)</a:t>
                      </a:r>
                      <a:endParaRPr lang="ru-RU" sz="100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ru-RU" sz="800">
                          <a:effectLst/>
                        </a:rPr>
                        <a:t>Плотный перекристаллизованный трещиноватый серый известняк</a:t>
                      </a:r>
                      <a:endParaRPr lang="ru-RU" sz="100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effectLst/>
                        </a:rPr>
                        <a:t>PS</a:t>
                      </a:r>
                      <a:endParaRPr lang="ru-RU" sz="14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720684"/>
                  </a:ext>
                </a:extLst>
              </a:tr>
              <a:tr h="517853">
                <a:tc>
                  <a:txBody>
                    <a:bodyPr/>
                    <a:lstStyle/>
                    <a:p>
                      <a:pPr algn="ctr">
                        <a:lnSpc>
                          <a:spcPct val="115000"/>
                        </a:lnSpc>
                        <a:spcAft>
                          <a:spcPts val="0"/>
                        </a:spcAft>
                      </a:pPr>
                      <a:r>
                        <a:rPr lang="ru-RU" sz="900" dirty="0">
                          <a:effectLst/>
                        </a:rPr>
                        <a:t>20</a:t>
                      </a:r>
                      <a:endParaRPr lang="ru-RU" sz="900" dirty="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800">
                          <a:effectLst/>
                        </a:rPr>
                        <a:t>B2/10 (в)</a:t>
                      </a:r>
                      <a:endParaRPr lang="ru-RU" sz="100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ru-RU" sz="800" dirty="0">
                          <a:effectLst/>
                        </a:rPr>
                        <a:t>Хрупкий трещиноватый бежево-серый известняк с включениями кварца и органического вещества</a:t>
                      </a:r>
                      <a:endParaRPr lang="ru-RU" sz="1000" dirty="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effectLst/>
                        </a:rPr>
                        <a:t>PS</a:t>
                      </a:r>
                      <a:endParaRPr lang="ru-RU" sz="14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1664773"/>
                  </a:ext>
                </a:extLst>
              </a:tr>
              <a:tr h="517853">
                <a:tc>
                  <a:txBody>
                    <a:bodyPr/>
                    <a:lstStyle/>
                    <a:p>
                      <a:pPr algn="ctr">
                        <a:lnSpc>
                          <a:spcPct val="115000"/>
                        </a:lnSpc>
                        <a:spcAft>
                          <a:spcPts val="0"/>
                        </a:spcAft>
                      </a:pPr>
                      <a:r>
                        <a:rPr lang="ru-RU" sz="900" dirty="0">
                          <a:effectLst/>
                        </a:rPr>
                        <a:t>21</a:t>
                      </a:r>
                      <a:endParaRPr lang="ru-RU" sz="900" dirty="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800">
                          <a:effectLst/>
                        </a:rPr>
                        <a:t>B2/11 (12,55-12,65) </a:t>
                      </a:r>
                      <a:endParaRPr lang="ru-RU" sz="100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ru-RU" sz="800">
                          <a:effectLst/>
                        </a:rPr>
                        <a:t>Плотный трещиноватый светло-серый известняк с включениями органического вещества и кварца</a:t>
                      </a:r>
                      <a:endParaRPr lang="ru-RU" sz="100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effectLst/>
                        </a:rPr>
                        <a:t>PS</a:t>
                      </a:r>
                      <a:endParaRPr lang="ru-RU" sz="14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6087018"/>
                  </a:ext>
                </a:extLst>
              </a:tr>
              <a:tr h="517853">
                <a:tc>
                  <a:txBody>
                    <a:bodyPr/>
                    <a:lstStyle/>
                    <a:p>
                      <a:pPr algn="ctr">
                        <a:lnSpc>
                          <a:spcPct val="115000"/>
                        </a:lnSpc>
                        <a:spcAft>
                          <a:spcPts val="0"/>
                        </a:spcAft>
                      </a:pPr>
                      <a:r>
                        <a:rPr lang="ru-RU" sz="900">
                          <a:effectLst/>
                        </a:rPr>
                        <a:t>22</a:t>
                      </a:r>
                      <a:endParaRPr lang="ru-RU" sz="90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800">
                          <a:effectLst/>
                        </a:rPr>
                        <a:t>B2/11 (12,9-13,00)</a:t>
                      </a:r>
                      <a:endParaRPr lang="ru-RU" sz="100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ru-RU" sz="800">
                          <a:effectLst/>
                        </a:rPr>
                        <a:t>Плотный перекристаллизованный зеленовато-серый известняк с включениями кварца и органического вещества</a:t>
                      </a:r>
                      <a:endParaRPr lang="ru-RU" sz="100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effectLst/>
                        </a:rPr>
                        <a:t>PS</a:t>
                      </a:r>
                      <a:endParaRPr lang="ru-RU" sz="14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7338608"/>
                  </a:ext>
                </a:extLst>
              </a:tr>
              <a:tr h="517853">
                <a:tc>
                  <a:txBody>
                    <a:bodyPr/>
                    <a:lstStyle/>
                    <a:p>
                      <a:pPr algn="ctr">
                        <a:lnSpc>
                          <a:spcPct val="115000"/>
                        </a:lnSpc>
                        <a:spcAft>
                          <a:spcPts val="0"/>
                        </a:spcAft>
                      </a:pPr>
                      <a:r>
                        <a:rPr lang="ru-RU" sz="900">
                          <a:effectLst/>
                        </a:rPr>
                        <a:t>23</a:t>
                      </a:r>
                      <a:endParaRPr lang="ru-RU" sz="90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800">
                          <a:effectLst/>
                        </a:rPr>
                        <a:t>B2/11 (13,05-13,15)</a:t>
                      </a:r>
                      <a:endParaRPr lang="ru-RU" sz="100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ru-RU" sz="800">
                          <a:effectLst/>
                        </a:rPr>
                        <a:t>Плотный серо-бежевый известняк с трещинами, заполненными вторичным кальцием</a:t>
                      </a:r>
                      <a:endParaRPr lang="ru-RU" sz="100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effectLst/>
                        </a:rPr>
                        <a:t>PS</a:t>
                      </a:r>
                      <a:endParaRPr lang="ru-RU" sz="14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1028743"/>
                  </a:ext>
                </a:extLst>
              </a:tr>
              <a:tr h="517853">
                <a:tc>
                  <a:txBody>
                    <a:bodyPr/>
                    <a:lstStyle/>
                    <a:p>
                      <a:pPr algn="ctr">
                        <a:lnSpc>
                          <a:spcPct val="115000"/>
                        </a:lnSpc>
                        <a:spcAft>
                          <a:spcPts val="0"/>
                        </a:spcAft>
                      </a:pPr>
                      <a:r>
                        <a:rPr lang="ru-RU" sz="900">
                          <a:effectLst/>
                        </a:rPr>
                        <a:t>24</a:t>
                      </a:r>
                      <a:endParaRPr lang="ru-RU" sz="90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800">
                          <a:effectLst/>
                        </a:rPr>
                        <a:t>B2/12</a:t>
                      </a:r>
                      <a:endParaRPr lang="ru-RU" sz="100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ru-RU" sz="800" dirty="0">
                          <a:effectLst/>
                        </a:rPr>
                        <a:t>Плотный </a:t>
                      </a:r>
                      <a:r>
                        <a:rPr lang="ru-RU" sz="800" dirty="0" err="1">
                          <a:effectLst/>
                        </a:rPr>
                        <a:t>перекристаллизованный</a:t>
                      </a:r>
                      <a:r>
                        <a:rPr lang="ru-RU" sz="800" dirty="0">
                          <a:effectLst/>
                        </a:rPr>
                        <a:t> бежево-серый известняк с включениями кварца и органического вещества</a:t>
                      </a:r>
                      <a:endParaRPr lang="ru-RU" sz="1000" dirty="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effectLst/>
                        </a:rPr>
                        <a:t>PS</a:t>
                      </a:r>
                      <a:endParaRPr lang="ru-RU" sz="14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2033309"/>
                  </a:ext>
                </a:extLst>
              </a:tr>
              <a:tr h="517853">
                <a:tc>
                  <a:txBody>
                    <a:bodyPr/>
                    <a:lstStyle/>
                    <a:p>
                      <a:pPr algn="ctr">
                        <a:lnSpc>
                          <a:spcPct val="115000"/>
                        </a:lnSpc>
                        <a:spcAft>
                          <a:spcPts val="0"/>
                        </a:spcAft>
                      </a:pPr>
                      <a:r>
                        <a:rPr lang="ru-RU" sz="900" dirty="0">
                          <a:effectLst/>
                        </a:rPr>
                        <a:t>25</a:t>
                      </a:r>
                      <a:endParaRPr lang="ru-RU" sz="900" dirty="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800" dirty="0">
                          <a:effectLst/>
                        </a:rPr>
                        <a:t>B6/6</a:t>
                      </a:r>
                      <a:endParaRPr lang="ru-RU" sz="1000" dirty="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ru-RU" sz="800">
                          <a:effectLst/>
                        </a:rPr>
                        <a:t>Плотный, мелкозернистый, плитчатого строения бежево-серый известняк с включениями органического вещества; фораминиферы</a:t>
                      </a:r>
                      <a:endParaRPr lang="ru-RU" sz="1000">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effectLst/>
                        </a:rPr>
                        <a:t>PS</a:t>
                      </a:r>
                      <a:endParaRPr lang="ru-RU" sz="14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40166" marR="401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7335100"/>
                  </a:ext>
                </a:extLst>
              </a:tr>
            </a:tbl>
          </a:graphicData>
        </a:graphic>
      </p:graphicFrame>
    </p:spTree>
    <p:extLst>
      <p:ext uri="{BB962C8B-B14F-4D97-AF65-F5344CB8AC3E}">
        <p14:creationId xmlns:p14="http://schemas.microsoft.com/office/powerpoint/2010/main" val="2171324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для тит дип2.png"/>
          <p:cNvPicPr>
            <a:picLocks noChangeAspect="1"/>
          </p:cNvPicPr>
          <p:nvPr/>
        </p:nvPicPr>
        <p:blipFill>
          <a:blip r:embed="rId3" cstate="print"/>
          <a:srcRect l="5971" t="11222" r="5695" b="20042"/>
          <a:stretch>
            <a:fillRect/>
          </a:stretch>
        </p:blipFill>
        <p:spPr>
          <a:xfrm>
            <a:off x="0" y="0"/>
            <a:ext cx="12192000" cy="1362456"/>
          </a:xfrm>
          <a:prstGeom prst="rect">
            <a:avLst/>
          </a:prstGeom>
        </p:spPr>
      </p:pic>
      <p:sp>
        <p:nvSpPr>
          <p:cNvPr id="102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 name="Прямоугольник 9"/>
          <p:cNvSpPr/>
          <p:nvPr/>
        </p:nvSpPr>
        <p:spPr>
          <a:xfrm>
            <a:off x="932688" y="444931"/>
            <a:ext cx="10451592" cy="523220"/>
          </a:xfrm>
          <a:prstGeom prst="rect">
            <a:avLst/>
          </a:prstGeom>
        </p:spPr>
        <p:txBody>
          <a:bodyPr wrap="square">
            <a:spAutoFit/>
          </a:bodyPr>
          <a:lstStyle/>
          <a:p>
            <a:pPr algn="ctr"/>
            <a:r>
              <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Петрографический анализ</a:t>
            </a:r>
            <a:endParaRPr lang="ru-RU" sz="2800" dirty="0"/>
          </a:p>
        </p:txBody>
      </p:sp>
      <p:sp>
        <p:nvSpPr>
          <p:cNvPr id="6" name="Rectangle 4"/>
          <p:cNvSpPr>
            <a:spLocks noChangeArrowheads="1"/>
          </p:cNvSpPr>
          <p:nvPr/>
        </p:nvSpPr>
        <p:spPr bwMode="auto">
          <a:xfrm>
            <a:off x="6096000" y="2901251"/>
            <a:ext cx="5937836" cy="2954655"/>
          </a:xfrm>
          <a:prstGeom prst="rect">
            <a:avLst/>
          </a:prstGeom>
          <a:noFill/>
          <a:ln w="9525">
            <a:solidFill>
              <a:schemeClr val="accent5">
                <a:lumMod val="5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a:ln>
                  <a:noFill/>
                </a:ln>
                <a:solidFill>
                  <a:srgbClr val="000000"/>
                </a:solidFill>
                <a:effectLst/>
                <a:latin typeface="Times New Roman" pitchFamily="18" charset="0"/>
                <a:cs typeface="Times New Roman" pitchFamily="18" charset="0"/>
              </a:rPr>
              <a:t>Весь процесс изготовления </a:t>
            </a:r>
            <a:r>
              <a:rPr kumimoji="0" lang="ru-RU" sz="2000" b="1" i="0" u="none" strike="noStrike" cap="none" normalizeH="0" baseline="0" dirty="0">
                <a:ln>
                  <a:noFill/>
                </a:ln>
                <a:solidFill>
                  <a:srgbClr val="000000"/>
                </a:solidFill>
                <a:effectLst/>
                <a:latin typeface="Times New Roman" pitchFamily="18" charset="0"/>
                <a:cs typeface="Times New Roman" pitchFamily="18" charset="0"/>
              </a:rPr>
              <a:t>аншлифа</a:t>
            </a:r>
            <a:r>
              <a:rPr kumimoji="0" lang="ru-RU" sz="2000" b="0" i="0" u="none" strike="noStrike" cap="none" normalizeH="0" baseline="0" dirty="0">
                <a:ln>
                  <a:noFill/>
                </a:ln>
                <a:solidFill>
                  <a:srgbClr val="000000"/>
                </a:solidFill>
                <a:effectLst/>
                <a:latin typeface="Times New Roman" pitchFamily="18" charset="0"/>
                <a:cs typeface="Times New Roman" pitchFamily="18" charset="0"/>
              </a:rPr>
              <a:t> разбивается на несколько этапов.</a:t>
            </a:r>
          </a:p>
          <a:p>
            <a:r>
              <a:rPr lang="ru-RU" dirty="0">
                <a:latin typeface="Times New Roman" panose="02020603050405020304" pitchFamily="18" charset="0"/>
                <a:cs typeface="Times New Roman" panose="02020603050405020304" pitchFamily="18" charset="0"/>
              </a:rPr>
              <a:t>1. Предварительный осмотр и распиловка образца.</a:t>
            </a:r>
          </a:p>
          <a:p>
            <a:r>
              <a:rPr lang="ru-RU" dirty="0">
                <a:latin typeface="Times New Roman" panose="02020603050405020304" pitchFamily="18" charset="0"/>
                <a:cs typeface="Times New Roman" panose="02020603050405020304" pitchFamily="18" charset="0"/>
              </a:rPr>
              <a:t>2. Шлифовка полученной плоскости – для подготовки аншлифа к полировке.</a:t>
            </a:r>
          </a:p>
          <a:p>
            <a:r>
              <a:rPr lang="ru-RU" dirty="0">
                <a:latin typeface="Times New Roman" panose="02020603050405020304" pitchFamily="18" charset="0"/>
                <a:cs typeface="Times New Roman" panose="02020603050405020304" pitchFamily="18" charset="0"/>
              </a:rPr>
              <a:t>3. Полировка на порошках: черном (</a:t>
            </a:r>
            <a:r>
              <a:rPr lang="en-US" dirty="0" err="1">
                <a:latin typeface="Times New Roman" panose="02020603050405020304" pitchFamily="18" charset="0"/>
                <a:cs typeface="Times New Roman" panose="02020603050405020304" pitchFamily="18" charset="0"/>
              </a:rPr>
              <a:t>SiC</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 </a:t>
            </a:r>
            <a:r>
              <a:rPr lang="ru-RU" dirty="0">
                <a:latin typeface="Times New Roman" panose="02020603050405020304" pitchFamily="18" charset="0"/>
                <a:cs typeface="Times New Roman" panose="02020603050405020304" pitchFamily="18" charset="0"/>
              </a:rPr>
              <a:t>грубой зернистостью, сером (</a:t>
            </a:r>
            <a:r>
              <a:rPr lang="en-US" dirty="0">
                <a:latin typeface="Times New Roman" panose="02020603050405020304" pitchFamily="18" charset="0"/>
                <a:cs typeface="Times New Roman" panose="02020603050405020304" pitchFamily="18" charset="0"/>
              </a:rPr>
              <a:t>Al</a:t>
            </a:r>
            <a:r>
              <a:rPr lang="ru-RU"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O</a:t>
            </a:r>
            <a:r>
              <a:rPr lang="ru-RU" dirty="0">
                <a:latin typeface="Times New Roman" panose="02020603050405020304" pitchFamily="18" charset="0"/>
                <a:cs typeface="Times New Roman" panose="02020603050405020304" pitchFamily="18" charset="0"/>
              </a:rPr>
              <a:t>3) со средней- и белом (</a:t>
            </a:r>
            <a:r>
              <a:rPr lang="en-US" dirty="0">
                <a:latin typeface="Times New Roman" panose="02020603050405020304" pitchFamily="18" charset="0"/>
                <a:cs typeface="Times New Roman" panose="02020603050405020304" pitchFamily="18" charset="0"/>
              </a:rPr>
              <a:t>Al</a:t>
            </a:r>
            <a:r>
              <a:rPr lang="ru-RU"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O</a:t>
            </a:r>
            <a:r>
              <a:rPr lang="ru-RU" dirty="0">
                <a:latin typeface="Times New Roman" panose="02020603050405020304" pitchFamily="18" charset="0"/>
                <a:cs typeface="Times New Roman" panose="02020603050405020304" pitchFamily="18" charset="0"/>
              </a:rPr>
              <a:t>3) с наименьшей </a:t>
            </a:r>
            <a:r>
              <a:rPr lang="ru-RU" dirty="0" err="1">
                <a:latin typeface="Times New Roman" panose="02020603050405020304" pitchFamily="18" charset="0"/>
                <a:cs typeface="Times New Roman" panose="02020603050405020304" pitchFamily="18" charset="0"/>
              </a:rPr>
              <a:t>абразивностью</a:t>
            </a:r>
            <a:r>
              <a:rPr lang="ru-RU" dirty="0">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7" name="Прямоугольник 6"/>
          <p:cNvSpPr/>
          <p:nvPr/>
        </p:nvSpPr>
        <p:spPr>
          <a:xfrm>
            <a:off x="5937836" y="1671260"/>
            <a:ext cx="6096000" cy="1015663"/>
          </a:xfrm>
          <a:prstGeom prst="rect">
            <a:avLst/>
          </a:prstGeom>
        </p:spPr>
        <p:txBody>
          <a:bodyPr>
            <a:spAutoFit/>
          </a:bodyPr>
          <a:lstStyle/>
          <a:p>
            <a:pPr algn="ctr"/>
            <a:r>
              <a:rPr lang="ru-RU" sz="2000" b="1" dirty="0">
                <a:solidFill>
                  <a:srgbClr val="C00000"/>
                </a:solidFill>
              </a:rPr>
              <a:t>Аншлиф (</a:t>
            </a:r>
            <a:r>
              <a:rPr lang="ru-RU" sz="2000" b="1" dirty="0" err="1">
                <a:solidFill>
                  <a:srgbClr val="C00000"/>
                </a:solidFill>
              </a:rPr>
              <a:t>пришлифовка</a:t>
            </a:r>
            <a:r>
              <a:rPr lang="ru-RU" sz="2000" b="1" dirty="0">
                <a:solidFill>
                  <a:srgbClr val="C00000"/>
                </a:solidFill>
              </a:rPr>
              <a:t>) </a:t>
            </a:r>
            <a:r>
              <a:rPr lang="ru-RU" sz="2000" dirty="0"/>
              <a:t>– зеркальная плоскость, получаемая в результате шлифовки и последующей полировки кусочка породы</a:t>
            </a:r>
          </a:p>
        </p:txBody>
      </p:sp>
      <p:pic>
        <p:nvPicPr>
          <p:cNvPr id="3" name="Рисунок 2">
            <a:extLst>
              <a:ext uri="{FF2B5EF4-FFF2-40B4-BE49-F238E27FC236}">
                <a16:creationId xmlns:a16="http://schemas.microsoft.com/office/drawing/2014/main" id="{B0339223-BA56-4F4B-AF2A-2E90D7A5F7C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22828" t="38489" r="23774" b="34653"/>
          <a:stretch/>
        </p:blipFill>
        <p:spPr>
          <a:xfrm>
            <a:off x="1513055" y="1362456"/>
            <a:ext cx="3365982" cy="2257425"/>
          </a:xfrm>
          <a:prstGeom prst="rect">
            <a:avLst/>
          </a:prstGeom>
        </p:spPr>
      </p:pic>
      <p:sp>
        <p:nvSpPr>
          <p:cNvPr id="9" name="Прямоугольник 8">
            <a:extLst>
              <a:ext uri="{FF2B5EF4-FFF2-40B4-BE49-F238E27FC236}">
                <a16:creationId xmlns:a16="http://schemas.microsoft.com/office/drawing/2014/main" id="{F29E672B-60BD-46E0-8277-A872E82263CC}"/>
              </a:ext>
            </a:extLst>
          </p:cNvPr>
          <p:cNvSpPr/>
          <p:nvPr/>
        </p:nvSpPr>
        <p:spPr>
          <a:xfrm>
            <a:off x="2010724" y="3579764"/>
            <a:ext cx="3026477" cy="307777"/>
          </a:xfrm>
          <a:prstGeom prst="rect">
            <a:avLst/>
          </a:prstGeom>
        </p:spPr>
        <p:txBody>
          <a:bodyPr wrap="square">
            <a:spAutoFit/>
          </a:bodyPr>
          <a:lstStyle/>
          <a:p>
            <a:r>
              <a:rPr lang="ru-RU" sz="1400" dirty="0"/>
              <a:t>Рис. </a:t>
            </a:r>
            <a:r>
              <a:rPr lang="en-US" sz="1400" dirty="0"/>
              <a:t>13</a:t>
            </a:r>
            <a:r>
              <a:rPr lang="ru-RU" sz="1400" dirty="0"/>
              <a:t> </a:t>
            </a:r>
            <a:r>
              <a:rPr lang="ru-RU" sz="1400" dirty="0">
                <a:ea typeface="Times New Roman" panose="02020603050405020304" pitchFamily="18" charset="0"/>
                <a:cs typeface="Times New Roman" panose="02020603050405020304" pitchFamily="18" charset="0"/>
              </a:rPr>
              <a:t>–</a:t>
            </a:r>
            <a:r>
              <a:rPr lang="ru-RU" sz="1400" dirty="0"/>
              <a:t> Аншлиф образец </a:t>
            </a:r>
            <a:r>
              <a:rPr lang="en-US" sz="1400" dirty="0"/>
              <a:t>B6/6</a:t>
            </a:r>
            <a:r>
              <a:rPr lang="ru-RU" sz="1400" dirty="0"/>
              <a:t> (8)</a:t>
            </a:r>
          </a:p>
        </p:txBody>
      </p:sp>
      <p:sp>
        <p:nvSpPr>
          <p:cNvPr id="13" name="Прямоугольник 12">
            <a:extLst>
              <a:ext uri="{FF2B5EF4-FFF2-40B4-BE49-F238E27FC236}">
                <a16:creationId xmlns:a16="http://schemas.microsoft.com/office/drawing/2014/main" id="{A2D5442F-060D-46E4-A4A2-3CF36CE523CE}"/>
              </a:ext>
            </a:extLst>
          </p:cNvPr>
          <p:cNvSpPr/>
          <p:nvPr/>
        </p:nvSpPr>
        <p:spPr>
          <a:xfrm>
            <a:off x="1832091" y="6538898"/>
            <a:ext cx="2727911" cy="523220"/>
          </a:xfrm>
          <a:prstGeom prst="rect">
            <a:avLst/>
          </a:prstGeom>
        </p:spPr>
        <p:txBody>
          <a:bodyPr wrap="square">
            <a:spAutoFit/>
          </a:bodyPr>
          <a:lstStyle/>
          <a:p>
            <a:r>
              <a:rPr lang="ru-RU" sz="1400" dirty="0"/>
              <a:t>Рис. </a:t>
            </a:r>
            <a:r>
              <a:rPr lang="en-US" sz="1400" dirty="0"/>
              <a:t>14</a:t>
            </a:r>
            <a:r>
              <a:rPr lang="ru-RU" sz="1400" dirty="0"/>
              <a:t> </a:t>
            </a:r>
            <a:r>
              <a:rPr lang="ru-RU" sz="1400" dirty="0">
                <a:ea typeface="Times New Roman" panose="02020603050405020304" pitchFamily="18" charset="0"/>
                <a:cs typeface="Times New Roman" panose="02020603050405020304" pitchFamily="18" charset="0"/>
              </a:rPr>
              <a:t>–</a:t>
            </a:r>
            <a:r>
              <a:rPr lang="ru-RU" sz="1400" dirty="0"/>
              <a:t> Аншлиф образец S2-2.</a:t>
            </a:r>
            <a:r>
              <a:rPr lang="en-US" sz="1400" dirty="0"/>
              <a:t>3</a:t>
            </a:r>
            <a:endParaRPr lang="ru-RU" sz="1400" dirty="0"/>
          </a:p>
          <a:p>
            <a:endParaRPr lang="ru-RU" sz="1400" dirty="0"/>
          </a:p>
        </p:txBody>
      </p:sp>
      <p:pic>
        <p:nvPicPr>
          <p:cNvPr id="14" name="Рисунок 13">
            <a:extLst>
              <a:ext uri="{FF2B5EF4-FFF2-40B4-BE49-F238E27FC236}">
                <a16:creationId xmlns:a16="http://schemas.microsoft.com/office/drawing/2014/main" id="{0F42DEED-26D1-4226-B686-399BE7EE07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9" t="27778" r="-379" b="8459"/>
          <a:stretch/>
        </p:blipFill>
        <p:spPr>
          <a:xfrm>
            <a:off x="252334" y="3887541"/>
            <a:ext cx="5685502" cy="2718919"/>
          </a:xfrm>
          <a:prstGeom prst="rect">
            <a:avLst/>
          </a:prstGeom>
        </p:spPr>
      </p:pic>
    </p:spTree>
    <p:extLst>
      <p:ext uri="{BB962C8B-B14F-4D97-AF65-F5344CB8AC3E}">
        <p14:creationId xmlns:p14="http://schemas.microsoft.com/office/powerpoint/2010/main" val="3768285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5" name="Рисунок 4">
            <a:extLst>
              <a:ext uri="{FF2B5EF4-FFF2-40B4-BE49-F238E27FC236}">
                <a16:creationId xmlns:a16="http://schemas.microsoft.com/office/drawing/2014/main" id="{52679847-3D4E-488A-B45A-676F5CE8789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17239" y="121193"/>
            <a:ext cx="3097909" cy="4130345"/>
          </a:xfrm>
          <a:prstGeom prst="rect">
            <a:avLst/>
          </a:prstGeom>
        </p:spPr>
      </p:pic>
      <p:sp>
        <p:nvSpPr>
          <p:cNvPr id="6" name="Прямоугольник 5">
            <a:extLst>
              <a:ext uri="{FF2B5EF4-FFF2-40B4-BE49-F238E27FC236}">
                <a16:creationId xmlns:a16="http://schemas.microsoft.com/office/drawing/2014/main" id="{76B87CCD-F124-4672-8801-1F623480920C}"/>
              </a:ext>
            </a:extLst>
          </p:cNvPr>
          <p:cNvSpPr/>
          <p:nvPr/>
        </p:nvSpPr>
        <p:spPr>
          <a:xfrm>
            <a:off x="117239" y="4226351"/>
            <a:ext cx="3097908" cy="954107"/>
          </a:xfrm>
          <a:prstGeom prst="rect">
            <a:avLst/>
          </a:prstGeom>
        </p:spPr>
        <p:txBody>
          <a:bodyPr wrap="square">
            <a:spAutoFit/>
          </a:bodyPr>
          <a:lstStyle/>
          <a:p>
            <a:pPr algn="ctr"/>
            <a:r>
              <a:rPr lang="ru-RU" sz="1400" dirty="0"/>
              <a:t>Рис. </a:t>
            </a:r>
            <a:r>
              <a:rPr lang="en-US" sz="1400" dirty="0"/>
              <a:t>1</a:t>
            </a:r>
            <a:r>
              <a:rPr lang="ru-RU" sz="1400" dirty="0"/>
              <a:t>5 </a:t>
            </a:r>
            <a:r>
              <a:rPr lang="ru-RU" sz="1400" dirty="0">
                <a:ea typeface="Times New Roman" panose="02020603050405020304" pitchFamily="18" charset="0"/>
                <a:cs typeface="Times New Roman" panose="02020603050405020304" pitchFamily="18" charset="0"/>
              </a:rPr>
              <a:t>–</a:t>
            </a:r>
            <a:r>
              <a:rPr lang="ru-RU" sz="1400" dirty="0"/>
              <a:t> Эпоксидная смола «</a:t>
            </a:r>
            <a:r>
              <a:rPr lang="ru-RU" sz="1400" dirty="0" err="1"/>
              <a:t>EpoThin</a:t>
            </a:r>
            <a:r>
              <a:rPr lang="ru-RU" sz="1400" dirty="0"/>
              <a:t> </a:t>
            </a:r>
            <a:r>
              <a:rPr lang="ru-RU" sz="1400" dirty="0" err="1"/>
              <a:t>Epoxy</a:t>
            </a:r>
            <a:r>
              <a:rPr lang="ru-RU" sz="1400" dirty="0"/>
              <a:t> </a:t>
            </a:r>
            <a:r>
              <a:rPr lang="ru-RU" sz="1400" dirty="0" err="1"/>
              <a:t>Resin</a:t>
            </a:r>
            <a:r>
              <a:rPr lang="ru-RU" sz="1400" dirty="0"/>
              <a:t> 20-8140-128» и отвердитель «</a:t>
            </a:r>
            <a:r>
              <a:rPr lang="ru-RU" sz="1400" dirty="0" err="1"/>
              <a:t>EpoThin</a:t>
            </a:r>
            <a:r>
              <a:rPr lang="ru-RU" sz="1400" dirty="0"/>
              <a:t> </a:t>
            </a:r>
            <a:r>
              <a:rPr lang="ru-RU" sz="1400" dirty="0" err="1"/>
              <a:t>Epoxy</a:t>
            </a:r>
            <a:r>
              <a:rPr lang="ru-RU" sz="1400" dirty="0"/>
              <a:t> </a:t>
            </a:r>
            <a:r>
              <a:rPr lang="ru-RU" sz="1400" dirty="0" err="1"/>
              <a:t>Hardener</a:t>
            </a:r>
            <a:r>
              <a:rPr lang="ru-RU" sz="1400" dirty="0"/>
              <a:t> 20-8142-064»</a:t>
            </a:r>
          </a:p>
        </p:txBody>
      </p:sp>
      <p:pic>
        <p:nvPicPr>
          <p:cNvPr id="7" name="Рисунок 6">
            <a:extLst>
              <a:ext uri="{FF2B5EF4-FFF2-40B4-BE49-F238E27FC236}">
                <a16:creationId xmlns:a16="http://schemas.microsoft.com/office/drawing/2014/main" id="{C8B66C62-9135-445D-BCF6-E287BA06CAF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289994" y="121192"/>
            <a:ext cx="4138423" cy="3103278"/>
          </a:xfrm>
          <a:prstGeom prst="rect">
            <a:avLst/>
          </a:prstGeom>
        </p:spPr>
      </p:pic>
      <p:sp>
        <p:nvSpPr>
          <p:cNvPr id="8" name="Прямоугольник 7">
            <a:extLst>
              <a:ext uri="{FF2B5EF4-FFF2-40B4-BE49-F238E27FC236}">
                <a16:creationId xmlns:a16="http://schemas.microsoft.com/office/drawing/2014/main" id="{FCFA4F51-EAC3-40F9-B3AF-481298EF7B7A}"/>
              </a:ext>
            </a:extLst>
          </p:cNvPr>
          <p:cNvSpPr/>
          <p:nvPr/>
        </p:nvSpPr>
        <p:spPr>
          <a:xfrm>
            <a:off x="3289743" y="4251538"/>
            <a:ext cx="4138423" cy="523220"/>
          </a:xfrm>
          <a:prstGeom prst="rect">
            <a:avLst/>
          </a:prstGeom>
        </p:spPr>
        <p:txBody>
          <a:bodyPr wrap="square">
            <a:spAutoFit/>
          </a:bodyPr>
          <a:lstStyle/>
          <a:p>
            <a:pPr algn="ctr"/>
            <a:r>
              <a:rPr lang="ru-RU" sz="1400" dirty="0"/>
              <a:t>Рис. </a:t>
            </a:r>
            <a:r>
              <a:rPr lang="en-US" sz="1400" dirty="0"/>
              <a:t>1</a:t>
            </a:r>
            <a:r>
              <a:rPr lang="ru-RU" sz="1400" dirty="0"/>
              <a:t>6 </a:t>
            </a:r>
            <a:r>
              <a:rPr lang="ru-RU" sz="1400" dirty="0">
                <a:ea typeface="Times New Roman" panose="02020603050405020304" pitchFamily="18" charset="0"/>
                <a:cs typeface="Times New Roman" panose="02020603050405020304" pitchFamily="18" charset="0"/>
              </a:rPr>
              <a:t>–</a:t>
            </a:r>
            <a:r>
              <a:rPr lang="ru-RU" sz="1400" dirty="0"/>
              <a:t> Установка вакуумной импрегнации с камерой «</a:t>
            </a:r>
            <a:r>
              <a:rPr lang="ru-RU" sz="1400" dirty="0" err="1"/>
              <a:t>Buehler</a:t>
            </a:r>
            <a:r>
              <a:rPr lang="ru-RU" sz="1400" dirty="0"/>
              <a:t> </a:t>
            </a:r>
            <a:r>
              <a:rPr lang="ru-RU" sz="1400" dirty="0" err="1"/>
              <a:t>Cast</a:t>
            </a:r>
            <a:r>
              <a:rPr lang="ru-RU" sz="1400" dirty="0"/>
              <a:t> </a:t>
            </a:r>
            <a:r>
              <a:rPr lang="ru-RU" sz="1400" dirty="0" err="1"/>
              <a:t>N’Vac</a:t>
            </a:r>
            <a:r>
              <a:rPr lang="ru-RU" sz="1400" dirty="0"/>
              <a:t> 1000»</a:t>
            </a:r>
          </a:p>
        </p:txBody>
      </p:sp>
      <p:pic>
        <p:nvPicPr>
          <p:cNvPr id="9" name="Рисунок 8">
            <a:extLst>
              <a:ext uri="{FF2B5EF4-FFF2-40B4-BE49-F238E27FC236}">
                <a16:creationId xmlns:a16="http://schemas.microsoft.com/office/drawing/2014/main" id="{07F8433B-2000-4C81-82B6-7095E050124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502761" y="121192"/>
            <a:ext cx="4572000" cy="3428365"/>
          </a:xfrm>
          <a:prstGeom prst="rect">
            <a:avLst/>
          </a:prstGeom>
        </p:spPr>
      </p:pic>
      <p:sp>
        <p:nvSpPr>
          <p:cNvPr id="12" name="Прямоугольник 11">
            <a:extLst>
              <a:ext uri="{FF2B5EF4-FFF2-40B4-BE49-F238E27FC236}">
                <a16:creationId xmlns:a16="http://schemas.microsoft.com/office/drawing/2014/main" id="{9928672B-BB7C-4011-A26E-8C13649D46A4}"/>
              </a:ext>
            </a:extLst>
          </p:cNvPr>
          <p:cNvSpPr/>
          <p:nvPr/>
        </p:nvSpPr>
        <p:spPr>
          <a:xfrm>
            <a:off x="7465337" y="4254271"/>
            <a:ext cx="4646847" cy="523220"/>
          </a:xfrm>
          <a:prstGeom prst="rect">
            <a:avLst/>
          </a:prstGeom>
        </p:spPr>
        <p:txBody>
          <a:bodyPr wrap="square">
            <a:spAutoFit/>
          </a:bodyPr>
          <a:lstStyle/>
          <a:p>
            <a:pPr algn="ctr"/>
            <a:r>
              <a:rPr lang="ru-RU" sz="1400" dirty="0"/>
              <a:t>Рис. </a:t>
            </a:r>
            <a:r>
              <a:rPr lang="en-US" sz="1400" dirty="0"/>
              <a:t>1</a:t>
            </a:r>
            <a:r>
              <a:rPr lang="ru-RU" sz="1400" dirty="0"/>
              <a:t>7 </a:t>
            </a:r>
            <a:r>
              <a:rPr lang="ru-RU" sz="1400" dirty="0">
                <a:ea typeface="Times New Roman" panose="02020603050405020304" pitchFamily="18" charset="0"/>
                <a:cs typeface="Times New Roman" panose="02020603050405020304" pitchFamily="18" charset="0"/>
              </a:rPr>
              <a:t>–</a:t>
            </a:r>
            <a:r>
              <a:rPr lang="ru-RU" sz="1400" dirty="0"/>
              <a:t> Станок «</a:t>
            </a:r>
            <a:r>
              <a:rPr lang="ru-RU" sz="1400" dirty="0" err="1"/>
              <a:t>Buehler</a:t>
            </a:r>
            <a:r>
              <a:rPr lang="ru-RU" sz="1400" dirty="0"/>
              <a:t> </a:t>
            </a:r>
            <a:r>
              <a:rPr lang="ru-RU" sz="1400" dirty="0" err="1"/>
              <a:t>PetroThin</a:t>
            </a:r>
            <a:r>
              <a:rPr lang="ru-RU" sz="1400" dirty="0"/>
              <a:t>» для прецизионной резки и шлифовки образцов</a:t>
            </a:r>
          </a:p>
        </p:txBody>
      </p:sp>
      <p:pic>
        <p:nvPicPr>
          <p:cNvPr id="15" name="Рисунок 14" descr="одна_синяя_полоска.png">
            <a:extLst>
              <a:ext uri="{FF2B5EF4-FFF2-40B4-BE49-F238E27FC236}">
                <a16:creationId xmlns:a16="http://schemas.microsoft.com/office/drawing/2014/main" id="{FCCEB2C2-9C2E-413B-9726-8A1163BBFAC0}"/>
              </a:ext>
            </a:extLst>
          </p:cNvPr>
          <p:cNvPicPr>
            <a:picLocks noChangeAspect="1"/>
          </p:cNvPicPr>
          <p:nvPr/>
        </p:nvPicPr>
        <p:blipFill>
          <a:blip r:embed="rId6" cstate="print">
            <a:lum bright="38000" contrast="-56000"/>
          </a:blip>
          <a:srcRect l="20613" t="43193" r="37644" b="56167"/>
          <a:stretch>
            <a:fillRect/>
          </a:stretch>
        </p:blipFill>
        <p:spPr>
          <a:xfrm flipV="1">
            <a:off x="6000" y="5134671"/>
            <a:ext cx="12186000" cy="45787"/>
          </a:xfrm>
          <a:prstGeom prst="rect">
            <a:avLst/>
          </a:prstGeom>
        </p:spPr>
      </p:pic>
      <p:pic>
        <p:nvPicPr>
          <p:cNvPr id="16" name="Рисунок 15" descr="одна_синяя_полоска.png">
            <a:extLst>
              <a:ext uri="{FF2B5EF4-FFF2-40B4-BE49-F238E27FC236}">
                <a16:creationId xmlns:a16="http://schemas.microsoft.com/office/drawing/2014/main" id="{75B84092-4230-4425-BDB7-F9F041A5B958}"/>
              </a:ext>
            </a:extLst>
          </p:cNvPr>
          <p:cNvPicPr>
            <a:picLocks noChangeAspect="1"/>
          </p:cNvPicPr>
          <p:nvPr/>
        </p:nvPicPr>
        <p:blipFill>
          <a:blip r:embed="rId6" cstate="print">
            <a:lum bright="38000" contrast="-56000"/>
          </a:blip>
          <a:srcRect l="20613" t="43193" r="37644" b="56167"/>
          <a:stretch>
            <a:fillRect/>
          </a:stretch>
        </p:blipFill>
        <p:spPr>
          <a:xfrm flipV="1">
            <a:off x="6000" y="37703"/>
            <a:ext cx="12186000" cy="45787"/>
          </a:xfrm>
          <a:prstGeom prst="rect">
            <a:avLst/>
          </a:prstGeom>
        </p:spPr>
      </p:pic>
      <p:sp>
        <p:nvSpPr>
          <p:cNvPr id="3" name="Прямоугольник 2">
            <a:extLst>
              <a:ext uri="{FF2B5EF4-FFF2-40B4-BE49-F238E27FC236}">
                <a16:creationId xmlns:a16="http://schemas.microsoft.com/office/drawing/2014/main" id="{A1A7D874-D7C9-44AE-887E-D9618907A92E}"/>
              </a:ext>
            </a:extLst>
          </p:cNvPr>
          <p:cNvSpPr/>
          <p:nvPr/>
        </p:nvSpPr>
        <p:spPr>
          <a:xfrm>
            <a:off x="5978761" y="5259480"/>
            <a:ext cx="6096000" cy="1477328"/>
          </a:xfrm>
          <a:prstGeom prst="rect">
            <a:avLst/>
          </a:prstGeom>
        </p:spPr>
        <p:txBody>
          <a:bodyPr wrap="square">
            <a:spAutoFit/>
          </a:bodyPr>
          <a:lstStyle/>
          <a:p>
            <a:pPr algn="just"/>
            <a:r>
              <a:rPr lang="ru-RU" b="1" dirty="0">
                <a:solidFill>
                  <a:schemeClr val="accent5">
                    <a:lumMod val="50000"/>
                  </a:schemeClr>
                </a:solidFill>
              </a:rPr>
              <a:t>Главная задача при изготовлении шлифов</a:t>
            </a:r>
            <a:r>
              <a:rPr lang="ru-RU" dirty="0"/>
              <a:t> — это сводить искажения природной матрицы образца к минимуму, чтобы в дальнейших исследованиях погрешность результирующих измерений сводилась к нулю. Однако некий процент искажения, в любом случае, неизбежен</a:t>
            </a:r>
          </a:p>
        </p:txBody>
      </p:sp>
      <p:sp>
        <p:nvSpPr>
          <p:cNvPr id="17" name="Прямоугольник 16">
            <a:extLst>
              <a:ext uri="{FF2B5EF4-FFF2-40B4-BE49-F238E27FC236}">
                <a16:creationId xmlns:a16="http://schemas.microsoft.com/office/drawing/2014/main" id="{704586AA-C189-416D-B0C2-FF4FF1E75694}"/>
              </a:ext>
            </a:extLst>
          </p:cNvPr>
          <p:cNvSpPr/>
          <p:nvPr/>
        </p:nvSpPr>
        <p:spPr>
          <a:xfrm>
            <a:off x="117239" y="5302676"/>
            <a:ext cx="4932281" cy="1323439"/>
          </a:xfrm>
          <a:prstGeom prst="rect">
            <a:avLst/>
          </a:prstGeom>
        </p:spPr>
        <p:txBody>
          <a:bodyPr wrap="square">
            <a:spAutoFit/>
          </a:bodyPr>
          <a:lstStyle/>
          <a:p>
            <a:pPr algn="ctr"/>
            <a:r>
              <a:rPr lang="ru-RU" sz="2000" b="1" dirty="0">
                <a:solidFill>
                  <a:srgbClr val="C00000"/>
                </a:solidFill>
              </a:rPr>
              <a:t>Шлиф </a:t>
            </a:r>
            <a:r>
              <a:rPr lang="ru-RU" sz="2000" dirty="0"/>
              <a:t>– тонкий прозрачный срез горной породы, приклеенный на предметное стекло и подготовленный для микроскопического анализа </a:t>
            </a:r>
          </a:p>
        </p:txBody>
      </p:sp>
      <p:sp>
        <p:nvSpPr>
          <p:cNvPr id="2" name="Прямоугольник 1">
            <a:extLst>
              <a:ext uri="{FF2B5EF4-FFF2-40B4-BE49-F238E27FC236}">
                <a16:creationId xmlns:a16="http://schemas.microsoft.com/office/drawing/2014/main" id="{F221FDA7-8290-4FE8-BA52-0A61E73AAAB0}"/>
              </a:ext>
            </a:extLst>
          </p:cNvPr>
          <p:cNvSpPr/>
          <p:nvPr/>
        </p:nvSpPr>
        <p:spPr>
          <a:xfrm>
            <a:off x="8350484" y="3704983"/>
            <a:ext cx="4190666" cy="369332"/>
          </a:xfrm>
          <a:prstGeom prst="rect">
            <a:avLst/>
          </a:prstGeom>
        </p:spPr>
        <p:txBody>
          <a:bodyPr wrap="square">
            <a:spAutoFit/>
          </a:bodyPr>
          <a:lstStyle/>
          <a:p>
            <a:r>
              <a:rPr lang="ru-RU" dirty="0">
                <a:solidFill>
                  <a:schemeClr val="accent5">
                    <a:lumMod val="75000"/>
                  </a:schemeClr>
                </a:solidFill>
              </a:rPr>
              <a:t>Методика изготовления шлифа</a:t>
            </a:r>
          </a:p>
        </p:txBody>
      </p:sp>
      <p:cxnSp>
        <p:nvCxnSpPr>
          <p:cNvPr id="10" name="Прямая соединительная линия 9">
            <a:extLst>
              <a:ext uri="{FF2B5EF4-FFF2-40B4-BE49-F238E27FC236}">
                <a16:creationId xmlns:a16="http://schemas.microsoft.com/office/drawing/2014/main" id="{9F09D6D6-0348-422E-8BD6-1688CF693769}"/>
              </a:ext>
            </a:extLst>
          </p:cNvPr>
          <p:cNvCxnSpPr/>
          <p:nvPr/>
        </p:nvCxnSpPr>
        <p:spPr>
          <a:xfrm flipH="1">
            <a:off x="8150942" y="3704983"/>
            <a:ext cx="4041058"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id="{668CABEE-E3A9-42C6-9DD0-3FB5A1EB4F42}"/>
              </a:ext>
            </a:extLst>
          </p:cNvPr>
          <p:cNvCxnSpPr/>
          <p:nvPr/>
        </p:nvCxnSpPr>
        <p:spPr>
          <a:xfrm flipH="1">
            <a:off x="8150942" y="4077453"/>
            <a:ext cx="4041058"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50EE4449-63E4-4770-BEA8-9BF1643D033B}"/>
              </a:ext>
            </a:extLst>
          </p:cNvPr>
          <p:cNvCxnSpPr>
            <a:cxnSpLocks/>
          </p:cNvCxnSpPr>
          <p:nvPr/>
        </p:nvCxnSpPr>
        <p:spPr>
          <a:xfrm>
            <a:off x="8150942" y="3704983"/>
            <a:ext cx="0" cy="369332"/>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a:extLst>
              <a:ext uri="{FF2B5EF4-FFF2-40B4-BE49-F238E27FC236}">
                <a16:creationId xmlns:a16="http://schemas.microsoft.com/office/drawing/2014/main" id="{49B87111-405E-4427-A5ED-DC60AF6B8063}"/>
              </a:ext>
            </a:extLst>
          </p:cNvPr>
          <p:cNvCxnSpPr/>
          <p:nvPr/>
        </p:nvCxnSpPr>
        <p:spPr>
          <a:xfrm flipH="1">
            <a:off x="3514725" y="4074315"/>
            <a:ext cx="463621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a:extLst>
              <a:ext uri="{FF2B5EF4-FFF2-40B4-BE49-F238E27FC236}">
                <a16:creationId xmlns:a16="http://schemas.microsoft.com/office/drawing/2014/main" id="{11573167-7BD9-4EAE-AC82-8DC26FF45D17}"/>
              </a:ext>
            </a:extLst>
          </p:cNvPr>
          <p:cNvCxnSpPr>
            <a:cxnSpLocks/>
          </p:cNvCxnSpPr>
          <p:nvPr/>
        </p:nvCxnSpPr>
        <p:spPr>
          <a:xfrm flipH="1" flipV="1">
            <a:off x="5219700" y="3439899"/>
            <a:ext cx="2931241" cy="55092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a:extLst>
              <a:ext uri="{FF2B5EF4-FFF2-40B4-BE49-F238E27FC236}">
                <a16:creationId xmlns:a16="http://schemas.microsoft.com/office/drawing/2014/main" id="{AF12EE35-C0BC-43D9-AA76-7A93CB7EEE74}"/>
              </a:ext>
            </a:extLst>
          </p:cNvPr>
          <p:cNvCxnSpPr/>
          <p:nvPr/>
        </p:nvCxnSpPr>
        <p:spPr>
          <a:xfrm flipH="1" flipV="1">
            <a:off x="7934325" y="3629025"/>
            <a:ext cx="216616" cy="26062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205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для тит дип2.png"/>
          <p:cNvPicPr>
            <a:picLocks noChangeAspect="1"/>
          </p:cNvPicPr>
          <p:nvPr/>
        </p:nvPicPr>
        <p:blipFill>
          <a:blip r:embed="rId3" cstate="print"/>
          <a:srcRect l="5971" t="11222" r="5695" b="20042"/>
          <a:stretch>
            <a:fillRect/>
          </a:stretch>
        </p:blipFill>
        <p:spPr>
          <a:xfrm>
            <a:off x="0" y="0"/>
            <a:ext cx="12192000" cy="1362456"/>
          </a:xfrm>
          <a:prstGeom prst="rect">
            <a:avLst/>
          </a:prstGeom>
        </p:spPr>
      </p:pic>
      <p:sp>
        <p:nvSpPr>
          <p:cNvPr id="102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 name="Прямоугольник 9"/>
          <p:cNvSpPr/>
          <p:nvPr/>
        </p:nvSpPr>
        <p:spPr>
          <a:xfrm>
            <a:off x="932688" y="444931"/>
            <a:ext cx="10451592" cy="523220"/>
          </a:xfrm>
          <a:prstGeom prst="rect">
            <a:avLst/>
          </a:prstGeom>
        </p:spPr>
        <p:txBody>
          <a:bodyPr wrap="square">
            <a:spAutoFit/>
          </a:bodyPr>
          <a:lstStyle/>
          <a:p>
            <a:pPr algn="ctr"/>
            <a:r>
              <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Петрографический анализ</a:t>
            </a:r>
            <a:endParaRPr lang="ru-RU" sz="2800" dirty="0"/>
          </a:p>
        </p:txBody>
      </p:sp>
      <p:sp>
        <p:nvSpPr>
          <p:cNvPr id="7" name="Прямоугольник 6"/>
          <p:cNvSpPr/>
          <p:nvPr/>
        </p:nvSpPr>
        <p:spPr>
          <a:xfrm>
            <a:off x="128187" y="1546680"/>
            <a:ext cx="4932281" cy="1631216"/>
          </a:xfrm>
          <a:prstGeom prst="rect">
            <a:avLst/>
          </a:prstGeom>
        </p:spPr>
        <p:txBody>
          <a:bodyPr wrap="square">
            <a:spAutoFit/>
          </a:bodyPr>
          <a:lstStyle/>
          <a:p>
            <a:pPr algn="ctr"/>
            <a:r>
              <a:rPr lang="ru-RU" sz="2000" b="1" dirty="0">
                <a:solidFill>
                  <a:srgbClr val="C00000"/>
                </a:solidFill>
              </a:rPr>
              <a:t>Петрографический анализ пород </a:t>
            </a:r>
            <a:r>
              <a:rPr lang="ru-RU" sz="2000" dirty="0"/>
              <a:t>– рассматриваются задачи, решаемые петрографическими исследованиями; способы изготовления шлифов, устройство поляризационного микроскопа</a:t>
            </a:r>
          </a:p>
        </p:txBody>
      </p:sp>
      <p:sp>
        <p:nvSpPr>
          <p:cNvPr id="2" name="Прямоугольник 1"/>
          <p:cNvSpPr/>
          <p:nvPr/>
        </p:nvSpPr>
        <p:spPr>
          <a:xfrm>
            <a:off x="5534826" y="1546680"/>
            <a:ext cx="6096000" cy="2862322"/>
          </a:xfrm>
          <a:prstGeom prst="rect">
            <a:avLst/>
          </a:prstGeom>
        </p:spPr>
        <p:txBody>
          <a:bodyPr>
            <a:spAutoFit/>
          </a:bodyPr>
          <a:lstStyle/>
          <a:p>
            <a:pPr algn="just"/>
            <a:r>
              <a:rPr lang="ru-RU" dirty="0"/>
              <a:t>Руководствуясь данным методом, мною были сделаны и отполированы аншлифы, и далее изучены под бинокулярным микроскопом. </a:t>
            </a:r>
          </a:p>
          <a:p>
            <a:pPr algn="just"/>
            <a:endParaRPr lang="ru-RU" dirty="0"/>
          </a:p>
          <a:p>
            <a:pPr algn="just"/>
            <a:r>
              <a:rPr lang="ru-RU" dirty="0"/>
              <a:t>Приводятся диагностические признаки, оптические свойства, особенности строения породообразующих, второстепенных и акцессорных минералов, цементов и </a:t>
            </a:r>
            <a:r>
              <a:rPr lang="ru-RU" dirty="0" err="1"/>
              <a:t>аутигенных</a:t>
            </a:r>
            <a:r>
              <a:rPr lang="ru-RU" dirty="0"/>
              <a:t> включений терригенных и основных компонентов карбонатных пород, проиллюстрированные фотографиями шлифов и аншлифов.</a:t>
            </a:r>
          </a:p>
        </p:txBody>
      </p:sp>
      <p:pic>
        <p:nvPicPr>
          <p:cNvPr id="8" name="Рисунок 7">
            <a:extLst>
              <a:ext uri="{FF2B5EF4-FFF2-40B4-BE49-F238E27FC236}">
                <a16:creationId xmlns:a16="http://schemas.microsoft.com/office/drawing/2014/main" id="{EF6F6E99-8520-46D6-835E-721CE27D9EE0}"/>
              </a:ext>
            </a:extLst>
          </p:cNvPr>
          <p:cNvPicPr/>
          <p:nvPr/>
        </p:nvPicPr>
        <p:blipFill rotWithShape="1">
          <a:blip r:embed="rId4" cstate="print">
            <a:extLst>
              <a:ext uri="{28A0092B-C50C-407E-A947-70E740481C1C}">
                <a14:useLocalDpi xmlns:a14="http://schemas.microsoft.com/office/drawing/2010/main" val="0"/>
              </a:ext>
            </a:extLst>
          </a:blip>
          <a:srcRect t="8216"/>
          <a:stretch/>
        </p:blipFill>
        <p:spPr bwMode="auto">
          <a:xfrm>
            <a:off x="1271187" y="3177896"/>
            <a:ext cx="2891238" cy="3538360"/>
          </a:xfrm>
          <a:prstGeom prst="rect">
            <a:avLst/>
          </a:prstGeom>
          <a:ln>
            <a:noFill/>
          </a:ln>
          <a:extLst>
            <a:ext uri="{53640926-AAD7-44D8-BBD7-CCE9431645EC}">
              <a14:shadowObscured xmlns:a14="http://schemas.microsoft.com/office/drawing/2010/main"/>
            </a:ext>
          </a:extLst>
        </p:spPr>
      </p:pic>
      <p:sp>
        <p:nvSpPr>
          <p:cNvPr id="9" name="Прямоугольник 8">
            <a:extLst>
              <a:ext uri="{FF2B5EF4-FFF2-40B4-BE49-F238E27FC236}">
                <a16:creationId xmlns:a16="http://schemas.microsoft.com/office/drawing/2014/main" id="{971BFE8E-3185-45A0-B575-48F93997868D}"/>
              </a:ext>
            </a:extLst>
          </p:cNvPr>
          <p:cNvSpPr/>
          <p:nvPr/>
        </p:nvSpPr>
        <p:spPr>
          <a:xfrm>
            <a:off x="3375660" y="6499633"/>
            <a:ext cx="7372350" cy="307777"/>
          </a:xfrm>
          <a:prstGeom prst="rect">
            <a:avLst/>
          </a:prstGeom>
        </p:spPr>
        <p:txBody>
          <a:bodyPr wrap="square">
            <a:spAutoFit/>
          </a:bodyPr>
          <a:lstStyle/>
          <a:p>
            <a:pPr algn="ctr"/>
            <a:r>
              <a:rPr lang="ru-RU" sz="1400" dirty="0"/>
              <a:t>Рис. </a:t>
            </a:r>
            <a:r>
              <a:rPr lang="en-US" sz="1400" dirty="0"/>
              <a:t>1</a:t>
            </a:r>
            <a:r>
              <a:rPr lang="ru-RU" sz="1400" dirty="0"/>
              <a:t>8 </a:t>
            </a:r>
            <a:r>
              <a:rPr lang="ru-RU" sz="1400" dirty="0">
                <a:ea typeface="Times New Roman" panose="02020603050405020304" pitchFamily="18" charset="0"/>
                <a:cs typeface="Times New Roman" panose="02020603050405020304" pitchFamily="18" charset="0"/>
              </a:rPr>
              <a:t>–</a:t>
            </a:r>
            <a:r>
              <a:rPr lang="ru-RU" sz="1400" dirty="0"/>
              <a:t> Изучение и описание аншлифов под бинокулярным микроскопом</a:t>
            </a:r>
          </a:p>
        </p:txBody>
      </p:sp>
    </p:spTree>
    <p:extLst>
      <p:ext uri="{BB962C8B-B14F-4D97-AF65-F5344CB8AC3E}">
        <p14:creationId xmlns:p14="http://schemas.microsoft.com/office/powerpoint/2010/main" val="1235237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для тит дип2.png"/>
          <p:cNvPicPr>
            <a:picLocks noChangeAspect="1"/>
          </p:cNvPicPr>
          <p:nvPr/>
        </p:nvPicPr>
        <p:blipFill>
          <a:blip r:embed="rId3" cstate="print"/>
          <a:srcRect l="5971" t="11222" r="5695" b="20042"/>
          <a:stretch>
            <a:fillRect/>
          </a:stretch>
        </p:blipFill>
        <p:spPr>
          <a:xfrm>
            <a:off x="0" y="0"/>
            <a:ext cx="12192000" cy="1362456"/>
          </a:xfrm>
          <a:prstGeom prst="rect">
            <a:avLst/>
          </a:prstGeom>
        </p:spPr>
      </p:pic>
      <p:sp>
        <p:nvSpPr>
          <p:cNvPr id="6" name="Прямоугольник 5">
            <a:extLst>
              <a:ext uri="{FF2B5EF4-FFF2-40B4-BE49-F238E27FC236}">
                <a16:creationId xmlns:a16="http://schemas.microsoft.com/office/drawing/2014/main" id="{7B0733DF-5542-4EA2-A0B7-7AD2A770BD23}"/>
              </a:ext>
            </a:extLst>
          </p:cNvPr>
          <p:cNvSpPr/>
          <p:nvPr/>
        </p:nvSpPr>
        <p:spPr>
          <a:xfrm>
            <a:off x="7321400" y="1362456"/>
            <a:ext cx="4819800" cy="4493538"/>
          </a:xfrm>
          <a:prstGeom prst="rect">
            <a:avLst/>
          </a:prstGeom>
        </p:spPr>
        <p:txBody>
          <a:bodyPr wrap="square" anchor="ctr">
            <a:spAutoFit/>
          </a:bodyPr>
          <a:lstStyle/>
          <a:p>
            <a:pPr fontAlgn="auto">
              <a:spcAft>
                <a:spcPts val="0"/>
              </a:spcAft>
              <a:defRPr/>
            </a:pPr>
            <a:r>
              <a:rPr lang="ru-RU" sz="2400" b="1" kern="0" dirty="0">
                <a:ln w="1905"/>
                <a:solidFill>
                  <a:srgbClr val="002060"/>
                </a:solidFill>
                <a:ea typeface="ＭＳ Ｐゴシック" pitchFamily="-106" charset="-128"/>
                <a:cs typeface="Times New Roman" pitchFamily="18" charset="0"/>
              </a:rPr>
              <a:t>Административное положение: </a:t>
            </a:r>
          </a:p>
          <a:p>
            <a:pPr marL="360000">
              <a:spcBef>
                <a:spcPts val="0"/>
              </a:spcBef>
              <a:defRPr/>
            </a:pPr>
            <a:r>
              <a:rPr lang="ru-RU" sz="2000" dirty="0"/>
              <a:t>Приволжский федеральный округ РТ в районе г. Елабуга (Елабужский район)</a:t>
            </a:r>
          </a:p>
          <a:p>
            <a:pPr fontAlgn="auto">
              <a:spcAft>
                <a:spcPts val="0"/>
              </a:spcAft>
              <a:defRPr/>
            </a:pPr>
            <a:endParaRPr lang="ru-RU" sz="2400" b="1" kern="0" dirty="0">
              <a:ln w="1905"/>
              <a:ea typeface="ＭＳ Ｐゴシック" pitchFamily="-106" charset="-128"/>
              <a:cs typeface="Times New Roman" pitchFamily="18" charset="0"/>
            </a:endParaRPr>
          </a:p>
          <a:p>
            <a:pPr fontAlgn="auto">
              <a:spcAft>
                <a:spcPts val="0"/>
              </a:spcAft>
              <a:defRPr/>
            </a:pPr>
            <a:r>
              <a:rPr lang="ru-RU" sz="2400" b="1" kern="0" dirty="0">
                <a:ln w="1905"/>
                <a:solidFill>
                  <a:srgbClr val="002060"/>
                </a:solidFill>
                <a:ea typeface="ＭＳ Ｐゴシック" pitchFamily="-106" charset="-128"/>
                <a:cs typeface="Times New Roman" pitchFamily="18" charset="0"/>
              </a:rPr>
              <a:t>Геологическая изученность: </a:t>
            </a:r>
          </a:p>
          <a:p>
            <a:pPr marL="360000">
              <a:spcBef>
                <a:spcPts val="0"/>
              </a:spcBef>
              <a:defRPr/>
            </a:pPr>
            <a:r>
              <a:rPr lang="ru-RU" sz="2000" dirty="0"/>
              <a:t>В изучении обнажений у с. </a:t>
            </a:r>
            <a:r>
              <a:rPr lang="ru-RU" sz="2000" dirty="0" err="1"/>
              <a:t>Сентяк</a:t>
            </a:r>
            <a:r>
              <a:rPr lang="ru-RU" sz="2000" dirty="0"/>
              <a:t> принимали участие </a:t>
            </a:r>
            <a:r>
              <a:rPr lang="ru-RU" sz="2000" dirty="0" err="1"/>
              <a:t>В.А.Чердынцев</a:t>
            </a:r>
            <a:r>
              <a:rPr lang="ru-RU" sz="2000" dirty="0"/>
              <a:t> /1914/, М.Г. </a:t>
            </a:r>
            <a:r>
              <a:rPr lang="ru-RU" sz="2000" dirty="0" err="1"/>
              <a:t>Солодухо</a:t>
            </a:r>
            <a:r>
              <a:rPr lang="ru-RU" sz="2000" dirty="0"/>
              <a:t>, Е.И. Тихвинская /1946/, Н.Н. </a:t>
            </a:r>
            <a:r>
              <a:rPr lang="ru-RU" sz="2000" dirty="0" err="1"/>
              <a:t>Форш</a:t>
            </a:r>
            <a:r>
              <a:rPr lang="ru-RU" sz="2000" dirty="0"/>
              <a:t> /1955/, А.П. </a:t>
            </a:r>
            <a:r>
              <a:rPr lang="ru-RU" sz="2000" dirty="0" err="1"/>
              <a:t>Блудоров</a:t>
            </a:r>
            <a:r>
              <a:rPr lang="ru-RU" sz="2000" dirty="0"/>
              <a:t> /1964/, Ю.В. </a:t>
            </a:r>
            <a:r>
              <a:rPr lang="ru-RU" sz="2000" dirty="0" err="1"/>
              <a:t>Сементовский</a:t>
            </a:r>
            <a:r>
              <a:rPr lang="ru-RU" sz="2000" dirty="0"/>
              <a:t> /1973/ и др. </a:t>
            </a:r>
            <a:endParaRPr lang="en-US" sz="2000" dirty="0"/>
          </a:p>
          <a:p>
            <a:pPr marL="360000">
              <a:spcBef>
                <a:spcPts val="0"/>
              </a:spcBef>
              <a:defRPr/>
            </a:pPr>
            <a:endParaRPr lang="ru-RU" dirty="0">
              <a:cs typeface="Times New Roman" pitchFamily="18" charset="0"/>
            </a:endParaRPr>
          </a:p>
          <a:p>
            <a:pPr>
              <a:spcBef>
                <a:spcPts val="0"/>
              </a:spcBef>
              <a:buFont typeface="Wingdings" pitchFamily="2" charset="2"/>
              <a:buNone/>
              <a:defRPr/>
            </a:pPr>
            <a:endParaRPr lang="en-US" b="1" dirty="0">
              <a:cs typeface="Times New Roman" pitchFamily="18" charset="0"/>
            </a:endParaRPr>
          </a:p>
          <a:p>
            <a:pPr>
              <a:spcBef>
                <a:spcPts val="0"/>
              </a:spcBef>
              <a:spcAft>
                <a:spcPts val="0"/>
              </a:spcAft>
              <a:defRPr/>
            </a:pPr>
            <a:endParaRPr lang="ru-RU" dirty="0"/>
          </a:p>
        </p:txBody>
      </p:sp>
      <p:pic>
        <p:nvPicPr>
          <p:cNvPr id="16" name="Рисунок 15">
            <a:extLst>
              <a:ext uri="{FF2B5EF4-FFF2-40B4-BE49-F238E27FC236}">
                <a16:creationId xmlns:a16="http://schemas.microsoft.com/office/drawing/2014/main" id="{71F77E54-B6B7-4E94-90A8-91E5FA19E668}"/>
              </a:ext>
            </a:extLst>
          </p:cNvPr>
          <p:cNvPicPr/>
          <p:nvPr/>
        </p:nvPicPr>
        <p:blipFill rotWithShape="1">
          <a:blip r:embed="rId4"/>
          <a:srcRect l="-1" t="14934" r="48930" b="16444"/>
          <a:stretch/>
        </p:blipFill>
        <p:spPr bwMode="auto">
          <a:xfrm>
            <a:off x="110145" y="1362456"/>
            <a:ext cx="7160455" cy="5412256"/>
          </a:xfrm>
          <a:prstGeom prst="rect">
            <a:avLst/>
          </a:prstGeom>
          <a:ln>
            <a:noFill/>
          </a:ln>
          <a:extLst>
            <a:ext uri="{53640926-AAD7-44D8-BBD7-CCE9431645EC}">
              <a14:shadowObscured xmlns:a14="http://schemas.microsoft.com/office/drawing/2010/main"/>
            </a:ext>
          </a:extLst>
        </p:spPr>
      </p:pic>
      <p:sp>
        <p:nvSpPr>
          <p:cNvPr id="17" name="Заголовок 1">
            <a:extLst>
              <a:ext uri="{FF2B5EF4-FFF2-40B4-BE49-F238E27FC236}">
                <a16:creationId xmlns:a16="http://schemas.microsoft.com/office/drawing/2014/main" id="{0F667CE3-732B-4F55-88F0-38F8203312DB}"/>
              </a:ext>
            </a:extLst>
          </p:cNvPr>
          <p:cNvSpPr txBox="1">
            <a:spLocks/>
          </p:cNvSpPr>
          <p:nvPr/>
        </p:nvSpPr>
        <p:spPr>
          <a:xfrm>
            <a:off x="1973943" y="380681"/>
            <a:ext cx="9100457" cy="864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Общие сведение о геологическом разрезе </a:t>
            </a:r>
            <a:r>
              <a:rPr lang="ru-RU" sz="2800" b="1" dirty="0" err="1">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Сентяк</a:t>
            </a:r>
            <a:endPar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2" name="Полилиния: фигура 31">
            <a:extLst>
              <a:ext uri="{FF2B5EF4-FFF2-40B4-BE49-F238E27FC236}">
                <a16:creationId xmlns:a16="http://schemas.microsoft.com/office/drawing/2014/main" id="{729BA056-4825-4A1E-A90E-11F6508F48FA}"/>
              </a:ext>
            </a:extLst>
          </p:cNvPr>
          <p:cNvSpPr/>
          <p:nvPr/>
        </p:nvSpPr>
        <p:spPr>
          <a:xfrm>
            <a:off x="3086100" y="4068584"/>
            <a:ext cx="1873250" cy="1227316"/>
          </a:xfrm>
          <a:custGeom>
            <a:avLst/>
            <a:gdLst>
              <a:gd name="connsiteX0" fmla="*/ 39308 w 1906208"/>
              <a:gd name="connsiteY0" fmla="*/ 882650 h 1202197"/>
              <a:gd name="connsiteX1" fmla="*/ 261558 w 1906208"/>
              <a:gd name="connsiteY1" fmla="*/ 889000 h 1202197"/>
              <a:gd name="connsiteX2" fmla="*/ 280608 w 1906208"/>
              <a:gd name="connsiteY2" fmla="*/ 895350 h 1202197"/>
              <a:gd name="connsiteX3" fmla="*/ 388558 w 1906208"/>
              <a:gd name="connsiteY3" fmla="*/ 901700 h 1202197"/>
              <a:gd name="connsiteX4" fmla="*/ 464758 w 1906208"/>
              <a:gd name="connsiteY4" fmla="*/ 920750 h 1202197"/>
              <a:gd name="connsiteX5" fmla="*/ 490158 w 1906208"/>
              <a:gd name="connsiteY5" fmla="*/ 927100 h 1202197"/>
              <a:gd name="connsiteX6" fmla="*/ 521908 w 1906208"/>
              <a:gd name="connsiteY6" fmla="*/ 933450 h 1202197"/>
              <a:gd name="connsiteX7" fmla="*/ 560008 w 1906208"/>
              <a:gd name="connsiteY7" fmla="*/ 946150 h 1202197"/>
              <a:gd name="connsiteX8" fmla="*/ 585408 w 1906208"/>
              <a:gd name="connsiteY8" fmla="*/ 952500 h 1202197"/>
              <a:gd name="connsiteX9" fmla="*/ 604458 w 1906208"/>
              <a:gd name="connsiteY9" fmla="*/ 958850 h 1202197"/>
              <a:gd name="connsiteX10" fmla="*/ 655258 w 1906208"/>
              <a:gd name="connsiteY10" fmla="*/ 965200 h 1202197"/>
              <a:gd name="connsiteX11" fmla="*/ 769558 w 1906208"/>
              <a:gd name="connsiteY11" fmla="*/ 977900 h 1202197"/>
              <a:gd name="connsiteX12" fmla="*/ 839408 w 1906208"/>
              <a:gd name="connsiteY12" fmla="*/ 990600 h 1202197"/>
              <a:gd name="connsiteX13" fmla="*/ 858458 w 1906208"/>
              <a:gd name="connsiteY13" fmla="*/ 996950 h 1202197"/>
              <a:gd name="connsiteX14" fmla="*/ 890208 w 1906208"/>
              <a:gd name="connsiteY14" fmla="*/ 1003300 h 1202197"/>
              <a:gd name="connsiteX15" fmla="*/ 928308 w 1906208"/>
              <a:gd name="connsiteY15" fmla="*/ 1016000 h 1202197"/>
              <a:gd name="connsiteX16" fmla="*/ 947358 w 1906208"/>
              <a:gd name="connsiteY16" fmla="*/ 1022350 h 1202197"/>
              <a:gd name="connsiteX17" fmla="*/ 966408 w 1906208"/>
              <a:gd name="connsiteY17" fmla="*/ 1028700 h 1202197"/>
              <a:gd name="connsiteX18" fmla="*/ 1017208 w 1906208"/>
              <a:gd name="connsiteY18" fmla="*/ 1035050 h 1202197"/>
              <a:gd name="connsiteX19" fmla="*/ 1106108 w 1906208"/>
              <a:gd name="connsiteY19" fmla="*/ 1054100 h 1202197"/>
              <a:gd name="connsiteX20" fmla="*/ 1144208 w 1906208"/>
              <a:gd name="connsiteY20" fmla="*/ 1066800 h 1202197"/>
              <a:gd name="connsiteX21" fmla="*/ 1163258 w 1906208"/>
              <a:gd name="connsiteY21" fmla="*/ 1073150 h 1202197"/>
              <a:gd name="connsiteX22" fmla="*/ 1188658 w 1906208"/>
              <a:gd name="connsiteY22" fmla="*/ 1079500 h 1202197"/>
              <a:gd name="connsiteX23" fmla="*/ 1226758 w 1906208"/>
              <a:gd name="connsiteY23" fmla="*/ 1092200 h 1202197"/>
              <a:gd name="connsiteX24" fmla="*/ 1271208 w 1906208"/>
              <a:gd name="connsiteY24" fmla="*/ 1098550 h 1202197"/>
              <a:gd name="connsiteX25" fmla="*/ 1290258 w 1906208"/>
              <a:gd name="connsiteY25" fmla="*/ 1104900 h 1202197"/>
              <a:gd name="connsiteX26" fmla="*/ 1449008 w 1906208"/>
              <a:gd name="connsiteY26" fmla="*/ 1117600 h 1202197"/>
              <a:gd name="connsiteX27" fmla="*/ 1487108 w 1906208"/>
              <a:gd name="connsiteY27" fmla="*/ 1130300 h 1202197"/>
              <a:gd name="connsiteX28" fmla="*/ 1506158 w 1906208"/>
              <a:gd name="connsiteY28" fmla="*/ 1143000 h 1202197"/>
              <a:gd name="connsiteX29" fmla="*/ 1544258 w 1906208"/>
              <a:gd name="connsiteY29" fmla="*/ 1155700 h 1202197"/>
              <a:gd name="connsiteX30" fmla="*/ 1582358 w 1906208"/>
              <a:gd name="connsiteY30" fmla="*/ 1168400 h 1202197"/>
              <a:gd name="connsiteX31" fmla="*/ 1601408 w 1906208"/>
              <a:gd name="connsiteY31" fmla="*/ 1174750 h 1202197"/>
              <a:gd name="connsiteX32" fmla="*/ 1633158 w 1906208"/>
              <a:gd name="connsiteY32" fmla="*/ 1181100 h 1202197"/>
              <a:gd name="connsiteX33" fmla="*/ 1658558 w 1906208"/>
              <a:gd name="connsiteY33" fmla="*/ 1187450 h 1202197"/>
              <a:gd name="connsiteX34" fmla="*/ 1810958 w 1906208"/>
              <a:gd name="connsiteY34" fmla="*/ 1193800 h 1202197"/>
              <a:gd name="connsiteX35" fmla="*/ 1874458 w 1906208"/>
              <a:gd name="connsiteY35" fmla="*/ 1193800 h 1202197"/>
              <a:gd name="connsiteX36" fmla="*/ 1887158 w 1906208"/>
              <a:gd name="connsiteY36" fmla="*/ 1174750 h 1202197"/>
              <a:gd name="connsiteX37" fmla="*/ 1906208 w 1906208"/>
              <a:gd name="connsiteY37" fmla="*/ 1162050 h 1202197"/>
              <a:gd name="connsiteX38" fmla="*/ 1899858 w 1906208"/>
              <a:gd name="connsiteY38" fmla="*/ 774700 h 1202197"/>
              <a:gd name="connsiteX39" fmla="*/ 1893508 w 1906208"/>
              <a:gd name="connsiteY39" fmla="*/ 755650 h 1202197"/>
              <a:gd name="connsiteX40" fmla="*/ 1855408 w 1906208"/>
              <a:gd name="connsiteY40" fmla="*/ 635000 h 1202197"/>
              <a:gd name="connsiteX41" fmla="*/ 1842708 w 1906208"/>
              <a:gd name="connsiteY41" fmla="*/ 590550 h 1202197"/>
              <a:gd name="connsiteX42" fmla="*/ 1836358 w 1906208"/>
              <a:gd name="connsiteY42" fmla="*/ 419100 h 1202197"/>
              <a:gd name="connsiteX43" fmla="*/ 1823658 w 1906208"/>
              <a:gd name="connsiteY43" fmla="*/ 381000 h 1202197"/>
              <a:gd name="connsiteX44" fmla="*/ 1810958 w 1906208"/>
              <a:gd name="connsiteY44" fmla="*/ 336550 h 1202197"/>
              <a:gd name="connsiteX45" fmla="*/ 1785558 w 1906208"/>
              <a:gd name="connsiteY45" fmla="*/ 298450 h 1202197"/>
              <a:gd name="connsiteX46" fmla="*/ 1753808 w 1906208"/>
              <a:gd name="connsiteY46" fmla="*/ 260350 h 1202197"/>
              <a:gd name="connsiteX47" fmla="*/ 1734758 w 1906208"/>
              <a:gd name="connsiteY47" fmla="*/ 247650 h 1202197"/>
              <a:gd name="connsiteX48" fmla="*/ 1722058 w 1906208"/>
              <a:gd name="connsiteY48" fmla="*/ 228600 h 1202197"/>
              <a:gd name="connsiteX49" fmla="*/ 1703008 w 1906208"/>
              <a:gd name="connsiteY49" fmla="*/ 215900 h 1202197"/>
              <a:gd name="connsiteX50" fmla="*/ 1677608 w 1906208"/>
              <a:gd name="connsiteY50" fmla="*/ 190500 h 1202197"/>
              <a:gd name="connsiteX51" fmla="*/ 1658558 w 1906208"/>
              <a:gd name="connsiteY51" fmla="*/ 171450 h 1202197"/>
              <a:gd name="connsiteX52" fmla="*/ 1639508 w 1906208"/>
              <a:gd name="connsiteY52" fmla="*/ 165100 h 1202197"/>
              <a:gd name="connsiteX53" fmla="*/ 1626808 w 1906208"/>
              <a:gd name="connsiteY53" fmla="*/ 146050 h 1202197"/>
              <a:gd name="connsiteX54" fmla="*/ 1588708 w 1906208"/>
              <a:gd name="connsiteY54" fmla="*/ 133350 h 1202197"/>
              <a:gd name="connsiteX55" fmla="*/ 1569658 w 1906208"/>
              <a:gd name="connsiteY55" fmla="*/ 120650 h 1202197"/>
              <a:gd name="connsiteX56" fmla="*/ 1556958 w 1906208"/>
              <a:gd name="connsiteY56" fmla="*/ 101600 h 1202197"/>
              <a:gd name="connsiteX57" fmla="*/ 1518858 w 1906208"/>
              <a:gd name="connsiteY57" fmla="*/ 88900 h 1202197"/>
              <a:gd name="connsiteX58" fmla="*/ 1480758 w 1906208"/>
              <a:gd name="connsiteY58" fmla="*/ 76200 h 1202197"/>
              <a:gd name="connsiteX59" fmla="*/ 1461708 w 1906208"/>
              <a:gd name="connsiteY59" fmla="*/ 69850 h 1202197"/>
              <a:gd name="connsiteX60" fmla="*/ 1417258 w 1906208"/>
              <a:gd name="connsiteY60" fmla="*/ 63500 h 1202197"/>
              <a:gd name="connsiteX61" fmla="*/ 1347408 w 1906208"/>
              <a:gd name="connsiteY61" fmla="*/ 50800 h 1202197"/>
              <a:gd name="connsiteX62" fmla="*/ 1322008 w 1906208"/>
              <a:gd name="connsiteY62" fmla="*/ 44450 h 1202197"/>
              <a:gd name="connsiteX63" fmla="*/ 1271208 w 1906208"/>
              <a:gd name="connsiteY63" fmla="*/ 38100 h 1202197"/>
              <a:gd name="connsiteX64" fmla="*/ 1226758 w 1906208"/>
              <a:gd name="connsiteY64" fmla="*/ 25400 h 1202197"/>
              <a:gd name="connsiteX65" fmla="*/ 1175958 w 1906208"/>
              <a:gd name="connsiteY65" fmla="*/ 12700 h 1202197"/>
              <a:gd name="connsiteX66" fmla="*/ 1112458 w 1906208"/>
              <a:gd name="connsiteY66" fmla="*/ 0 h 1202197"/>
              <a:gd name="connsiteX67" fmla="*/ 915608 w 1906208"/>
              <a:gd name="connsiteY67" fmla="*/ 6350 h 1202197"/>
              <a:gd name="connsiteX68" fmla="*/ 858458 w 1906208"/>
              <a:gd name="connsiteY68" fmla="*/ 38100 h 1202197"/>
              <a:gd name="connsiteX69" fmla="*/ 839408 w 1906208"/>
              <a:gd name="connsiteY69" fmla="*/ 57150 h 1202197"/>
              <a:gd name="connsiteX70" fmla="*/ 820358 w 1906208"/>
              <a:gd name="connsiteY70" fmla="*/ 63500 h 1202197"/>
              <a:gd name="connsiteX71" fmla="*/ 801308 w 1906208"/>
              <a:gd name="connsiteY71" fmla="*/ 76200 h 1202197"/>
              <a:gd name="connsiteX72" fmla="*/ 788608 w 1906208"/>
              <a:gd name="connsiteY72" fmla="*/ 95250 h 1202197"/>
              <a:gd name="connsiteX73" fmla="*/ 731458 w 1906208"/>
              <a:gd name="connsiteY73" fmla="*/ 127000 h 1202197"/>
              <a:gd name="connsiteX74" fmla="*/ 712408 w 1906208"/>
              <a:gd name="connsiteY74" fmla="*/ 139700 h 1202197"/>
              <a:gd name="connsiteX75" fmla="*/ 699708 w 1906208"/>
              <a:gd name="connsiteY75" fmla="*/ 158750 h 1202197"/>
              <a:gd name="connsiteX76" fmla="*/ 661608 w 1906208"/>
              <a:gd name="connsiteY76" fmla="*/ 177800 h 1202197"/>
              <a:gd name="connsiteX77" fmla="*/ 642558 w 1906208"/>
              <a:gd name="connsiteY77" fmla="*/ 190500 h 1202197"/>
              <a:gd name="connsiteX78" fmla="*/ 617158 w 1906208"/>
              <a:gd name="connsiteY78" fmla="*/ 228600 h 1202197"/>
              <a:gd name="connsiteX79" fmla="*/ 604458 w 1906208"/>
              <a:gd name="connsiteY79" fmla="*/ 247650 h 1202197"/>
              <a:gd name="connsiteX80" fmla="*/ 572708 w 1906208"/>
              <a:gd name="connsiteY80" fmla="*/ 304800 h 1202197"/>
              <a:gd name="connsiteX81" fmla="*/ 560008 w 1906208"/>
              <a:gd name="connsiteY81" fmla="*/ 323850 h 1202197"/>
              <a:gd name="connsiteX82" fmla="*/ 540958 w 1906208"/>
              <a:gd name="connsiteY82" fmla="*/ 330200 h 1202197"/>
              <a:gd name="connsiteX83" fmla="*/ 521908 w 1906208"/>
              <a:gd name="connsiteY83" fmla="*/ 368300 h 1202197"/>
              <a:gd name="connsiteX84" fmla="*/ 502858 w 1906208"/>
              <a:gd name="connsiteY84" fmla="*/ 381000 h 1202197"/>
              <a:gd name="connsiteX85" fmla="*/ 496508 w 1906208"/>
              <a:gd name="connsiteY85" fmla="*/ 400050 h 1202197"/>
              <a:gd name="connsiteX86" fmla="*/ 471108 w 1906208"/>
              <a:gd name="connsiteY86" fmla="*/ 438150 h 1202197"/>
              <a:gd name="connsiteX87" fmla="*/ 445708 w 1906208"/>
              <a:gd name="connsiteY87" fmla="*/ 482600 h 1202197"/>
              <a:gd name="connsiteX88" fmla="*/ 439358 w 1906208"/>
              <a:gd name="connsiteY88" fmla="*/ 501650 h 1202197"/>
              <a:gd name="connsiteX89" fmla="*/ 420308 w 1906208"/>
              <a:gd name="connsiteY89" fmla="*/ 508000 h 1202197"/>
              <a:gd name="connsiteX90" fmla="*/ 394908 w 1906208"/>
              <a:gd name="connsiteY90" fmla="*/ 565150 h 1202197"/>
              <a:gd name="connsiteX91" fmla="*/ 375858 w 1906208"/>
              <a:gd name="connsiteY91" fmla="*/ 577850 h 1202197"/>
              <a:gd name="connsiteX92" fmla="*/ 356808 w 1906208"/>
              <a:gd name="connsiteY92" fmla="*/ 584200 h 1202197"/>
              <a:gd name="connsiteX93" fmla="*/ 350458 w 1906208"/>
              <a:gd name="connsiteY93" fmla="*/ 603250 h 1202197"/>
              <a:gd name="connsiteX94" fmla="*/ 331408 w 1906208"/>
              <a:gd name="connsiteY94" fmla="*/ 615950 h 1202197"/>
              <a:gd name="connsiteX95" fmla="*/ 293308 w 1906208"/>
              <a:gd name="connsiteY95" fmla="*/ 641350 h 1202197"/>
              <a:gd name="connsiteX96" fmla="*/ 280608 w 1906208"/>
              <a:gd name="connsiteY96" fmla="*/ 660400 h 1202197"/>
              <a:gd name="connsiteX97" fmla="*/ 223458 w 1906208"/>
              <a:gd name="connsiteY97" fmla="*/ 692150 h 1202197"/>
              <a:gd name="connsiteX98" fmla="*/ 210758 w 1906208"/>
              <a:gd name="connsiteY98" fmla="*/ 711200 h 1202197"/>
              <a:gd name="connsiteX99" fmla="*/ 191708 w 1906208"/>
              <a:gd name="connsiteY99" fmla="*/ 717550 h 1202197"/>
              <a:gd name="connsiteX100" fmla="*/ 153608 w 1906208"/>
              <a:gd name="connsiteY100" fmla="*/ 736600 h 1202197"/>
              <a:gd name="connsiteX101" fmla="*/ 140908 w 1906208"/>
              <a:gd name="connsiteY101" fmla="*/ 755650 h 1202197"/>
              <a:gd name="connsiteX102" fmla="*/ 102808 w 1906208"/>
              <a:gd name="connsiteY102" fmla="*/ 768350 h 1202197"/>
              <a:gd name="connsiteX103" fmla="*/ 64708 w 1906208"/>
              <a:gd name="connsiteY103" fmla="*/ 793750 h 1202197"/>
              <a:gd name="connsiteX104" fmla="*/ 26608 w 1906208"/>
              <a:gd name="connsiteY104" fmla="*/ 819150 h 1202197"/>
              <a:gd name="connsiteX105" fmla="*/ 7558 w 1906208"/>
              <a:gd name="connsiteY105" fmla="*/ 831850 h 1202197"/>
              <a:gd name="connsiteX106" fmla="*/ 39308 w 1906208"/>
              <a:gd name="connsiteY106" fmla="*/ 882650 h 120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06208" h="1202197">
                <a:moveTo>
                  <a:pt x="39308" y="882650"/>
                </a:moveTo>
                <a:cubicBezTo>
                  <a:pt x="81641" y="892175"/>
                  <a:pt x="187547" y="885105"/>
                  <a:pt x="261558" y="889000"/>
                </a:cubicBezTo>
                <a:cubicBezTo>
                  <a:pt x="268242" y="889352"/>
                  <a:pt x="273948" y="894684"/>
                  <a:pt x="280608" y="895350"/>
                </a:cubicBezTo>
                <a:cubicBezTo>
                  <a:pt x="316475" y="898937"/>
                  <a:pt x="352575" y="899583"/>
                  <a:pt x="388558" y="901700"/>
                </a:cubicBezTo>
                <a:cubicBezTo>
                  <a:pt x="488254" y="918316"/>
                  <a:pt x="364129" y="895593"/>
                  <a:pt x="464758" y="920750"/>
                </a:cubicBezTo>
                <a:cubicBezTo>
                  <a:pt x="473225" y="922867"/>
                  <a:pt x="481639" y="925207"/>
                  <a:pt x="490158" y="927100"/>
                </a:cubicBezTo>
                <a:cubicBezTo>
                  <a:pt x="500694" y="929441"/>
                  <a:pt x="511495" y="930610"/>
                  <a:pt x="521908" y="933450"/>
                </a:cubicBezTo>
                <a:cubicBezTo>
                  <a:pt x="534823" y="936972"/>
                  <a:pt x="547021" y="942903"/>
                  <a:pt x="560008" y="946150"/>
                </a:cubicBezTo>
                <a:cubicBezTo>
                  <a:pt x="568475" y="948267"/>
                  <a:pt x="577017" y="950102"/>
                  <a:pt x="585408" y="952500"/>
                </a:cubicBezTo>
                <a:cubicBezTo>
                  <a:pt x="591844" y="954339"/>
                  <a:pt x="597872" y="957653"/>
                  <a:pt x="604458" y="958850"/>
                </a:cubicBezTo>
                <a:cubicBezTo>
                  <a:pt x="621248" y="961903"/>
                  <a:pt x="638305" y="963244"/>
                  <a:pt x="655258" y="965200"/>
                </a:cubicBezTo>
                <a:lnTo>
                  <a:pt x="769558" y="977900"/>
                </a:lnTo>
                <a:cubicBezTo>
                  <a:pt x="813246" y="992463"/>
                  <a:pt x="760426" y="976240"/>
                  <a:pt x="839408" y="990600"/>
                </a:cubicBezTo>
                <a:cubicBezTo>
                  <a:pt x="845994" y="991797"/>
                  <a:pt x="851964" y="995327"/>
                  <a:pt x="858458" y="996950"/>
                </a:cubicBezTo>
                <a:cubicBezTo>
                  <a:pt x="868929" y="999568"/>
                  <a:pt x="879795" y="1000460"/>
                  <a:pt x="890208" y="1003300"/>
                </a:cubicBezTo>
                <a:cubicBezTo>
                  <a:pt x="903123" y="1006822"/>
                  <a:pt x="915608" y="1011767"/>
                  <a:pt x="928308" y="1016000"/>
                </a:cubicBezTo>
                <a:lnTo>
                  <a:pt x="947358" y="1022350"/>
                </a:lnTo>
                <a:cubicBezTo>
                  <a:pt x="953708" y="1024467"/>
                  <a:pt x="959766" y="1027870"/>
                  <a:pt x="966408" y="1028700"/>
                </a:cubicBezTo>
                <a:lnTo>
                  <a:pt x="1017208" y="1035050"/>
                </a:lnTo>
                <a:cubicBezTo>
                  <a:pt x="1071497" y="1053146"/>
                  <a:pt x="1042024" y="1046090"/>
                  <a:pt x="1106108" y="1054100"/>
                </a:cubicBezTo>
                <a:lnTo>
                  <a:pt x="1144208" y="1066800"/>
                </a:lnTo>
                <a:cubicBezTo>
                  <a:pt x="1150558" y="1068917"/>
                  <a:pt x="1156764" y="1071527"/>
                  <a:pt x="1163258" y="1073150"/>
                </a:cubicBezTo>
                <a:cubicBezTo>
                  <a:pt x="1171725" y="1075267"/>
                  <a:pt x="1180299" y="1076992"/>
                  <a:pt x="1188658" y="1079500"/>
                </a:cubicBezTo>
                <a:cubicBezTo>
                  <a:pt x="1201480" y="1083347"/>
                  <a:pt x="1213506" y="1090307"/>
                  <a:pt x="1226758" y="1092200"/>
                </a:cubicBezTo>
                <a:lnTo>
                  <a:pt x="1271208" y="1098550"/>
                </a:lnTo>
                <a:cubicBezTo>
                  <a:pt x="1277558" y="1100667"/>
                  <a:pt x="1283694" y="1103587"/>
                  <a:pt x="1290258" y="1104900"/>
                </a:cubicBezTo>
                <a:cubicBezTo>
                  <a:pt x="1339955" y="1114839"/>
                  <a:pt x="1402696" y="1115027"/>
                  <a:pt x="1449008" y="1117600"/>
                </a:cubicBezTo>
                <a:cubicBezTo>
                  <a:pt x="1461708" y="1121833"/>
                  <a:pt x="1475969" y="1122874"/>
                  <a:pt x="1487108" y="1130300"/>
                </a:cubicBezTo>
                <a:cubicBezTo>
                  <a:pt x="1493458" y="1134533"/>
                  <a:pt x="1499184" y="1139900"/>
                  <a:pt x="1506158" y="1143000"/>
                </a:cubicBezTo>
                <a:cubicBezTo>
                  <a:pt x="1518391" y="1148437"/>
                  <a:pt x="1531558" y="1151467"/>
                  <a:pt x="1544258" y="1155700"/>
                </a:cubicBezTo>
                <a:lnTo>
                  <a:pt x="1582358" y="1168400"/>
                </a:lnTo>
                <a:cubicBezTo>
                  <a:pt x="1588708" y="1170517"/>
                  <a:pt x="1594844" y="1173437"/>
                  <a:pt x="1601408" y="1174750"/>
                </a:cubicBezTo>
                <a:cubicBezTo>
                  <a:pt x="1611991" y="1176867"/>
                  <a:pt x="1622622" y="1178759"/>
                  <a:pt x="1633158" y="1181100"/>
                </a:cubicBezTo>
                <a:cubicBezTo>
                  <a:pt x="1641677" y="1182993"/>
                  <a:pt x="1649853" y="1186828"/>
                  <a:pt x="1658558" y="1187450"/>
                </a:cubicBezTo>
                <a:cubicBezTo>
                  <a:pt x="1709273" y="1191072"/>
                  <a:pt x="1760158" y="1191683"/>
                  <a:pt x="1810958" y="1193800"/>
                </a:cubicBezTo>
                <a:cubicBezTo>
                  <a:pt x="1835350" y="1201931"/>
                  <a:pt x="1843187" y="1207698"/>
                  <a:pt x="1874458" y="1193800"/>
                </a:cubicBezTo>
                <a:cubicBezTo>
                  <a:pt x="1881432" y="1190700"/>
                  <a:pt x="1881762" y="1180146"/>
                  <a:pt x="1887158" y="1174750"/>
                </a:cubicBezTo>
                <a:cubicBezTo>
                  <a:pt x="1892554" y="1169354"/>
                  <a:pt x="1899858" y="1166283"/>
                  <a:pt x="1906208" y="1162050"/>
                </a:cubicBezTo>
                <a:cubicBezTo>
                  <a:pt x="1904091" y="1032933"/>
                  <a:pt x="1903891" y="903771"/>
                  <a:pt x="1899858" y="774700"/>
                </a:cubicBezTo>
                <a:cubicBezTo>
                  <a:pt x="1899649" y="768010"/>
                  <a:pt x="1894143" y="762313"/>
                  <a:pt x="1893508" y="755650"/>
                </a:cubicBezTo>
                <a:cubicBezTo>
                  <a:pt x="1881500" y="629562"/>
                  <a:pt x="1926007" y="649120"/>
                  <a:pt x="1855408" y="635000"/>
                </a:cubicBezTo>
                <a:cubicBezTo>
                  <a:pt x="1851924" y="624549"/>
                  <a:pt x="1843346" y="600437"/>
                  <a:pt x="1842708" y="590550"/>
                </a:cubicBezTo>
                <a:cubicBezTo>
                  <a:pt x="1839026" y="533479"/>
                  <a:pt x="1841536" y="476054"/>
                  <a:pt x="1836358" y="419100"/>
                </a:cubicBezTo>
                <a:cubicBezTo>
                  <a:pt x="1835146" y="405768"/>
                  <a:pt x="1826905" y="393987"/>
                  <a:pt x="1823658" y="381000"/>
                </a:cubicBezTo>
                <a:cubicBezTo>
                  <a:pt x="1822163" y="375021"/>
                  <a:pt x="1815099" y="344003"/>
                  <a:pt x="1810958" y="336550"/>
                </a:cubicBezTo>
                <a:cubicBezTo>
                  <a:pt x="1803545" y="323207"/>
                  <a:pt x="1794025" y="311150"/>
                  <a:pt x="1785558" y="298450"/>
                </a:cubicBezTo>
                <a:cubicBezTo>
                  <a:pt x="1773071" y="279719"/>
                  <a:pt x="1772143" y="275629"/>
                  <a:pt x="1753808" y="260350"/>
                </a:cubicBezTo>
                <a:cubicBezTo>
                  <a:pt x="1747945" y="255464"/>
                  <a:pt x="1741108" y="251883"/>
                  <a:pt x="1734758" y="247650"/>
                </a:cubicBezTo>
                <a:cubicBezTo>
                  <a:pt x="1730525" y="241300"/>
                  <a:pt x="1727454" y="233996"/>
                  <a:pt x="1722058" y="228600"/>
                </a:cubicBezTo>
                <a:cubicBezTo>
                  <a:pt x="1716662" y="223204"/>
                  <a:pt x="1707776" y="221859"/>
                  <a:pt x="1703008" y="215900"/>
                </a:cubicBezTo>
                <a:cubicBezTo>
                  <a:pt x="1678378" y="185112"/>
                  <a:pt x="1719172" y="204355"/>
                  <a:pt x="1677608" y="190500"/>
                </a:cubicBezTo>
                <a:cubicBezTo>
                  <a:pt x="1671258" y="184150"/>
                  <a:pt x="1666030" y="176431"/>
                  <a:pt x="1658558" y="171450"/>
                </a:cubicBezTo>
                <a:cubicBezTo>
                  <a:pt x="1652989" y="167737"/>
                  <a:pt x="1644735" y="169281"/>
                  <a:pt x="1639508" y="165100"/>
                </a:cubicBezTo>
                <a:cubicBezTo>
                  <a:pt x="1633549" y="160332"/>
                  <a:pt x="1633280" y="150095"/>
                  <a:pt x="1626808" y="146050"/>
                </a:cubicBezTo>
                <a:cubicBezTo>
                  <a:pt x="1615456" y="138955"/>
                  <a:pt x="1599847" y="140776"/>
                  <a:pt x="1588708" y="133350"/>
                </a:cubicBezTo>
                <a:lnTo>
                  <a:pt x="1569658" y="120650"/>
                </a:lnTo>
                <a:cubicBezTo>
                  <a:pt x="1565425" y="114300"/>
                  <a:pt x="1563430" y="105645"/>
                  <a:pt x="1556958" y="101600"/>
                </a:cubicBezTo>
                <a:cubicBezTo>
                  <a:pt x="1545606" y="94505"/>
                  <a:pt x="1531558" y="93133"/>
                  <a:pt x="1518858" y="88900"/>
                </a:cubicBezTo>
                <a:lnTo>
                  <a:pt x="1480758" y="76200"/>
                </a:lnTo>
                <a:cubicBezTo>
                  <a:pt x="1474408" y="74083"/>
                  <a:pt x="1468334" y="70797"/>
                  <a:pt x="1461708" y="69850"/>
                </a:cubicBezTo>
                <a:lnTo>
                  <a:pt x="1417258" y="63500"/>
                </a:lnTo>
                <a:cubicBezTo>
                  <a:pt x="1376386" y="49876"/>
                  <a:pt x="1419210" y="62767"/>
                  <a:pt x="1347408" y="50800"/>
                </a:cubicBezTo>
                <a:cubicBezTo>
                  <a:pt x="1338800" y="49365"/>
                  <a:pt x="1330616" y="45885"/>
                  <a:pt x="1322008" y="44450"/>
                </a:cubicBezTo>
                <a:cubicBezTo>
                  <a:pt x="1305175" y="41645"/>
                  <a:pt x="1288041" y="40905"/>
                  <a:pt x="1271208" y="38100"/>
                </a:cubicBezTo>
                <a:cubicBezTo>
                  <a:pt x="1244012" y="33567"/>
                  <a:pt x="1250485" y="31871"/>
                  <a:pt x="1226758" y="25400"/>
                </a:cubicBezTo>
                <a:cubicBezTo>
                  <a:pt x="1209919" y="20807"/>
                  <a:pt x="1193074" y="16123"/>
                  <a:pt x="1175958" y="12700"/>
                </a:cubicBezTo>
                <a:lnTo>
                  <a:pt x="1112458" y="0"/>
                </a:lnTo>
                <a:cubicBezTo>
                  <a:pt x="1046841" y="2117"/>
                  <a:pt x="981146" y="2495"/>
                  <a:pt x="915608" y="6350"/>
                </a:cubicBezTo>
                <a:cubicBezTo>
                  <a:pt x="898640" y="7348"/>
                  <a:pt x="864360" y="32198"/>
                  <a:pt x="858458" y="38100"/>
                </a:cubicBezTo>
                <a:cubicBezTo>
                  <a:pt x="852108" y="44450"/>
                  <a:pt x="846880" y="52169"/>
                  <a:pt x="839408" y="57150"/>
                </a:cubicBezTo>
                <a:cubicBezTo>
                  <a:pt x="833839" y="60863"/>
                  <a:pt x="826345" y="60507"/>
                  <a:pt x="820358" y="63500"/>
                </a:cubicBezTo>
                <a:cubicBezTo>
                  <a:pt x="813532" y="66913"/>
                  <a:pt x="807658" y="71967"/>
                  <a:pt x="801308" y="76200"/>
                </a:cubicBezTo>
                <a:cubicBezTo>
                  <a:pt x="797075" y="82550"/>
                  <a:pt x="794351" y="90224"/>
                  <a:pt x="788608" y="95250"/>
                </a:cubicBezTo>
                <a:cubicBezTo>
                  <a:pt x="735217" y="141967"/>
                  <a:pt x="769252" y="108103"/>
                  <a:pt x="731458" y="127000"/>
                </a:cubicBezTo>
                <a:cubicBezTo>
                  <a:pt x="724632" y="130413"/>
                  <a:pt x="718758" y="135467"/>
                  <a:pt x="712408" y="139700"/>
                </a:cubicBezTo>
                <a:cubicBezTo>
                  <a:pt x="708175" y="146050"/>
                  <a:pt x="705104" y="153354"/>
                  <a:pt x="699708" y="158750"/>
                </a:cubicBezTo>
                <a:cubicBezTo>
                  <a:pt x="681510" y="176948"/>
                  <a:pt x="682266" y="167471"/>
                  <a:pt x="661608" y="177800"/>
                </a:cubicBezTo>
                <a:cubicBezTo>
                  <a:pt x="654782" y="181213"/>
                  <a:pt x="648908" y="186267"/>
                  <a:pt x="642558" y="190500"/>
                </a:cubicBezTo>
                <a:lnTo>
                  <a:pt x="617158" y="228600"/>
                </a:lnTo>
                <a:cubicBezTo>
                  <a:pt x="612925" y="234950"/>
                  <a:pt x="606871" y="240410"/>
                  <a:pt x="604458" y="247650"/>
                </a:cubicBezTo>
                <a:cubicBezTo>
                  <a:pt x="593281" y="281180"/>
                  <a:pt x="601821" y="261131"/>
                  <a:pt x="572708" y="304800"/>
                </a:cubicBezTo>
                <a:cubicBezTo>
                  <a:pt x="568475" y="311150"/>
                  <a:pt x="567248" y="321437"/>
                  <a:pt x="560008" y="323850"/>
                </a:cubicBezTo>
                <a:lnTo>
                  <a:pt x="540958" y="330200"/>
                </a:lnTo>
                <a:cubicBezTo>
                  <a:pt x="535793" y="345694"/>
                  <a:pt x="534218" y="355990"/>
                  <a:pt x="521908" y="368300"/>
                </a:cubicBezTo>
                <a:cubicBezTo>
                  <a:pt x="516512" y="373696"/>
                  <a:pt x="509208" y="376767"/>
                  <a:pt x="502858" y="381000"/>
                </a:cubicBezTo>
                <a:cubicBezTo>
                  <a:pt x="500741" y="387350"/>
                  <a:pt x="499759" y="394199"/>
                  <a:pt x="496508" y="400050"/>
                </a:cubicBezTo>
                <a:cubicBezTo>
                  <a:pt x="489095" y="413393"/>
                  <a:pt x="475935" y="423670"/>
                  <a:pt x="471108" y="438150"/>
                </a:cubicBezTo>
                <a:cubicBezTo>
                  <a:pt x="461411" y="467240"/>
                  <a:pt x="468774" y="451845"/>
                  <a:pt x="445708" y="482600"/>
                </a:cubicBezTo>
                <a:cubicBezTo>
                  <a:pt x="443591" y="488950"/>
                  <a:pt x="444091" y="496917"/>
                  <a:pt x="439358" y="501650"/>
                </a:cubicBezTo>
                <a:cubicBezTo>
                  <a:pt x="434625" y="506383"/>
                  <a:pt x="424199" y="502553"/>
                  <a:pt x="420308" y="508000"/>
                </a:cubicBezTo>
                <a:cubicBezTo>
                  <a:pt x="388870" y="552013"/>
                  <a:pt x="424340" y="535718"/>
                  <a:pt x="394908" y="565150"/>
                </a:cubicBezTo>
                <a:cubicBezTo>
                  <a:pt x="389512" y="570546"/>
                  <a:pt x="382684" y="574437"/>
                  <a:pt x="375858" y="577850"/>
                </a:cubicBezTo>
                <a:cubicBezTo>
                  <a:pt x="369871" y="580843"/>
                  <a:pt x="363158" y="582083"/>
                  <a:pt x="356808" y="584200"/>
                </a:cubicBezTo>
                <a:cubicBezTo>
                  <a:pt x="354691" y="590550"/>
                  <a:pt x="354639" y="598023"/>
                  <a:pt x="350458" y="603250"/>
                </a:cubicBezTo>
                <a:cubicBezTo>
                  <a:pt x="345690" y="609209"/>
                  <a:pt x="337271" y="611064"/>
                  <a:pt x="331408" y="615950"/>
                </a:cubicBezTo>
                <a:cubicBezTo>
                  <a:pt x="299697" y="642376"/>
                  <a:pt x="326786" y="630191"/>
                  <a:pt x="293308" y="641350"/>
                </a:cubicBezTo>
                <a:cubicBezTo>
                  <a:pt x="289075" y="647700"/>
                  <a:pt x="286351" y="655374"/>
                  <a:pt x="280608" y="660400"/>
                </a:cubicBezTo>
                <a:cubicBezTo>
                  <a:pt x="253735" y="683914"/>
                  <a:pt x="249623" y="683428"/>
                  <a:pt x="223458" y="692150"/>
                </a:cubicBezTo>
                <a:cubicBezTo>
                  <a:pt x="219225" y="698500"/>
                  <a:pt x="216717" y="706432"/>
                  <a:pt x="210758" y="711200"/>
                </a:cubicBezTo>
                <a:cubicBezTo>
                  <a:pt x="205531" y="715381"/>
                  <a:pt x="197695" y="714557"/>
                  <a:pt x="191708" y="717550"/>
                </a:cubicBezTo>
                <a:cubicBezTo>
                  <a:pt x="142469" y="742169"/>
                  <a:pt x="201491" y="720639"/>
                  <a:pt x="153608" y="736600"/>
                </a:cubicBezTo>
                <a:cubicBezTo>
                  <a:pt x="149375" y="742950"/>
                  <a:pt x="147380" y="751605"/>
                  <a:pt x="140908" y="755650"/>
                </a:cubicBezTo>
                <a:cubicBezTo>
                  <a:pt x="129556" y="762745"/>
                  <a:pt x="113947" y="760924"/>
                  <a:pt x="102808" y="768350"/>
                </a:cubicBezTo>
                <a:lnTo>
                  <a:pt x="64708" y="793750"/>
                </a:lnTo>
                <a:lnTo>
                  <a:pt x="26608" y="819150"/>
                </a:lnTo>
                <a:lnTo>
                  <a:pt x="7558" y="831850"/>
                </a:lnTo>
                <a:cubicBezTo>
                  <a:pt x="-6802" y="853391"/>
                  <a:pt x="-3025" y="873125"/>
                  <a:pt x="39308" y="882650"/>
                </a:cubicBezTo>
                <a:close/>
              </a:path>
            </a:pathLst>
          </a:cu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Rectangle 4">
            <a:extLst>
              <a:ext uri="{FF2B5EF4-FFF2-40B4-BE49-F238E27FC236}">
                <a16:creationId xmlns:a16="http://schemas.microsoft.com/office/drawing/2014/main" id="{52D4CD1A-648F-4468-8553-A719CA1BE7E8}"/>
              </a:ext>
            </a:extLst>
          </p:cNvPr>
          <p:cNvSpPr>
            <a:spLocks noChangeArrowheads="1"/>
          </p:cNvSpPr>
          <p:nvPr/>
        </p:nvSpPr>
        <p:spPr bwMode="auto">
          <a:xfrm>
            <a:off x="6179127" y="6384925"/>
            <a:ext cx="5962073"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900113" algn="ctr" fontAlgn="base">
              <a:spcBef>
                <a:spcPct val="0"/>
              </a:spcBef>
              <a:spcAft>
                <a:spcPct val="0"/>
              </a:spcAft>
            </a:pPr>
            <a:r>
              <a:rPr lang="ru-RU" sz="1300" dirty="0">
                <a:ea typeface="Times New Roman" panose="02020603050405020304" pitchFamily="18" charset="0"/>
                <a:cs typeface="Times New Roman" panose="02020603050405020304" pitchFamily="18" charset="0"/>
              </a:rPr>
              <a:t>Рис. 1 – </a:t>
            </a:r>
            <a:r>
              <a:rPr lang="ru-RU" sz="1300" dirty="0" bmk="">
                <a:solidFill>
                  <a:srgbClr val="000000"/>
                </a:solidFill>
                <a:ea typeface="Times New Roman" pitchFamily="18" charset="0"/>
                <a:cs typeface="Arial" pitchFamily="34" charset="0"/>
              </a:rPr>
              <a:t>Обзорная карта исследуемого района; желтым выделен геологический разрез </a:t>
            </a:r>
            <a:r>
              <a:rPr lang="ru-RU" sz="1300" dirty="0" err="1" bmk="">
                <a:solidFill>
                  <a:srgbClr val="000000"/>
                </a:solidFill>
                <a:ea typeface="Times New Roman" pitchFamily="18" charset="0"/>
                <a:cs typeface="Arial" pitchFamily="34" charset="0"/>
              </a:rPr>
              <a:t>Сентяк</a:t>
            </a:r>
            <a:endParaRPr kumimoji="0" lang="ru-RU" sz="1300" b="0" i="0" u="none" strike="noStrike" cap="none" normalizeH="0" baseline="0" dirty="0">
              <a:ln>
                <a:noFill/>
              </a:ln>
              <a:solidFill>
                <a:schemeClr val="tx1"/>
              </a:solidFill>
              <a:effectLst/>
              <a:cs typeface="Arial" pitchFamily="34" charset="0"/>
            </a:endParaRPr>
          </a:p>
        </p:txBody>
      </p:sp>
    </p:spTree>
    <p:extLst>
      <p:ext uri="{BB962C8B-B14F-4D97-AF65-F5344CB8AC3E}">
        <p14:creationId xmlns:p14="http://schemas.microsoft.com/office/powerpoint/2010/main" val="3025528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для тит дип2.png"/>
          <p:cNvPicPr>
            <a:picLocks noChangeAspect="1"/>
          </p:cNvPicPr>
          <p:nvPr/>
        </p:nvPicPr>
        <p:blipFill>
          <a:blip r:embed="rId3" cstate="print"/>
          <a:srcRect l="5971" t="11222" r="5695" b="20042"/>
          <a:stretch>
            <a:fillRect/>
          </a:stretch>
        </p:blipFill>
        <p:spPr>
          <a:xfrm>
            <a:off x="0" y="0"/>
            <a:ext cx="12192000" cy="1362456"/>
          </a:xfrm>
          <a:prstGeom prst="rect">
            <a:avLst/>
          </a:prstGeom>
        </p:spPr>
      </p:pic>
      <p:sp>
        <p:nvSpPr>
          <p:cNvPr id="2" name="Заголовок 1"/>
          <p:cNvSpPr>
            <a:spLocks noGrp="1"/>
          </p:cNvSpPr>
          <p:nvPr>
            <p:ph type="title"/>
          </p:nvPr>
        </p:nvSpPr>
        <p:spPr>
          <a:xfrm>
            <a:off x="2730621" y="389226"/>
            <a:ext cx="7106773" cy="864000"/>
          </a:xfrm>
        </p:spPr>
        <p:txBody>
          <a:bodyPr anchor="ctr">
            <a:normAutofit/>
          </a:bodyPr>
          <a:lstStyle/>
          <a:p>
            <a:pPr algn="ctr"/>
            <a:r>
              <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Литература</a:t>
            </a:r>
          </a:p>
        </p:txBody>
      </p:sp>
      <p:sp>
        <p:nvSpPr>
          <p:cNvPr id="3" name="Прямоугольник 2"/>
          <p:cNvSpPr/>
          <p:nvPr/>
        </p:nvSpPr>
        <p:spPr>
          <a:xfrm>
            <a:off x="93307" y="1469429"/>
            <a:ext cx="12027158" cy="5170646"/>
          </a:xfrm>
          <a:prstGeom prst="rect">
            <a:avLst/>
          </a:prstGeom>
        </p:spPr>
        <p:txBody>
          <a:bodyPr wrap="square">
            <a:spAutoFit/>
          </a:bodyPr>
          <a:lstStyle/>
          <a:p>
            <a:r>
              <a:rPr lang="en-US" sz="1100" dirty="0"/>
              <a:t>1.	Claude J. </a:t>
            </a:r>
            <a:r>
              <a:rPr lang="en-US" sz="1100" dirty="0" err="1"/>
              <a:t>Allegre</a:t>
            </a:r>
            <a:r>
              <a:rPr lang="en-US" sz="1100" dirty="0"/>
              <a:t> Isotope Geology – Published in the United States of America by Cambridge University Press, New York 2008. — 512 p.</a:t>
            </a:r>
          </a:p>
          <a:p>
            <a:r>
              <a:rPr lang="en-US" sz="1100" dirty="0"/>
              <a:t>2.	</a:t>
            </a:r>
            <a:r>
              <a:rPr lang="ru-RU" sz="1100" dirty="0"/>
              <a:t>Классификация осадочных пород [Электронный ресурс] – Режим доступа:</a:t>
            </a:r>
          </a:p>
          <a:p>
            <a:r>
              <a:rPr lang="en-US" sz="1100" dirty="0"/>
              <a:t>https://geo.bsu.by/images/pres/ingeol/litol/litol_1.pdf. – (</a:t>
            </a:r>
            <a:r>
              <a:rPr lang="ru-RU" sz="1100" dirty="0"/>
              <a:t>Дата обращения: 02.10.2019).</a:t>
            </a:r>
          </a:p>
          <a:p>
            <a:r>
              <a:rPr lang="ru-RU" sz="1100" dirty="0"/>
              <a:t>3.	</a:t>
            </a:r>
            <a:r>
              <a:rPr lang="en-US" sz="1100" dirty="0"/>
              <a:t>Dunham, R. J. Classification of carbonate rocks according to depositional texture. Mem. Amer. Ass. Petrol. Geol.l,7 </a:t>
            </a:r>
            <a:r>
              <a:rPr lang="en-US" sz="1100" dirty="0" err="1"/>
              <a:t>Pis</a:t>
            </a:r>
            <a:r>
              <a:rPr lang="en-US" sz="1100" dirty="0"/>
              <a:t>., Tulsa, 1962, pp. 108–121.</a:t>
            </a:r>
          </a:p>
          <a:p>
            <a:r>
              <a:rPr lang="en-US" sz="1100" dirty="0"/>
              <a:t>4.	E. </a:t>
            </a:r>
            <a:r>
              <a:rPr lang="en-US" sz="1100" dirty="0" err="1"/>
              <a:t>Flügel</a:t>
            </a:r>
            <a:r>
              <a:rPr lang="en-US" sz="1100" dirty="0"/>
              <a:t> Microfacies Analysis of Limestones: Classifications of Carbonate Rocks, Springer-Verlag Berlin, Heidelberg, 1982, chapter 6, pp. 366–381.</a:t>
            </a:r>
          </a:p>
          <a:p>
            <a:r>
              <a:rPr lang="en-US" sz="1100" dirty="0"/>
              <a:t>5.	E. </a:t>
            </a:r>
            <a:r>
              <a:rPr lang="en-US" sz="1100" dirty="0" err="1"/>
              <a:t>Flügel</a:t>
            </a:r>
            <a:r>
              <a:rPr lang="en-US" sz="1100" dirty="0"/>
              <a:t> Microfacies of Carbonate Rocks: analysis, interpretation and application, Second Edition, Springer-Verlag Berlin, Heidelberg, 2010. – 984 p.</a:t>
            </a:r>
          </a:p>
          <a:p>
            <a:r>
              <a:rPr lang="en-US" sz="1100" dirty="0"/>
              <a:t>6.	</a:t>
            </a:r>
            <a:r>
              <a:rPr lang="ru-RU" sz="1100" dirty="0"/>
              <a:t>Муравьев Ф.А. Литолого-минералогическая характеристика пермских маркирующих карбонатных горизонтов РТ / Автореферат, Казань, 2007.</a:t>
            </a:r>
          </a:p>
          <a:p>
            <a:r>
              <a:rPr lang="ru-RU" sz="1100" dirty="0"/>
              <a:t>7.	</a:t>
            </a:r>
            <a:r>
              <a:rPr lang="en-US" sz="1100" dirty="0" err="1"/>
              <a:t>Mouraviev</a:t>
            </a:r>
            <a:r>
              <a:rPr lang="en-US" sz="1100" dirty="0"/>
              <a:t> F.A., </a:t>
            </a:r>
            <a:r>
              <a:rPr lang="en-US" sz="1100" dirty="0" err="1"/>
              <a:t>Arefiev</a:t>
            </a:r>
            <a:r>
              <a:rPr lang="en-US" sz="1100" dirty="0"/>
              <a:t> M.P., </a:t>
            </a:r>
            <a:r>
              <a:rPr lang="en-US" sz="1100" dirty="0" err="1"/>
              <a:t>Silantiev</a:t>
            </a:r>
            <a:r>
              <a:rPr lang="en-US" sz="1100" dirty="0"/>
              <a:t> V.V., </a:t>
            </a:r>
            <a:r>
              <a:rPr lang="en-US" sz="1100" dirty="0" err="1"/>
              <a:t>Gareev</a:t>
            </a:r>
            <a:r>
              <a:rPr lang="en-US" sz="1100" dirty="0"/>
              <a:t> B.I., </a:t>
            </a:r>
            <a:r>
              <a:rPr lang="en-US" sz="1100" dirty="0" err="1"/>
              <a:t>Batalin</a:t>
            </a:r>
            <a:r>
              <a:rPr lang="en-US" sz="1100" dirty="0"/>
              <a:t> G.A., </a:t>
            </a:r>
            <a:r>
              <a:rPr lang="en-US" sz="1100" dirty="0" err="1"/>
              <a:t>Urazaeva</a:t>
            </a:r>
            <a:r>
              <a:rPr lang="en-US" sz="1100" dirty="0"/>
              <a:t> M.N., </a:t>
            </a:r>
            <a:r>
              <a:rPr lang="en-US" sz="1100" dirty="0" err="1"/>
              <a:t>Kropotova</a:t>
            </a:r>
            <a:r>
              <a:rPr lang="en-US" sz="1100" dirty="0"/>
              <a:t> N.V., </a:t>
            </a:r>
            <a:r>
              <a:rPr lang="en-US" sz="1100" dirty="0" err="1"/>
              <a:t>Vybornova</a:t>
            </a:r>
            <a:r>
              <a:rPr lang="en-US" sz="1100" dirty="0"/>
              <a:t> I.B. Paleogeography of accumulation of the Middle-Upper Permian red mudstones in the Kazan Volga Region. </a:t>
            </a:r>
            <a:r>
              <a:rPr lang="en-US" sz="1100" dirty="0" err="1"/>
              <a:t>Uchenye</a:t>
            </a:r>
            <a:r>
              <a:rPr lang="en-US" sz="1100" dirty="0"/>
              <a:t> </a:t>
            </a:r>
            <a:r>
              <a:rPr lang="en-US" sz="1100" dirty="0" err="1"/>
              <a:t>Zapiski</a:t>
            </a:r>
            <a:r>
              <a:rPr lang="en-US" sz="1100" dirty="0"/>
              <a:t> </a:t>
            </a:r>
            <a:r>
              <a:rPr lang="en-US" sz="1100" dirty="0" err="1"/>
              <a:t>Kazanskogo</a:t>
            </a:r>
            <a:r>
              <a:rPr lang="en-US" sz="1100" dirty="0"/>
              <a:t> </a:t>
            </a:r>
            <a:r>
              <a:rPr lang="en-US" sz="1100" dirty="0" err="1"/>
              <a:t>Universiteta</a:t>
            </a:r>
            <a:r>
              <a:rPr lang="en-US" sz="1100" dirty="0"/>
              <a:t>. </a:t>
            </a:r>
            <a:r>
              <a:rPr lang="en-US" sz="1100" dirty="0" err="1"/>
              <a:t>Seriya</a:t>
            </a:r>
            <a:r>
              <a:rPr lang="en-US" sz="1100" dirty="0"/>
              <a:t> </a:t>
            </a:r>
            <a:r>
              <a:rPr lang="en-US" sz="1100" dirty="0" err="1"/>
              <a:t>Estestvennye</a:t>
            </a:r>
            <a:r>
              <a:rPr lang="en-US" sz="1100" dirty="0"/>
              <a:t> </a:t>
            </a:r>
            <a:r>
              <a:rPr lang="en-US" sz="1100" dirty="0" err="1"/>
              <a:t>Nauki</a:t>
            </a:r>
            <a:r>
              <a:rPr lang="en-US" sz="1100" dirty="0"/>
              <a:t>, 2016, vol. 158, no. 4, pp. 548–568. (In Russian).</a:t>
            </a:r>
          </a:p>
          <a:p>
            <a:r>
              <a:rPr lang="en-US" sz="1100" dirty="0"/>
              <a:t>8.	</a:t>
            </a:r>
            <a:r>
              <a:rPr lang="ru-RU" sz="1100" dirty="0"/>
              <a:t>М. А. </a:t>
            </a:r>
            <a:r>
              <a:rPr lang="ru-RU" sz="1100" dirty="0" err="1"/>
              <a:t>Наумчева</a:t>
            </a:r>
            <a:r>
              <a:rPr lang="ru-RU" sz="1100" dirty="0"/>
              <a:t> История изучения позднепермских и раннетриасовых пресноводных остракод Восточно-Европейской платформы. Вестник Московского Общества естествоиспытателей. Геологический Ряд. 2017. Том 92, часть 1. С. 21-37. </a:t>
            </a:r>
          </a:p>
          <a:p>
            <a:r>
              <a:rPr lang="ru-RU" sz="1100" dirty="0"/>
              <a:t>9.	М.А. </a:t>
            </a:r>
            <a:r>
              <a:rPr lang="ru-RU" sz="1100" dirty="0" err="1"/>
              <a:t>Наумчева</a:t>
            </a:r>
            <a:r>
              <a:rPr lang="ru-RU" sz="1100" dirty="0"/>
              <a:t> Остракоды и биостратиграфия пограничных отложений </a:t>
            </a:r>
            <a:r>
              <a:rPr lang="ru-RU" sz="1100" dirty="0" err="1"/>
              <a:t>перми</a:t>
            </a:r>
            <a:r>
              <a:rPr lang="ru-RU" sz="1100" dirty="0"/>
              <a:t> и триаса центральных районо русской плиты / Диссертация на соискание ученой степени кандидата геолого-минералогических наук, Москва, 2020.</a:t>
            </a:r>
          </a:p>
          <a:p>
            <a:r>
              <a:rPr lang="ru-RU" sz="1100" dirty="0"/>
              <a:t>10.	Г.Ф. Шнейдер Фауна остракод верхнепермских отложений (татарский и казанский ярусы) нефтеносных районов СССР // Микрофауна нефтяных месторождений СССР. Сб. 1 (Второе Баку и Западная Сибирь). – Л.-М.: </a:t>
            </a:r>
            <a:r>
              <a:rPr lang="ru-RU" sz="1100" dirty="0" err="1"/>
              <a:t>Гостоптезиздат</a:t>
            </a:r>
            <a:r>
              <a:rPr lang="ru-RU" sz="1100" dirty="0"/>
              <a:t>, 1948.  С. 21–52.</a:t>
            </a:r>
          </a:p>
          <a:p>
            <a:r>
              <a:rPr lang="ru-RU" sz="1100" dirty="0"/>
              <a:t>11.	</a:t>
            </a:r>
            <a:r>
              <a:rPr lang="en-US" sz="1100" dirty="0"/>
              <a:t>FAQ: </a:t>
            </a:r>
            <a:r>
              <a:rPr lang="ru-RU" sz="1100" dirty="0" err="1"/>
              <a:t>Палеопочвы</a:t>
            </a:r>
            <a:r>
              <a:rPr lang="ru-RU" sz="1100" dirty="0"/>
              <a:t> [Электронный ресурс] – Режим доступа:</a:t>
            </a:r>
          </a:p>
          <a:p>
            <a:r>
              <a:rPr lang="en-US" sz="1100" dirty="0"/>
              <a:t>https://postnauka.ru/faq/8047. – (</a:t>
            </a:r>
            <a:r>
              <a:rPr lang="ru-RU" sz="1100" dirty="0"/>
              <a:t>Дата обращения: 02.10.2019).</a:t>
            </a:r>
          </a:p>
          <a:p>
            <a:r>
              <a:rPr lang="ru-RU" sz="1100" dirty="0"/>
              <a:t>12.	</a:t>
            </a:r>
            <a:r>
              <a:rPr lang="en-US" sz="1100" dirty="0"/>
              <a:t>LIVEJOURNAL [</a:t>
            </a:r>
            <a:r>
              <a:rPr lang="ru-RU" sz="1100" dirty="0"/>
              <a:t>Электронный ресурс] – Режим доступа:</a:t>
            </a:r>
          </a:p>
          <a:p>
            <a:r>
              <a:rPr lang="en-US" sz="1100" dirty="0"/>
              <a:t>https://shurupova.livejournal.com/45268.html. – (</a:t>
            </a:r>
            <a:r>
              <a:rPr lang="ru-RU" sz="1100" dirty="0"/>
              <a:t>Дата обращения: 05.05.2020).</a:t>
            </a:r>
          </a:p>
          <a:p>
            <a:r>
              <a:rPr lang="ru-RU" sz="1100" dirty="0"/>
              <a:t>13.	Е. А. Воронкова, Д. А. </a:t>
            </a:r>
            <a:r>
              <a:rPr lang="ru-RU" sz="1100" dirty="0" err="1"/>
              <a:t>Кухтинов</a:t>
            </a:r>
            <a:r>
              <a:rPr lang="ru-RU" sz="1100" dirty="0"/>
              <a:t> О находках остракод в стратотипических и опорных разрезах казанского яруса </a:t>
            </a:r>
            <a:r>
              <a:rPr lang="ru-RU" sz="1100" dirty="0" err="1"/>
              <a:t>перми</a:t>
            </a:r>
            <a:r>
              <a:rPr lang="ru-RU" sz="1100" dirty="0"/>
              <a:t> Поволжья [Электронный ресурс] – Режим доступа:</a:t>
            </a:r>
          </a:p>
          <a:p>
            <a:r>
              <a:rPr lang="en-US" sz="1100" dirty="0"/>
              <a:t>https://cyberleninka.ru/article/n/o-nahodkah-ostrakod-v-stratotipicheskih-i-opornyh-razrezah-kazanskogo-yarusa-permi-povolzhya/viewer. – (</a:t>
            </a:r>
            <a:r>
              <a:rPr lang="ru-RU" sz="1100" dirty="0"/>
              <a:t>Дата обращения: 05.05.2020).</a:t>
            </a:r>
          </a:p>
          <a:p>
            <a:r>
              <a:rPr lang="ru-RU" sz="1100" dirty="0"/>
              <a:t>14.	</a:t>
            </a:r>
            <a:r>
              <a:rPr lang="en-US" sz="1100" dirty="0"/>
              <a:t>D.K. </a:t>
            </a:r>
            <a:r>
              <a:rPr lang="en-US" sz="1100" dirty="0" err="1"/>
              <a:t>Nurgaliev</a:t>
            </a:r>
            <a:r>
              <a:rPr lang="en-US" sz="1100" dirty="0"/>
              <a:t>, V.V. </a:t>
            </a:r>
            <a:r>
              <a:rPr lang="en-US" sz="1100" dirty="0" err="1"/>
              <a:t>Silantiev</a:t>
            </a:r>
            <a:r>
              <a:rPr lang="en-US" sz="1100" dirty="0"/>
              <a:t>, S.V. </a:t>
            </a:r>
            <a:r>
              <a:rPr lang="en-US" sz="1100" dirty="0" err="1"/>
              <a:t>Nikolaeva</a:t>
            </a:r>
            <a:r>
              <a:rPr lang="en-US" sz="1100" dirty="0"/>
              <a:t> (Eds.). Type and reference sections of the Middle and Upper Permian of the Volga and Kama River Regions. A Field Guidebook of XVIII International Congress on Carboniferous and Permian. Kazan, August, 16–20, 2015. – Kazan: Kazan University Press, 2015. – 208 p.</a:t>
            </a:r>
          </a:p>
          <a:p>
            <a:r>
              <a:rPr lang="en-US" sz="1100" dirty="0"/>
              <a:t>15.	</a:t>
            </a:r>
            <a:r>
              <a:rPr lang="ru-RU" sz="1100" dirty="0"/>
              <a:t>Геофак / Кафедра географии ПГСГА [Электронный ресурс] Восточно-Европейская платформа. – Режим доступа:</a:t>
            </a:r>
          </a:p>
          <a:p>
            <a:r>
              <a:rPr lang="en-US" sz="1100" dirty="0"/>
              <a:t>http://egfak.narod.ru/eastplat.htm. – (</a:t>
            </a:r>
            <a:r>
              <a:rPr lang="ru-RU" sz="1100" dirty="0"/>
              <a:t>Дата обращения: 25.05.2020).</a:t>
            </a:r>
          </a:p>
          <a:p>
            <a:r>
              <a:rPr lang="ru-RU" sz="1100" dirty="0"/>
              <a:t>16.	С.В. </a:t>
            </a:r>
            <a:r>
              <a:rPr lang="ru-RU" sz="1100" dirty="0" err="1"/>
              <a:t>Рудько</a:t>
            </a:r>
            <a:r>
              <a:rPr lang="ru-RU" sz="1100" dirty="0"/>
              <a:t> Литология </a:t>
            </a:r>
            <a:r>
              <a:rPr lang="ru-RU" sz="1100" dirty="0" err="1"/>
              <a:t>проградационных</a:t>
            </a:r>
            <a:r>
              <a:rPr lang="ru-RU" sz="1100" dirty="0"/>
              <a:t> структур в верхнеюрских-нижнемеловых отложениях Горного Крыма / Диссертация на соискание ученой степени кандидата геолого-минералогических наук, Москва, 2014. – 235 с.</a:t>
            </a:r>
          </a:p>
          <a:p>
            <a:r>
              <a:rPr lang="ru-RU" sz="1100" dirty="0"/>
              <a:t>17.	М.Р. Доброва Остракоды юры Восточного Средиземноморья: палеоэкология, стратиграфия, корреляция. - М.: ГЕОС, 1999.-80 с. (Тр. ГИН РАН; </a:t>
            </a:r>
            <a:r>
              <a:rPr lang="ru-RU" sz="1100" dirty="0" err="1"/>
              <a:t>Вып</a:t>
            </a:r>
            <a:r>
              <a:rPr lang="ru-RU" sz="1100" dirty="0"/>
              <a:t>. 510).</a:t>
            </a:r>
          </a:p>
          <a:p>
            <a:r>
              <a:rPr lang="ru-RU" sz="1100" dirty="0"/>
              <a:t>18.	</a:t>
            </a:r>
            <a:r>
              <a:rPr lang="en-US" sz="1100" dirty="0"/>
              <a:t>Studwood.ru [</a:t>
            </a:r>
            <a:r>
              <a:rPr lang="ru-RU" sz="1100" dirty="0"/>
              <a:t>Электронный ресурс] География / Остракоды: строение, стратиграфическое значение, эволюция и палеоэкология. – Режим доступа:</a:t>
            </a:r>
          </a:p>
          <a:p>
            <a:r>
              <a:rPr lang="en-US" sz="1100" dirty="0"/>
              <a:t>https://studwood.ru/1255163/geografiya/porovye_kanaly. – (</a:t>
            </a:r>
            <a:r>
              <a:rPr lang="ru-RU" sz="1100" dirty="0"/>
              <a:t>Дата обращения: 03.03.2021).</a:t>
            </a:r>
          </a:p>
        </p:txBody>
      </p:sp>
    </p:spTree>
    <p:extLst>
      <p:ext uri="{BB962C8B-B14F-4D97-AF65-F5344CB8AC3E}">
        <p14:creationId xmlns:p14="http://schemas.microsoft.com/office/powerpoint/2010/main" val="2232450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для тит дип2.png"/>
          <p:cNvPicPr>
            <a:picLocks noChangeAspect="1"/>
          </p:cNvPicPr>
          <p:nvPr/>
        </p:nvPicPr>
        <p:blipFill>
          <a:blip r:embed="rId3" cstate="print"/>
          <a:srcRect l="5971" t="11222" r="5695" b="20042"/>
          <a:stretch>
            <a:fillRect/>
          </a:stretch>
        </p:blipFill>
        <p:spPr>
          <a:xfrm>
            <a:off x="0" y="0"/>
            <a:ext cx="12192000" cy="1362456"/>
          </a:xfrm>
          <a:prstGeom prst="rect">
            <a:avLst/>
          </a:prstGeom>
        </p:spPr>
      </p:pic>
      <p:sp>
        <p:nvSpPr>
          <p:cNvPr id="2" name="Заголовок 1"/>
          <p:cNvSpPr>
            <a:spLocks noGrp="1"/>
          </p:cNvSpPr>
          <p:nvPr>
            <p:ph type="title"/>
          </p:nvPr>
        </p:nvSpPr>
        <p:spPr>
          <a:xfrm>
            <a:off x="2730621" y="389226"/>
            <a:ext cx="7106773" cy="864000"/>
          </a:xfrm>
        </p:spPr>
        <p:txBody>
          <a:bodyPr anchor="ctr">
            <a:normAutofit/>
          </a:bodyPr>
          <a:lstStyle/>
          <a:p>
            <a:pPr algn="ctr"/>
            <a:r>
              <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Литература</a:t>
            </a:r>
          </a:p>
        </p:txBody>
      </p:sp>
      <p:sp>
        <p:nvSpPr>
          <p:cNvPr id="3" name="Прямоугольник 2"/>
          <p:cNvSpPr/>
          <p:nvPr/>
        </p:nvSpPr>
        <p:spPr>
          <a:xfrm>
            <a:off x="93307" y="1469429"/>
            <a:ext cx="12027158" cy="5001369"/>
          </a:xfrm>
          <a:prstGeom prst="rect">
            <a:avLst/>
          </a:prstGeom>
        </p:spPr>
        <p:txBody>
          <a:bodyPr wrap="square">
            <a:spAutoFit/>
          </a:bodyPr>
          <a:lstStyle/>
          <a:p>
            <a:r>
              <a:rPr lang="ru-RU" sz="1100" dirty="0"/>
              <a:t>19.	Всероссийский Научно-исследовательский Геологический институт им. А.П. Карпинского [Электронный ресурс] Схема тектонического районирования. Лист </a:t>
            </a:r>
            <a:r>
              <a:rPr lang="en-US" sz="1100" dirty="0"/>
              <a:t>N (38) 39.  – </a:t>
            </a:r>
            <a:r>
              <a:rPr lang="ru-RU" sz="1100" dirty="0"/>
              <a:t>Режим доступа:</a:t>
            </a:r>
          </a:p>
          <a:p>
            <a:r>
              <a:rPr lang="en-US" sz="1100" dirty="0"/>
              <a:t>http://www.geolkarta.ru/list_200.php?idlist=N(38)39&amp;idlist_d=G_st&amp;gen=1. – (</a:t>
            </a:r>
            <a:r>
              <a:rPr lang="ru-RU" sz="1100" dirty="0"/>
              <a:t>Дата обращения: 20.02.2021).</a:t>
            </a:r>
          </a:p>
          <a:p>
            <a:r>
              <a:rPr lang="ru-RU" sz="1100" dirty="0"/>
              <a:t>20.	Ю.В. Казанцев, Т.Т. Казанцева Главные особенности строения юго-востока Восточно-Европейской платформы [Электронный ресурс] Институт геологии УНЦ РАН, Уфа, 2003. – Режим доступа:</a:t>
            </a:r>
          </a:p>
          <a:p>
            <a:r>
              <a:rPr lang="en-US" sz="1100" dirty="0"/>
              <a:t>https://cyberleninka.ru/article/n/glavnye-osobennosti-stroeniya-yugo-vostoka-vostochno-evropeyskoy-platformy/viewer. – (</a:t>
            </a:r>
            <a:r>
              <a:rPr lang="ru-RU" sz="1100" dirty="0"/>
              <a:t>Дата обращения: 16.01.2021).</a:t>
            </a:r>
          </a:p>
          <a:p>
            <a:r>
              <a:rPr lang="ru-RU" sz="1100" dirty="0"/>
              <a:t>21.	Ю.В. Казанцев, Т.Т. Казанцева, А.И. Загребина </a:t>
            </a:r>
            <a:r>
              <a:rPr lang="ru-RU" sz="1100" dirty="0" err="1"/>
              <a:t>Клинодислокационные</a:t>
            </a:r>
            <a:r>
              <a:rPr lang="ru-RU" sz="1100" dirty="0"/>
              <a:t> сжатия на юго-востоке Восточно-Европейской платформы. </a:t>
            </a:r>
            <a:r>
              <a:rPr lang="ru-RU" sz="1100" dirty="0" err="1"/>
              <a:t>Докл</a:t>
            </a:r>
            <a:r>
              <a:rPr lang="ru-RU" sz="1100" dirty="0"/>
              <a:t>. РАН. т. 353. № 4, 1997, с. 516 – 522.</a:t>
            </a:r>
          </a:p>
          <a:p>
            <a:r>
              <a:rPr lang="ru-RU" sz="1100" dirty="0"/>
              <a:t>22.	Генеральный план муниципального образования «город Елабуга» Охрана окружающей среды [Электронный ресурс] Тектоника и сейсмичность. – Режим доступа:</a:t>
            </a:r>
          </a:p>
          <a:p>
            <a:r>
              <a:rPr lang="en-US" sz="1100" dirty="0"/>
              <a:t>https://rykovodstvo.ru/exspl/20360/index.html?page=3. – (</a:t>
            </a:r>
            <a:r>
              <a:rPr lang="ru-RU" sz="1100" dirty="0"/>
              <a:t>Дата обращения: 17.01.2021).</a:t>
            </a:r>
          </a:p>
          <a:p>
            <a:r>
              <a:rPr lang="ru-RU" sz="1100" dirty="0"/>
              <a:t>23.	</a:t>
            </a:r>
            <a:r>
              <a:rPr lang="en-US" sz="1100" dirty="0"/>
              <a:t>Slide-Share / </a:t>
            </a:r>
            <a:r>
              <a:rPr lang="ru-RU" sz="1100" dirty="0"/>
              <a:t>Изучение стратиграфии пермского разреза с позиции его нефтеносности [Электронный ресурс] – Режим доступа:</a:t>
            </a:r>
          </a:p>
          <a:p>
            <a:r>
              <a:rPr lang="en-US" sz="1100" dirty="0"/>
              <a:t>https://slide-share.ru/izuchenie-stratigrafii-permskogo-razreza-s-pozicij-ego-neftenosnosti-152342. – (</a:t>
            </a:r>
            <a:r>
              <a:rPr lang="ru-RU" sz="1100" dirty="0"/>
              <a:t>Дата обращения: 20.03.2021).</a:t>
            </a:r>
          </a:p>
          <a:p>
            <a:r>
              <a:rPr lang="ru-RU" sz="1100" dirty="0"/>
              <a:t>24.	</a:t>
            </a:r>
            <a:r>
              <a:rPr lang="en-US" sz="1100" dirty="0"/>
              <a:t>EGDI / Map Viewer [</a:t>
            </a:r>
            <a:r>
              <a:rPr lang="ru-RU" sz="1100" dirty="0"/>
              <a:t>Электронный ресурс] – Режим доступа:</a:t>
            </a:r>
          </a:p>
          <a:p>
            <a:r>
              <a:rPr lang="en-US" sz="1100" dirty="0"/>
              <a:t>http://www.europe-geology.eu/map-viewer/. – (</a:t>
            </a:r>
            <a:r>
              <a:rPr lang="ru-RU" sz="1100" dirty="0"/>
              <a:t>Дата обращения: 14.04.2021).</a:t>
            </a:r>
          </a:p>
          <a:p>
            <a:r>
              <a:rPr lang="ru-RU" sz="1100" dirty="0"/>
              <a:t>25.	Справочно-поисковая система [Электронный ресурс] Уникальные геологические объекты России. Геологический разрез «</a:t>
            </a:r>
            <a:r>
              <a:rPr lang="ru-RU" sz="1100" dirty="0" err="1"/>
              <a:t>Сентяк</a:t>
            </a:r>
            <a:r>
              <a:rPr lang="ru-RU" sz="1100" dirty="0"/>
              <a:t>». – Режим доступа:</a:t>
            </a:r>
          </a:p>
          <a:p>
            <a:r>
              <a:rPr lang="en-US" sz="1100" dirty="0"/>
              <a:t>http://www.geomem.ru/Geologicheskij-razrez-Sentyak. – (</a:t>
            </a:r>
            <a:r>
              <a:rPr lang="ru-RU" sz="1100" dirty="0"/>
              <a:t>Дата обращения: 25.04.2021).</a:t>
            </a:r>
          </a:p>
          <a:p>
            <a:r>
              <a:rPr lang="ru-RU" sz="1100" dirty="0"/>
              <a:t>26.	Справочно-поисковая система [Электронный ресурс] Уникальные геологические объекты России. Елабужский геологический разрез. – Режим доступа:</a:t>
            </a:r>
          </a:p>
          <a:p>
            <a:r>
              <a:rPr lang="en-US" sz="1100" dirty="0"/>
              <a:t>http://www.geomem.ru/Elabuzhskij-geologicheskij-razrez. – (</a:t>
            </a:r>
            <a:r>
              <a:rPr lang="ru-RU" sz="1100" dirty="0"/>
              <a:t>Дата обращения: 25.04.2021).</a:t>
            </a:r>
          </a:p>
          <a:p>
            <a:r>
              <a:rPr lang="ru-RU" sz="1100" dirty="0"/>
              <a:t>27.	Верхнепермские стратотипы Поволжья // Путеводитель геологический экскурсии (28 июля – 3 августа 1998 г.). – Казань: изд-во Казан. ун-та, 1988. – 70 с.; ил.</a:t>
            </a:r>
          </a:p>
          <a:p>
            <a:r>
              <a:rPr lang="ru-RU" sz="1100" dirty="0"/>
              <a:t>28.	Е.А. Воронкова, Д.А. </a:t>
            </a:r>
            <a:r>
              <a:rPr lang="ru-RU" sz="1100" dirty="0" err="1"/>
              <a:t>Кухтинов</a:t>
            </a:r>
            <a:r>
              <a:rPr lang="ru-RU" sz="1100" dirty="0"/>
              <a:t> О находках остракод в </a:t>
            </a:r>
            <a:r>
              <a:rPr lang="ru-RU" sz="1100" dirty="0" err="1"/>
              <a:t>стратипических</a:t>
            </a:r>
            <a:r>
              <a:rPr lang="ru-RU" sz="1100" dirty="0"/>
              <a:t> и опорных разрезов казанского яруса </a:t>
            </a:r>
            <a:r>
              <a:rPr lang="ru-RU" sz="1100" dirty="0" err="1"/>
              <a:t>перми</a:t>
            </a:r>
            <a:r>
              <a:rPr lang="ru-RU" sz="1100" dirty="0"/>
              <a:t> Поволжья // ФГУП «Нижне-Волжский институт геологии и геофизики, 2011, с. 69 – 70.</a:t>
            </a:r>
          </a:p>
          <a:p>
            <a:r>
              <a:rPr lang="ru-RU" sz="1100" dirty="0"/>
              <a:t>29.	Н.П. Кашеварова Новые виды Остракод верхнепермских отложений (уфимских и татарских) Южного </a:t>
            </a:r>
            <a:r>
              <a:rPr lang="ru-RU" sz="1100" dirty="0" err="1"/>
              <a:t>Тимана</a:t>
            </a:r>
            <a:r>
              <a:rPr lang="ru-RU" sz="1100" dirty="0"/>
              <a:t> и Волго-Уральской области // Государственное научно-техническое издательство нефтяной и горно-топливной литературы, Ленинград, 1958 г., с. 301 – 385.</a:t>
            </a:r>
          </a:p>
          <a:p>
            <a:r>
              <a:rPr lang="ru-RU" sz="1100" dirty="0"/>
              <a:t>30.	Н. И. Маслаков, Т. Н. </a:t>
            </a:r>
            <a:r>
              <a:rPr lang="ru-RU" sz="1100" dirty="0" err="1"/>
              <a:t>Горбачик</a:t>
            </a:r>
            <a:r>
              <a:rPr lang="ru-RU" sz="1100" dirty="0"/>
              <a:t> и др. Микропалеонтология: Учебник – М.: Изд-во МГУ, 1995. – 256 </a:t>
            </a:r>
            <a:r>
              <a:rPr lang="en-US" sz="1100" dirty="0"/>
              <a:t>c.: </a:t>
            </a:r>
            <a:r>
              <a:rPr lang="ru-RU" sz="1100" dirty="0"/>
              <a:t>ил.</a:t>
            </a:r>
          </a:p>
          <a:p>
            <a:r>
              <a:rPr lang="ru-RU" sz="1100" dirty="0"/>
              <a:t>31.	</a:t>
            </a:r>
            <a:r>
              <a:rPr lang="en-US" sz="1100" dirty="0"/>
              <a:t>TheSlide.ru [</a:t>
            </a:r>
            <a:r>
              <a:rPr lang="ru-RU" sz="1100" dirty="0"/>
              <a:t>Электронный ресурс] Тип </a:t>
            </a:r>
            <a:r>
              <a:rPr lang="en-US" sz="1100" dirty="0"/>
              <a:t>Arthropoda, </a:t>
            </a:r>
            <a:r>
              <a:rPr lang="ru-RU" sz="1100" dirty="0"/>
              <a:t>подтип </a:t>
            </a:r>
            <a:r>
              <a:rPr lang="en-US" sz="1100" dirty="0"/>
              <a:t>Crustacea, </a:t>
            </a:r>
            <a:r>
              <a:rPr lang="ru-RU" sz="1100" dirty="0"/>
              <a:t>класс </a:t>
            </a:r>
            <a:r>
              <a:rPr lang="en-US" sz="1100" dirty="0"/>
              <a:t>Ostracoda. – </a:t>
            </a:r>
            <a:r>
              <a:rPr lang="ru-RU" sz="1100" dirty="0"/>
              <a:t>Режим доступа:</a:t>
            </a:r>
          </a:p>
          <a:p>
            <a:r>
              <a:rPr lang="en-US" sz="1100" dirty="0"/>
              <a:t>https://theslide.ru/uncategorized/tip--arthropoda-chlenistonogiepodtip-crustacea-rakoobraznyenadklass. – (</a:t>
            </a:r>
            <a:r>
              <a:rPr lang="ru-RU" sz="1100" dirty="0"/>
              <a:t>Дата обращения: 03.05.2021).</a:t>
            </a:r>
          </a:p>
          <a:p>
            <a:r>
              <a:rPr lang="ru-RU" sz="1100" dirty="0"/>
              <a:t>32.	</a:t>
            </a:r>
            <a:r>
              <a:rPr lang="en-US" sz="1100" dirty="0" err="1"/>
              <a:t>Enc.sci</a:t>
            </a:r>
            <a:r>
              <a:rPr lang="en-US" sz="1100" dirty="0"/>
              <a:t>-lib [</a:t>
            </a:r>
            <a:r>
              <a:rPr lang="ru-RU" sz="1100" dirty="0"/>
              <a:t>Электронный ресурс] ЭБНБ. Методика изучения ископаемого материала фораминифер. – Режим доступа:</a:t>
            </a:r>
          </a:p>
          <a:p>
            <a:r>
              <a:rPr lang="en-US" sz="1100" dirty="0"/>
              <a:t>http://enc.sci-lib.com/article0008697.html. – (</a:t>
            </a:r>
            <a:r>
              <a:rPr lang="ru-RU" sz="1100" dirty="0"/>
              <a:t>Дата обращения: 10.05.2021).</a:t>
            </a:r>
          </a:p>
          <a:p>
            <a:r>
              <a:rPr lang="ru-RU" sz="1100" dirty="0"/>
              <a:t>33.	</a:t>
            </a:r>
            <a:r>
              <a:rPr lang="en-US" sz="1100" dirty="0"/>
              <a:t>Natural Museum [</a:t>
            </a:r>
            <a:r>
              <a:rPr lang="ru-RU" sz="1100" dirty="0"/>
              <a:t>Электронный ресурс] Фораминиферы Методика изучения.  – Режим доступа:</a:t>
            </a:r>
          </a:p>
          <a:p>
            <a:r>
              <a:rPr lang="en-US" sz="1100" dirty="0"/>
              <a:t>https://natural-museum.ru/protozoa/foraminifera/</a:t>
            </a:r>
            <a:r>
              <a:rPr lang="ru-RU" sz="1100" dirty="0"/>
              <a:t>фораминиферы-методика-изучения. – (Дата обращения: 10.05.2021).</a:t>
            </a:r>
          </a:p>
        </p:txBody>
      </p:sp>
    </p:spTree>
    <p:extLst>
      <p:ext uri="{BB962C8B-B14F-4D97-AF65-F5344CB8AC3E}">
        <p14:creationId xmlns:p14="http://schemas.microsoft.com/office/powerpoint/2010/main" val="2641674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для тит дип2.png"/>
          <p:cNvPicPr>
            <a:picLocks noChangeAspect="1"/>
          </p:cNvPicPr>
          <p:nvPr/>
        </p:nvPicPr>
        <p:blipFill>
          <a:blip r:embed="rId3" cstate="print"/>
          <a:srcRect l="5971" t="11222" r="5695" b="20042"/>
          <a:stretch>
            <a:fillRect/>
          </a:stretch>
        </p:blipFill>
        <p:spPr>
          <a:xfrm>
            <a:off x="0" y="0"/>
            <a:ext cx="12192000" cy="1362456"/>
          </a:xfrm>
          <a:prstGeom prst="rect">
            <a:avLst/>
          </a:prstGeom>
        </p:spPr>
      </p:pic>
      <p:sp>
        <p:nvSpPr>
          <p:cNvPr id="2" name="Заголовок 1"/>
          <p:cNvSpPr>
            <a:spLocks noGrp="1"/>
          </p:cNvSpPr>
          <p:nvPr>
            <p:ph type="title"/>
          </p:nvPr>
        </p:nvSpPr>
        <p:spPr>
          <a:xfrm>
            <a:off x="2730621" y="389226"/>
            <a:ext cx="7106773" cy="864000"/>
          </a:xfrm>
        </p:spPr>
        <p:txBody>
          <a:bodyPr anchor="ctr">
            <a:normAutofit/>
          </a:bodyPr>
          <a:lstStyle/>
          <a:p>
            <a:pPr algn="ctr"/>
            <a:r>
              <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Литература</a:t>
            </a:r>
          </a:p>
        </p:txBody>
      </p:sp>
      <p:sp>
        <p:nvSpPr>
          <p:cNvPr id="3" name="Прямоугольник 2"/>
          <p:cNvSpPr/>
          <p:nvPr/>
        </p:nvSpPr>
        <p:spPr>
          <a:xfrm>
            <a:off x="93307" y="1469429"/>
            <a:ext cx="12027158" cy="3308598"/>
          </a:xfrm>
          <a:prstGeom prst="rect">
            <a:avLst/>
          </a:prstGeom>
        </p:spPr>
        <p:txBody>
          <a:bodyPr wrap="square">
            <a:spAutoFit/>
          </a:bodyPr>
          <a:lstStyle/>
          <a:p>
            <a:r>
              <a:rPr lang="ru-RU" sz="1100" dirty="0"/>
              <a:t>34.	Е.В. Дмитриева, Г.И. Ершова, В.Л. Либрович, О.И. Некрасова, Е.И. </a:t>
            </a:r>
            <a:r>
              <a:rPr lang="ru-RU" sz="1100" dirty="0" err="1"/>
              <a:t>Орешникова</a:t>
            </a:r>
            <a:r>
              <a:rPr lang="ru-RU" sz="1100" dirty="0"/>
              <a:t> Атлас текстур и структур осадочных горных пород. Часть 2 – Карбонатные породы. – Москва, 1968, – 700 </a:t>
            </a:r>
            <a:r>
              <a:rPr lang="en-US" sz="1100" dirty="0"/>
              <a:t>c.</a:t>
            </a:r>
          </a:p>
          <a:p>
            <a:r>
              <a:rPr lang="en-US" sz="1100" dirty="0"/>
              <a:t>35.	</a:t>
            </a:r>
            <a:r>
              <a:rPr lang="ru-RU" sz="1100" dirty="0"/>
              <a:t>О.М. </a:t>
            </a:r>
            <a:r>
              <a:rPr lang="ru-RU" sz="1100" dirty="0" err="1"/>
              <a:t>Джамансартова</a:t>
            </a:r>
            <a:r>
              <a:rPr lang="ru-RU" sz="1100" dirty="0"/>
              <a:t> </a:t>
            </a:r>
            <a:r>
              <a:rPr lang="ru-RU" sz="1100" dirty="0" err="1"/>
              <a:t>Палеопротерозойские</a:t>
            </a:r>
            <a:r>
              <a:rPr lang="ru-RU" sz="1100" dirty="0"/>
              <a:t> </a:t>
            </a:r>
            <a:r>
              <a:rPr lang="ru-RU" sz="1100" dirty="0" err="1"/>
              <a:t>министроматолиты</a:t>
            </a:r>
            <a:r>
              <a:rPr lang="ru-RU" sz="1100" dirty="0"/>
              <a:t> Карелии Структура и Строение / Статья. – Институт геологии </a:t>
            </a:r>
            <a:r>
              <a:rPr lang="ru-RU" sz="1100" dirty="0" err="1"/>
              <a:t>КарНЦ</a:t>
            </a:r>
            <a:r>
              <a:rPr lang="ru-RU" sz="1100" dirty="0"/>
              <a:t> РАН, ФИЦ «Карельский научный центр РАН», Петрозаводск, 2019.</a:t>
            </a:r>
          </a:p>
          <a:p>
            <a:r>
              <a:rPr lang="ru-RU" sz="1100" dirty="0"/>
              <a:t>36.	Е.Е. Сухов Пермские мелкие фораминиферы </a:t>
            </a:r>
            <a:r>
              <a:rPr lang="ru-RU" sz="1100" dirty="0" err="1"/>
              <a:t>Биармийской</a:t>
            </a:r>
            <a:r>
              <a:rPr lang="ru-RU" sz="1100" dirty="0"/>
              <a:t> палеобиогеографической области: Учебное пособие для студентов / Монография. – Казань: Изд-во Казанского университета, 2003. – 320 с.</a:t>
            </a:r>
          </a:p>
          <a:p>
            <a:r>
              <a:rPr lang="ru-RU" sz="1100" dirty="0"/>
              <a:t>37.	Е.В. </a:t>
            </a:r>
            <a:r>
              <a:rPr lang="ru-RU" sz="1100" dirty="0" err="1"/>
              <a:t>Милановский</a:t>
            </a:r>
            <a:r>
              <a:rPr lang="ru-RU" sz="1100" dirty="0"/>
              <a:t> Очерк геологии Среднего и Нижнего Поволжья // Государственное научно-техническое издательство нефтяной и горно-топливной литературы. – Ленинград, 1939, – 276 с.</a:t>
            </a:r>
          </a:p>
          <a:p>
            <a:r>
              <a:rPr lang="ru-RU" sz="1100" dirty="0"/>
              <a:t>38.	</a:t>
            </a:r>
            <a:r>
              <a:rPr lang="en-US" sz="1100" dirty="0"/>
              <a:t>George V. </a:t>
            </a:r>
            <a:r>
              <a:rPr lang="en-US" sz="1100" dirty="0" err="1"/>
              <a:t>Chilingar</a:t>
            </a:r>
            <a:r>
              <a:rPr lang="en-US" sz="1100" dirty="0"/>
              <a:t>, Harold J. Bissell, Rhodes W. </a:t>
            </a:r>
            <a:r>
              <a:rPr lang="en-US" sz="1100" dirty="0" err="1"/>
              <a:t>Fairbridge</a:t>
            </a:r>
            <a:r>
              <a:rPr lang="en-US" sz="1100" dirty="0"/>
              <a:t> Carbonate rocks / Physical and Chemical Aspects // Development in sedimentology 9B. Elsevier Publishing Company. – Amsterdam, London, New York, 1967. / – </a:t>
            </a:r>
            <a:r>
              <a:rPr lang="ru-RU" sz="1100" dirty="0"/>
              <a:t>Перевод с английского П.П. Смолина, С.С. Чекина Карбонатные породы / Физико-химическая характеристика и методы исследования. Том 2. – Москва, 1971. – 266 с. </a:t>
            </a:r>
          </a:p>
          <a:p>
            <a:r>
              <a:rPr lang="ru-RU" sz="1100" dirty="0"/>
              <a:t>39.	В.И. Игнатьев Формирование Волго-Уральской </a:t>
            </a:r>
            <a:r>
              <a:rPr lang="ru-RU" sz="1100" dirty="0" err="1"/>
              <a:t>антеклизы</a:t>
            </a:r>
            <a:r>
              <a:rPr lang="ru-RU" sz="1100" dirty="0"/>
              <a:t> в пермский период. – Казань: Изд-во Казанского университета, 1976. – 255 с.</a:t>
            </a:r>
          </a:p>
          <a:p>
            <a:r>
              <a:rPr lang="ru-RU" sz="1100" dirty="0"/>
              <a:t>40.	Г.И. Теодорович Учение об осадочных породах // Государственное научно-техническое издательство нефтяной и горно-топливной литературы. – Ленинград, 1958. – 571 с.</a:t>
            </a:r>
          </a:p>
          <a:p>
            <a:r>
              <a:rPr lang="ru-RU" sz="1100" dirty="0"/>
              <a:t>41.	Природные резервуары карбонатных систем осадконакопления [Электронный ресурс] – Режим доступа:</a:t>
            </a:r>
          </a:p>
          <a:p>
            <a:r>
              <a:rPr lang="ru-RU" sz="1100" dirty="0"/>
              <a:t>Природные резервуары карбонатных систем осадконакопления - </a:t>
            </a:r>
            <a:r>
              <a:rPr lang="en-US" sz="1100" dirty="0"/>
              <a:t>online presentation (ppt-online.org). – (</a:t>
            </a:r>
            <a:r>
              <a:rPr lang="ru-RU" sz="1100" dirty="0"/>
              <a:t>Дата обращения: 11.05.2021).</a:t>
            </a:r>
          </a:p>
          <a:p>
            <a:r>
              <a:rPr lang="ru-RU" sz="1100" dirty="0"/>
              <a:t>42.	Под редакцией Н.Е. Чернышевой Основы палеонтологии / Справочник для палеонтологов и геологов СССР. Том 1. Членистоногие </a:t>
            </a:r>
            <a:r>
              <a:rPr lang="ru-RU" sz="1100" dirty="0" err="1"/>
              <a:t>трилобитообразные</a:t>
            </a:r>
            <a:r>
              <a:rPr lang="ru-RU" sz="1100" dirty="0"/>
              <a:t> и ракообразные // Государственное научно-техническое издательство литературы по геологии и охране недр. – Москва,1960, с. 264 – 411.</a:t>
            </a:r>
          </a:p>
          <a:p>
            <a:r>
              <a:rPr lang="en-US" sz="1100" dirty="0"/>
              <a:t>https://studwood.ru/1255163/geografiya/porovye_kanaly. – (</a:t>
            </a:r>
            <a:r>
              <a:rPr lang="ru-RU" sz="1100" dirty="0"/>
              <a:t>Дата обращения: 03.03.2021).</a:t>
            </a:r>
          </a:p>
          <a:p>
            <a:r>
              <a:rPr lang="ru-RU" sz="1100" dirty="0"/>
              <a:t>43. 	Е.А. </a:t>
            </a:r>
            <a:r>
              <a:rPr lang="ru-RU" sz="1100" dirty="0" err="1"/>
              <a:t>Копилевич</a:t>
            </a:r>
            <a:r>
              <a:rPr lang="ru-RU" sz="1100" dirty="0"/>
              <a:t>, И.А. </a:t>
            </a:r>
            <a:r>
              <a:rPr lang="ru-RU" sz="1100" dirty="0" err="1"/>
              <a:t>Мушин</a:t>
            </a:r>
            <a:r>
              <a:rPr lang="ru-RU" sz="1100" dirty="0"/>
              <a:t>, Е.А. Давыдов, М.Л. Афанасьев </a:t>
            </a:r>
            <a:r>
              <a:rPr lang="ru-RU" sz="1100" dirty="0" err="1"/>
              <a:t>Комлексное</a:t>
            </a:r>
            <a:r>
              <a:rPr lang="ru-RU" sz="1100" dirty="0"/>
              <a:t> спектрально-скоростное прогнозирование типов геологического разреза и фильтрационно-емкостных свойств коллекторов. – М. – Ижевск: Ижевский институт компьютерных исследований, НИЦ «Регулярная и хаотическая динамика», 2010. – 248 с.</a:t>
            </a:r>
          </a:p>
        </p:txBody>
      </p:sp>
    </p:spTree>
    <p:extLst>
      <p:ext uri="{BB962C8B-B14F-4D97-AF65-F5344CB8AC3E}">
        <p14:creationId xmlns:p14="http://schemas.microsoft.com/office/powerpoint/2010/main" val="3163975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для тит дип2.png"/>
          <p:cNvPicPr>
            <a:picLocks noChangeAspect="1"/>
          </p:cNvPicPr>
          <p:nvPr/>
        </p:nvPicPr>
        <p:blipFill>
          <a:blip r:embed="rId3" cstate="print"/>
          <a:srcRect l="5971" t="11222" r="5695" b="20042"/>
          <a:stretch>
            <a:fillRect/>
          </a:stretch>
        </p:blipFill>
        <p:spPr>
          <a:xfrm>
            <a:off x="0" y="0"/>
            <a:ext cx="12192000" cy="1362456"/>
          </a:xfrm>
          <a:prstGeom prst="rect">
            <a:avLst/>
          </a:prstGeom>
        </p:spPr>
      </p:pic>
      <p:sp>
        <p:nvSpPr>
          <p:cNvPr id="102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28" name="Rectangle 4"/>
          <p:cNvSpPr>
            <a:spLocks noChangeArrowheads="1"/>
          </p:cNvSpPr>
          <p:nvPr/>
        </p:nvSpPr>
        <p:spPr bwMode="auto">
          <a:xfrm>
            <a:off x="-966561" y="6516321"/>
            <a:ext cx="7062561"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900113" algn="ctr" fontAlgn="base">
              <a:spcBef>
                <a:spcPct val="0"/>
              </a:spcBef>
              <a:spcAft>
                <a:spcPct val="0"/>
              </a:spcAft>
            </a:pPr>
            <a:r>
              <a:rPr lang="ru-RU" sz="1200" dirty="0">
                <a:ea typeface="Times New Roman" panose="02020603050405020304" pitchFamily="18" charset="0"/>
                <a:cs typeface="Times New Roman" panose="02020603050405020304" pitchFamily="18" charset="0"/>
              </a:rPr>
              <a:t>Рис. 2 – </a:t>
            </a:r>
            <a:r>
              <a:rPr lang="ru-RU" sz="1200" dirty="0" bmk="">
                <a:solidFill>
                  <a:srgbClr val="000000"/>
                </a:solidFill>
                <a:ea typeface="Times New Roman" pitchFamily="18" charset="0"/>
                <a:cs typeface="Arial" pitchFamily="34" charset="0"/>
              </a:rPr>
              <a:t>Схема тектонического районирования Восточно-Европейской платформы</a:t>
            </a:r>
            <a:r>
              <a:rPr lang="en-US" sz="1200" dirty="0" bmk="">
                <a:solidFill>
                  <a:srgbClr val="000000"/>
                </a:solidFill>
                <a:ea typeface="Times New Roman" pitchFamily="18" charset="0"/>
                <a:cs typeface="Arial" pitchFamily="34" charset="0"/>
              </a:rPr>
              <a:t> [19]</a:t>
            </a:r>
            <a:endParaRPr kumimoji="0" lang="ru-RU" sz="1200" b="0" i="0" u="none" strike="noStrike" cap="none" normalizeH="0" baseline="0" dirty="0">
              <a:ln>
                <a:noFill/>
              </a:ln>
              <a:solidFill>
                <a:schemeClr val="tx1"/>
              </a:solidFill>
              <a:effectLst/>
              <a:cs typeface="Arial" pitchFamily="34" charset="0"/>
            </a:endParaRPr>
          </a:p>
        </p:txBody>
      </p:sp>
      <p:sp>
        <p:nvSpPr>
          <p:cNvPr id="10" name="Прямоугольник 9"/>
          <p:cNvSpPr/>
          <p:nvPr/>
        </p:nvSpPr>
        <p:spPr>
          <a:xfrm>
            <a:off x="5863771" y="444932"/>
            <a:ext cx="6141085" cy="523220"/>
          </a:xfrm>
          <a:prstGeom prst="rect">
            <a:avLst/>
          </a:prstGeom>
        </p:spPr>
        <p:txBody>
          <a:bodyPr wrap="square">
            <a:spAutoFit/>
          </a:bodyPr>
          <a:lstStyle/>
          <a:p>
            <a:pPr algn="ctr"/>
            <a:r>
              <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Тектоническое районирование</a:t>
            </a:r>
            <a:endParaRPr lang="ru-RU" sz="2800" dirty="0"/>
          </a:p>
        </p:txBody>
      </p:sp>
      <p:pic>
        <p:nvPicPr>
          <p:cNvPr id="8" name="Рисунок 7">
            <a:extLst>
              <a:ext uri="{FF2B5EF4-FFF2-40B4-BE49-F238E27FC236}">
                <a16:creationId xmlns:a16="http://schemas.microsoft.com/office/drawing/2014/main" id="{B39AB0AA-D140-4D25-9E0D-0CC1D016B965}"/>
              </a:ext>
            </a:extLst>
          </p:cNvPr>
          <p:cNvPicPr/>
          <p:nvPr/>
        </p:nvPicPr>
        <p:blipFill>
          <a:blip r:embed="rId4">
            <a:extLst>
              <a:ext uri="{28A0092B-C50C-407E-A947-70E740481C1C}">
                <a14:useLocalDpi xmlns:a14="http://schemas.microsoft.com/office/drawing/2010/main" val="0"/>
              </a:ext>
            </a:extLst>
          </a:blip>
          <a:stretch>
            <a:fillRect/>
          </a:stretch>
        </p:blipFill>
        <p:spPr>
          <a:xfrm>
            <a:off x="63954" y="65292"/>
            <a:ext cx="6032046" cy="6500320"/>
          </a:xfrm>
          <a:prstGeom prst="rect">
            <a:avLst/>
          </a:prstGeom>
        </p:spPr>
      </p:pic>
      <p:sp>
        <p:nvSpPr>
          <p:cNvPr id="13" name="Прямоугольник 12">
            <a:extLst>
              <a:ext uri="{FF2B5EF4-FFF2-40B4-BE49-F238E27FC236}">
                <a16:creationId xmlns:a16="http://schemas.microsoft.com/office/drawing/2014/main" id="{CCF707C5-6640-4D09-BC97-CCF4222C264F}"/>
              </a:ext>
            </a:extLst>
          </p:cNvPr>
          <p:cNvSpPr/>
          <p:nvPr/>
        </p:nvSpPr>
        <p:spPr>
          <a:xfrm>
            <a:off x="6880673" y="1730395"/>
            <a:ext cx="4339509" cy="4924425"/>
          </a:xfrm>
          <a:prstGeom prst="rect">
            <a:avLst/>
          </a:prstGeom>
        </p:spPr>
        <p:txBody>
          <a:bodyPr wrap="square" anchor="ctr">
            <a:spAutoFit/>
          </a:bodyPr>
          <a:lstStyle/>
          <a:p>
            <a:pPr algn="ctr" fontAlgn="auto">
              <a:spcAft>
                <a:spcPts val="0"/>
              </a:spcAft>
              <a:defRPr/>
            </a:pPr>
            <a:r>
              <a:rPr lang="ru-RU" sz="2000" kern="0" dirty="0">
                <a:ln w="1905"/>
                <a:ea typeface="ＭＳ Ｐゴシック" pitchFamily="-106" charset="-128"/>
                <a:cs typeface="Times New Roman" pitchFamily="18" charset="0"/>
              </a:rPr>
              <a:t>Геологический разрез </a:t>
            </a:r>
            <a:r>
              <a:rPr lang="ru-RU" sz="2000" kern="0" dirty="0" err="1">
                <a:ln w="1905"/>
                <a:ea typeface="ＭＳ Ｐゴシック" pitchFamily="-106" charset="-128"/>
                <a:cs typeface="Times New Roman" pitchFamily="18" charset="0"/>
              </a:rPr>
              <a:t>Сентяк</a:t>
            </a:r>
            <a:r>
              <a:rPr lang="en-US" sz="2000" kern="0" dirty="0">
                <a:ln w="1905"/>
                <a:ea typeface="ＭＳ Ｐゴシック" pitchFamily="-106" charset="-128"/>
                <a:cs typeface="Times New Roman" pitchFamily="18" charset="0"/>
              </a:rPr>
              <a:t> (IV)</a:t>
            </a:r>
            <a:endParaRPr lang="ru-RU" sz="2000" kern="0" dirty="0">
              <a:ln w="1905"/>
              <a:ea typeface="ＭＳ Ｐゴシック" pitchFamily="-106" charset="-128"/>
              <a:cs typeface="Times New Roman" pitchFamily="18" charset="0"/>
            </a:endParaRPr>
          </a:p>
          <a:p>
            <a:pPr algn="ctr" fontAlgn="auto">
              <a:spcAft>
                <a:spcPts val="0"/>
              </a:spcAft>
              <a:defRPr/>
            </a:pPr>
            <a:endParaRPr lang="ru-RU" sz="2000" kern="0" dirty="0">
              <a:ln w="1905"/>
              <a:solidFill>
                <a:schemeClr val="accent5">
                  <a:lumMod val="50000"/>
                </a:schemeClr>
              </a:solidFill>
              <a:ea typeface="ＭＳ Ｐゴシック" pitchFamily="-106" charset="-128"/>
              <a:cs typeface="Times New Roman" pitchFamily="18" charset="0"/>
            </a:endParaRPr>
          </a:p>
          <a:p>
            <a:pPr algn="ctr" fontAlgn="auto">
              <a:spcAft>
                <a:spcPts val="0"/>
              </a:spcAft>
              <a:defRPr/>
            </a:pPr>
            <a:endParaRPr lang="ru-RU" sz="2000" kern="0" dirty="0">
              <a:ln w="1905"/>
              <a:solidFill>
                <a:schemeClr val="accent5">
                  <a:lumMod val="50000"/>
                </a:schemeClr>
              </a:solidFill>
              <a:ea typeface="ＭＳ Ｐゴシック" pitchFamily="-106" charset="-128"/>
              <a:cs typeface="Times New Roman" pitchFamily="18" charset="0"/>
            </a:endParaRPr>
          </a:p>
          <a:p>
            <a:pPr algn="ctr" fontAlgn="auto">
              <a:spcAft>
                <a:spcPts val="0"/>
              </a:spcAft>
              <a:defRPr/>
            </a:pPr>
            <a:r>
              <a:rPr lang="ru-RU" sz="2000" kern="0" dirty="0">
                <a:ln w="1905"/>
                <a:solidFill>
                  <a:schemeClr val="accent5">
                    <a:lumMod val="50000"/>
                  </a:schemeClr>
                </a:solidFill>
                <a:ea typeface="ＭＳ Ｐゴシック" pitchFamily="-106" charset="-128"/>
                <a:cs typeface="Times New Roman" pitchFamily="18" charset="0"/>
              </a:rPr>
              <a:t>Северо-Татарский свод (</a:t>
            </a:r>
            <a:r>
              <a:rPr lang="en-US" sz="2000" kern="0" dirty="0">
                <a:ln w="1905"/>
                <a:solidFill>
                  <a:schemeClr val="accent5">
                    <a:lumMod val="50000"/>
                  </a:schemeClr>
                </a:solidFill>
                <a:ea typeface="ＭＳ Ｐゴシック" pitchFamily="-106" charset="-128"/>
                <a:cs typeface="Times New Roman" pitchFamily="18" charset="0"/>
              </a:rPr>
              <a:t>I)</a:t>
            </a:r>
            <a:endParaRPr lang="ru-RU" sz="2000" kern="0" dirty="0">
              <a:ln w="1905"/>
              <a:solidFill>
                <a:schemeClr val="accent5">
                  <a:lumMod val="50000"/>
                </a:schemeClr>
              </a:solidFill>
              <a:ea typeface="ＭＳ Ｐゴシック" pitchFamily="-106" charset="-128"/>
              <a:cs typeface="Times New Roman" pitchFamily="18" charset="0"/>
            </a:endParaRPr>
          </a:p>
          <a:p>
            <a:pPr algn="ctr" fontAlgn="auto">
              <a:spcAft>
                <a:spcPts val="0"/>
              </a:spcAft>
              <a:defRPr/>
            </a:pPr>
            <a:endParaRPr lang="ru-RU" sz="2000" kern="0" dirty="0">
              <a:ln w="1905"/>
              <a:solidFill>
                <a:schemeClr val="accent5">
                  <a:lumMod val="50000"/>
                </a:schemeClr>
              </a:solidFill>
              <a:ea typeface="ＭＳ Ｐゴシック" pitchFamily="-106" charset="-128"/>
              <a:cs typeface="Times New Roman" pitchFamily="18" charset="0"/>
            </a:endParaRPr>
          </a:p>
          <a:p>
            <a:pPr algn="ctr" fontAlgn="auto">
              <a:spcAft>
                <a:spcPts val="0"/>
              </a:spcAft>
              <a:defRPr/>
            </a:pPr>
            <a:endParaRPr lang="ru-RU" sz="2000" kern="0" dirty="0">
              <a:ln w="1905"/>
              <a:solidFill>
                <a:schemeClr val="accent5">
                  <a:lumMod val="50000"/>
                </a:schemeClr>
              </a:solidFill>
              <a:ea typeface="ＭＳ Ｐゴシック" pitchFamily="-106" charset="-128"/>
              <a:cs typeface="Times New Roman" pitchFamily="18" charset="0"/>
            </a:endParaRPr>
          </a:p>
          <a:p>
            <a:pPr algn="ctr" fontAlgn="auto">
              <a:spcAft>
                <a:spcPts val="0"/>
              </a:spcAft>
              <a:defRPr/>
            </a:pPr>
            <a:r>
              <a:rPr lang="ru-RU" sz="2000" kern="0" dirty="0">
                <a:ln w="1905"/>
                <a:solidFill>
                  <a:schemeClr val="accent5">
                    <a:lumMod val="50000"/>
                  </a:schemeClr>
                </a:solidFill>
                <a:ea typeface="ＭＳ Ｐゴシック" pitchFamily="-106" charset="-128"/>
                <a:cs typeface="Times New Roman" pitchFamily="18" charset="0"/>
              </a:rPr>
              <a:t>Волго-Уральская </a:t>
            </a:r>
            <a:r>
              <a:rPr lang="ru-RU" sz="2000" kern="0" dirty="0" err="1">
                <a:ln w="1905"/>
                <a:solidFill>
                  <a:schemeClr val="accent5">
                    <a:lumMod val="50000"/>
                  </a:schemeClr>
                </a:solidFill>
                <a:ea typeface="ＭＳ Ｐゴシック" pitchFamily="-106" charset="-128"/>
                <a:cs typeface="Times New Roman" pitchFamily="18" charset="0"/>
              </a:rPr>
              <a:t>антеклиза</a:t>
            </a:r>
            <a:r>
              <a:rPr lang="ru-RU" sz="2000" kern="0" dirty="0">
                <a:ln w="1905"/>
                <a:solidFill>
                  <a:schemeClr val="accent5">
                    <a:lumMod val="50000"/>
                  </a:schemeClr>
                </a:solidFill>
                <a:ea typeface="ＭＳ Ｐゴシック" pitchFamily="-106" charset="-128"/>
                <a:cs typeface="Times New Roman" pitchFamily="18" charset="0"/>
              </a:rPr>
              <a:t> (0</a:t>
            </a:r>
            <a:r>
              <a:rPr lang="en-US" sz="2000" kern="0" dirty="0">
                <a:ln w="1905"/>
                <a:solidFill>
                  <a:schemeClr val="accent5">
                    <a:lumMod val="50000"/>
                  </a:schemeClr>
                </a:solidFill>
                <a:ea typeface="ＭＳ Ｐゴシック" pitchFamily="-106" charset="-128"/>
                <a:cs typeface="Times New Roman" pitchFamily="18" charset="0"/>
              </a:rPr>
              <a:t>)</a:t>
            </a:r>
            <a:endParaRPr lang="ru-RU" sz="2000" kern="0" dirty="0">
              <a:ln w="1905"/>
              <a:solidFill>
                <a:schemeClr val="accent5">
                  <a:lumMod val="50000"/>
                </a:schemeClr>
              </a:solidFill>
              <a:ea typeface="ＭＳ Ｐゴシック" pitchFamily="-106" charset="-128"/>
              <a:cs typeface="Times New Roman" pitchFamily="18" charset="0"/>
            </a:endParaRPr>
          </a:p>
          <a:p>
            <a:pPr algn="ctr" fontAlgn="auto">
              <a:spcAft>
                <a:spcPts val="0"/>
              </a:spcAft>
              <a:defRPr/>
            </a:pPr>
            <a:endParaRPr lang="ru-RU" sz="2000" kern="0" dirty="0">
              <a:ln w="1905"/>
              <a:solidFill>
                <a:schemeClr val="accent5">
                  <a:lumMod val="50000"/>
                </a:schemeClr>
              </a:solidFill>
              <a:ea typeface="ＭＳ Ｐゴシック" pitchFamily="-106" charset="-128"/>
              <a:cs typeface="Times New Roman" pitchFamily="18" charset="0"/>
            </a:endParaRPr>
          </a:p>
          <a:p>
            <a:pPr algn="ctr" fontAlgn="auto">
              <a:spcAft>
                <a:spcPts val="0"/>
              </a:spcAft>
              <a:defRPr/>
            </a:pPr>
            <a:endParaRPr lang="ru-RU" sz="2000" kern="0" dirty="0">
              <a:ln w="1905"/>
              <a:solidFill>
                <a:schemeClr val="accent5">
                  <a:lumMod val="50000"/>
                </a:schemeClr>
              </a:solidFill>
              <a:ea typeface="ＭＳ Ｐゴシック" pitchFamily="-106" charset="-128"/>
              <a:cs typeface="Times New Roman" pitchFamily="18" charset="0"/>
            </a:endParaRPr>
          </a:p>
          <a:p>
            <a:pPr algn="ctr" fontAlgn="auto">
              <a:spcAft>
                <a:spcPts val="0"/>
              </a:spcAft>
              <a:defRPr/>
            </a:pPr>
            <a:r>
              <a:rPr lang="ru-RU" sz="2000" kern="0" dirty="0">
                <a:ln w="1905"/>
                <a:solidFill>
                  <a:schemeClr val="accent5">
                    <a:lumMod val="50000"/>
                  </a:schemeClr>
                </a:solidFill>
                <a:ea typeface="ＭＳ Ｐゴシック" pitchFamily="-106" charset="-128"/>
                <a:cs typeface="Times New Roman" pitchFamily="18" charset="0"/>
              </a:rPr>
              <a:t>Русская плита</a:t>
            </a:r>
          </a:p>
          <a:p>
            <a:pPr algn="ctr" fontAlgn="auto">
              <a:spcAft>
                <a:spcPts val="0"/>
              </a:spcAft>
              <a:defRPr/>
            </a:pPr>
            <a:endParaRPr lang="ru-RU" sz="2000" kern="0" dirty="0">
              <a:ln w="1905"/>
              <a:solidFill>
                <a:schemeClr val="accent5">
                  <a:lumMod val="50000"/>
                </a:schemeClr>
              </a:solidFill>
              <a:ea typeface="ＭＳ Ｐゴシック" pitchFamily="-106" charset="-128"/>
              <a:cs typeface="Times New Roman" pitchFamily="18" charset="0"/>
            </a:endParaRPr>
          </a:p>
          <a:p>
            <a:pPr algn="ctr" fontAlgn="auto">
              <a:spcAft>
                <a:spcPts val="0"/>
              </a:spcAft>
              <a:defRPr/>
            </a:pPr>
            <a:endParaRPr lang="ru-RU" sz="2000" kern="0" dirty="0">
              <a:ln w="1905"/>
              <a:solidFill>
                <a:schemeClr val="accent5">
                  <a:lumMod val="50000"/>
                </a:schemeClr>
              </a:solidFill>
              <a:ea typeface="ＭＳ Ｐゴシック" pitchFamily="-106" charset="-128"/>
              <a:cs typeface="Times New Roman" pitchFamily="18" charset="0"/>
            </a:endParaRPr>
          </a:p>
          <a:p>
            <a:pPr algn="ctr" fontAlgn="auto">
              <a:spcAft>
                <a:spcPts val="0"/>
              </a:spcAft>
              <a:defRPr/>
            </a:pPr>
            <a:r>
              <a:rPr lang="ru-RU" sz="2000" dirty="0">
                <a:solidFill>
                  <a:schemeClr val="accent5">
                    <a:lumMod val="50000"/>
                  </a:schemeClr>
                </a:solidFill>
              </a:rPr>
              <a:t>Восточно-Европейская платформа</a:t>
            </a:r>
            <a:endParaRPr lang="en-US" sz="2000" dirty="0">
              <a:solidFill>
                <a:schemeClr val="accent5">
                  <a:lumMod val="50000"/>
                </a:schemeClr>
              </a:solidFill>
            </a:endParaRPr>
          </a:p>
          <a:p>
            <a:pPr marL="360000">
              <a:spcBef>
                <a:spcPts val="0"/>
              </a:spcBef>
              <a:defRPr/>
            </a:pPr>
            <a:endParaRPr lang="ru-RU" dirty="0">
              <a:cs typeface="Times New Roman" pitchFamily="18" charset="0"/>
            </a:endParaRPr>
          </a:p>
          <a:p>
            <a:pPr>
              <a:spcBef>
                <a:spcPts val="0"/>
              </a:spcBef>
              <a:buFont typeface="Wingdings" pitchFamily="2" charset="2"/>
              <a:buNone/>
              <a:defRPr/>
            </a:pPr>
            <a:endParaRPr lang="en-US" b="1" dirty="0">
              <a:cs typeface="Times New Roman" pitchFamily="18" charset="0"/>
            </a:endParaRPr>
          </a:p>
          <a:p>
            <a:pPr>
              <a:spcBef>
                <a:spcPts val="0"/>
              </a:spcBef>
              <a:spcAft>
                <a:spcPts val="0"/>
              </a:spcAft>
              <a:defRPr/>
            </a:pPr>
            <a:endParaRPr lang="ru-RU" dirty="0"/>
          </a:p>
        </p:txBody>
      </p:sp>
      <p:cxnSp>
        <p:nvCxnSpPr>
          <p:cNvPr id="5" name="Прямая со стрелкой 4">
            <a:extLst>
              <a:ext uri="{FF2B5EF4-FFF2-40B4-BE49-F238E27FC236}">
                <a16:creationId xmlns:a16="http://schemas.microsoft.com/office/drawing/2014/main" id="{86AD3AFC-A648-4FA7-A544-27620675209E}"/>
              </a:ext>
            </a:extLst>
          </p:cNvPr>
          <p:cNvCxnSpPr/>
          <p:nvPr/>
        </p:nvCxnSpPr>
        <p:spPr>
          <a:xfrm flipV="1">
            <a:off x="9042400" y="4867564"/>
            <a:ext cx="0" cy="554181"/>
          </a:xfrm>
          <a:prstGeom prst="straightConnector1">
            <a:avLst/>
          </a:prstGeom>
          <a:ln w="57150">
            <a:solidFill>
              <a:srgbClr val="002060"/>
            </a:solidFill>
            <a:tailEnd type="triangle"/>
          </a:ln>
        </p:spPr>
        <p:style>
          <a:lnRef idx="2">
            <a:schemeClr val="accent5"/>
          </a:lnRef>
          <a:fillRef idx="0">
            <a:schemeClr val="accent5"/>
          </a:fillRef>
          <a:effectRef idx="1">
            <a:schemeClr val="accent5"/>
          </a:effectRef>
          <a:fontRef idx="minor">
            <a:schemeClr val="tx1"/>
          </a:fontRef>
        </p:style>
      </p:cxnSp>
      <p:cxnSp>
        <p:nvCxnSpPr>
          <p:cNvPr id="15" name="Прямая со стрелкой 14">
            <a:extLst>
              <a:ext uri="{FF2B5EF4-FFF2-40B4-BE49-F238E27FC236}">
                <a16:creationId xmlns:a16="http://schemas.microsoft.com/office/drawing/2014/main" id="{C81B32CC-A65F-4E6B-90EE-55B8775F9817}"/>
              </a:ext>
            </a:extLst>
          </p:cNvPr>
          <p:cNvCxnSpPr/>
          <p:nvPr/>
        </p:nvCxnSpPr>
        <p:spPr>
          <a:xfrm flipV="1">
            <a:off x="9028545" y="4030971"/>
            <a:ext cx="0" cy="554181"/>
          </a:xfrm>
          <a:prstGeom prst="straightConnector1">
            <a:avLst/>
          </a:prstGeom>
          <a:ln w="57150">
            <a:solidFill>
              <a:srgbClr val="002060"/>
            </a:solidFill>
            <a:tailEnd type="triangle"/>
          </a:ln>
        </p:spPr>
        <p:style>
          <a:lnRef idx="2">
            <a:schemeClr val="accent5"/>
          </a:lnRef>
          <a:fillRef idx="0">
            <a:schemeClr val="accent5"/>
          </a:fillRef>
          <a:effectRef idx="1">
            <a:schemeClr val="accent5"/>
          </a:effectRef>
          <a:fontRef idx="minor">
            <a:schemeClr val="tx1"/>
          </a:fontRef>
        </p:style>
      </p:cxnSp>
      <p:cxnSp>
        <p:nvCxnSpPr>
          <p:cNvPr id="16" name="Прямая со стрелкой 15">
            <a:extLst>
              <a:ext uri="{FF2B5EF4-FFF2-40B4-BE49-F238E27FC236}">
                <a16:creationId xmlns:a16="http://schemas.microsoft.com/office/drawing/2014/main" id="{A5EEE923-AB44-473B-A6E1-D577D6C58C05}"/>
              </a:ext>
            </a:extLst>
          </p:cNvPr>
          <p:cNvCxnSpPr/>
          <p:nvPr/>
        </p:nvCxnSpPr>
        <p:spPr>
          <a:xfrm flipV="1">
            <a:off x="8999627" y="3151909"/>
            <a:ext cx="0" cy="554181"/>
          </a:xfrm>
          <a:prstGeom prst="straightConnector1">
            <a:avLst/>
          </a:prstGeom>
          <a:ln w="57150">
            <a:solidFill>
              <a:srgbClr val="002060"/>
            </a:solidFill>
            <a:tailEnd type="triangle"/>
          </a:ln>
        </p:spPr>
        <p:style>
          <a:lnRef idx="2">
            <a:schemeClr val="accent5"/>
          </a:lnRef>
          <a:fillRef idx="0">
            <a:schemeClr val="accent5"/>
          </a:fillRef>
          <a:effectRef idx="1">
            <a:schemeClr val="accent5"/>
          </a:effectRef>
          <a:fontRef idx="minor">
            <a:schemeClr val="tx1"/>
          </a:fontRef>
        </p:style>
      </p:cxnSp>
      <p:cxnSp>
        <p:nvCxnSpPr>
          <p:cNvPr id="17" name="Прямая со стрелкой 16">
            <a:extLst>
              <a:ext uri="{FF2B5EF4-FFF2-40B4-BE49-F238E27FC236}">
                <a16:creationId xmlns:a16="http://schemas.microsoft.com/office/drawing/2014/main" id="{5083B6FF-3BDE-40B6-83D9-BD3925F5BEE6}"/>
              </a:ext>
            </a:extLst>
          </p:cNvPr>
          <p:cNvCxnSpPr/>
          <p:nvPr/>
        </p:nvCxnSpPr>
        <p:spPr>
          <a:xfrm flipV="1">
            <a:off x="8966640" y="2184400"/>
            <a:ext cx="0" cy="554181"/>
          </a:xfrm>
          <a:prstGeom prst="straightConnector1">
            <a:avLst/>
          </a:prstGeom>
          <a:ln w="57150">
            <a:solidFill>
              <a:srgbClr val="002060"/>
            </a:solidFill>
            <a:tailEnd type="triangle"/>
          </a:ln>
        </p:spPr>
        <p:style>
          <a:lnRef idx="2">
            <a:schemeClr val="accent5"/>
          </a:lnRef>
          <a:fillRef idx="0">
            <a:schemeClr val="accent5"/>
          </a:fillRef>
          <a:effectRef idx="1">
            <a:schemeClr val="accent5"/>
          </a:effectRef>
          <a:fontRef idx="minor">
            <a:schemeClr val="tx1"/>
          </a:fontRef>
        </p:style>
      </p:cxnSp>
      <p:cxnSp>
        <p:nvCxnSpPr>
          <p:cNvPr id="18" name="Прямая со стрелкой 17">
            <a:extLst>
              <a:ext uri="{FF2B5EF4-FFF2-40B4-BE49-F238E27FC236}">
                <a16:creationId xmlns:a16="http://schemas.microsoft.com/office/drawing/2014/main" id="{363965BA-C3ED-4202-B232-4AFCECA564E7}"/>
              </a:ext>
            </a:extLst>
          </p:cNvPr>
          <p:cNvCxnSpPr>
            <a:cxnSpLocks/>
          </p:cNvCxnSpPr>
          <p:nvPr/>
        </p:nvCxnSpPr>
        <p:spPr>
          <a:xfrm>
            <a:off x="11286836" y="1874982"/>
            <a:ext cx="0" cy="4027054"/>
          </a:xfrm>
          <a:prstGeom prst="straightConnector1">
            <a:avLst/>
          </a:prstGeom>
          <a:ln w="57150">
            <a:solidFill>
              <a:srgbClr val="002060"/>
            </a:solidFill>
            <a:tailEnd type="triangle"/>
          </a:ln>
        </p:spPr>
        <p:style>
          <a:lnRef idx="2">
            <a:schemeClr val="accent5"/>
          </a:lnRef>
          <a:fillRef idx="0">
            <a:schemeClr val="accent5"/>
          </a:fillRef>
          <a:effectRef idx="1">
            <a:schemeClr val="accent5"/>
          </a:effectRef>
          <a:fontRef idx="minor">
            <a:schemeClr val="tx1"/>
          </a:fontRef>
        </p:style>
      </p:cxnSp>
      <p:sp>
        <p:nvSpPr>
          <p:cNvPr id="24" name="Rectangle 4">
            <a:extLst>
              <a:ext uri="{FF2B5EF4-FFF2-40B4-BE49-F238E27FC236}">
                <a16:creationId xmlns:a16="http://schemas.microsoft.com/office/drawing/2014/main" id="{87961C09-696B-4453-98AD-6CBD5936850D}"/>
              </a:ext>
            </a:extLst>
          </p:cNvPr>
          <p:cNvSpPr>
            <a:spLocks noChangeArrowheads="1"/>
          </p:cNvSpPr>
          <p:nvPr/>
        </p:nvSpPr>
        <p:spPr bwMode="auto">
          <a:xfrm rot="5400000">
            <a:off x="8910224" y="3281424"/>
            <a:ext cx="5488317"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900113" algn="ctr" fontAlgn="base">
              <a:spcBef>
                <a:spcPct val="0"/>
              </a:spcBef>
              <a:spcAft>
                <a:spcPct val="0"/>
              </a:spcAft>
            </a:pPr>
            <a:r>
              <a:rPr lang="ru-RU" sz="1600" dirty="0">
                <a:ea typeface="Times New Roman" panose="02020603050405020304" pitchFamily="18" charset="0"/>
                <a:cs typeface="Times New Roman" panose="02020603050405020304" pitchFamily="18" charset="0"/>
              </a:rPr>
              <a:t>Увеличение площади (км</a:t>
            </a:r>
            <a:r>
              <a:rPr lang="ru-RU" sz="1600" baseline="30000" dirty="0">
                <a:ea typeface="Times New Roman" panose="02020603050405020304" pitchFamily="18" charset="0"/>
                <a:cs typeface="Times New Roman" panose="02020603050405020304" pitchFamily="18" charset="0"/>
              </a:rPr>
              <a:t>2</a:t>
            </a:r>
            <a:r>
              <a:rPr lang="ru-RU" sz="1600" dirty="0">
                <a:ea typeface="Times New Roman" panose="02020603050405020304" pitchFamily="18" charset="0"/>
                <a:cs typeface="Times New Roman" panose="02020603050405020304" pitchFamily="18" charset="0"/>
              </a:rPr>
              <a:t>) тектонических структур</a:t>
            </a:r>
            <a:endParaRPr kumimoji="0" lang="ru-RU" sz="1600" b="0" i="0" u="none" strike="noStrike" cap="none" normalizeH="0" baseline="0" dirty="0">
              <a:ln>
                <a:noFill/>
              </a:ln>
              <a:solidFill>
                <a:schemeClr val="tx1"/>
              </a:solidFill>
              <a:effectLst/>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для тит дип2.png"/>
          <p:cNvPicPr>
            <a:picLocks noChangeAspect="1"/>
          </p:cNvPicPr>
          <p:nvPr/>
        </p:nvPicPr>
        <p:blipFill>
          <a:blip r:embed="rId3" cstate="print"/>
          <a:srcRect l="5971" t="11222" r="5695" b="20042"/>
          <a:stretch>
            <a:fillRect/>
          </a:stretch>
        </p:blipFill>
        <p:spPr>
          <a:xfrm>
            <a:off x="0" y="0"/>
            <a:ext cx="12192000" cy="1362456"/>
          </a:xfrm>
          <a:prstGeom prst="rect">
            <a:avLst/>
          </a:prstGeom>
        </p:spPr>
      </p:pic>
      <p:sp>
        <p:nvSpPr>
          <p:cNvPr id="5" name="Прямоугольник 4"/>
          <p:cNvSpPr/>
          <p:nvPr/>
        </p:nvSpPr>
        <p:spPr>
          <a:xfrm>
            <a:off x="3787343" y="419618"/>
            <a:ext cx="4653903" cy="523220"/>
          </a:xfrm>
          <a:prstGeom prst="rect">
            <a:avLst/>
          </a:prstGeom>
        </p:spPr>
        <p:txBody>
          <a:bodyPr wrap="none">
            <a:spAutoFit/>
          </a:bodyPr>
          <a:lstStyle/>
          <a:p>
            <a:pPr algn="ctr">
              <a:defRPr/>
            </a:pPr>
            <a:r>
              <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Стратиграфия и литология</a:t>
            </a:r>
          </a:p>
        </p:txBody>
      </p:sp>
      <p:sp>
        <p:nvSpPr>
          <p:cNvPr id="10" name="Прямоугольник 9"/>
          <p:cNvSpPr/>
          <p:nvPr/>
        </p:nvSpPr>
        <p:spPr>
          <a:xfrm>
            <a:off x="155574" y="1565141"/>
            <a:ext cx="5809389" cy="1938992"/>
          </a:xfrm>
          <a:prstGeom prst="rect">
            <a:avLst/>
          </a:prstGeom>
        </p:spPr>
        <p:txBody>
          <a:bodyPr wrap="square">
            <a:spAutoFit/>
          </a:bodyPr>
          <a:lstStyle/>
          <a:p>
            <a:r>
              <a:rPr lang="ru-RU" sz="2000" dirty="0"/>
              <a:t>Пермские </a:t>
            </a:r>
            <a:r>
              <a:rPr lang="en-US" sz="2000" b="1" dirty="0">
                <a:solidFill>
                  <a:srgbClr val="C00000"/>
                </a:solidFill>
              </a:rPr>
              <a:t>P</a:t>
            </a:r>
            <a:r>
              <a:rPr lang="ru-RU" sz="2000" dirty="0"/>
              <a:t> отложения в целом и в общем представлены:</a:t>
            </a:r>
          </a:p>
          <a:p>
            <a:endParaRPr lang="ru-RU" sz="2000" dirty="0"/>
          </a:p>
          <a:p>
            <a:pPr marL="342900" indent="-342900">
              <a:buClr>
                <a:srgbClr val="002060"/>
              </a:buClr>
              <a:buFont typeface="Wingdings" panose="05000000000000000000" pitchFamily="2" charset="2"/>
              <a:buChar char="§"/>
            </a:pPr>
            <a:r>
              <a:rPr lang="ru-RU" sz="2000" dirty="0"/>
              <a:t>карбонатами </a:t>
            </a:r>
          </a:p>
          <a:p>
            <a:pPr marL="342900" indent="-342900">
              <a:buClr>
                <a:srgbClr val="002060"/>
              </a:buClr>
              <a:buFont typeface="Wingdings" panose="05000000000000000000" pitchFamily="2" charset="2"/>
              <a:buChar char="§"/>
            </a:pPr>
            <a:r>
              <a:rPr lang="ru-RU" sz="2000" dirty="0">
                <a:solidFill>
                  <a:schemeClr val="tx2">
                    <a:lumMod val="50000"/>
                  </a:schemeClr>
                </a:solidFill>
              </a:rPr>
              <a:t>сульфатными породами (</a:t>
            </a:r>
            <a:r>
              <a:rPr lang="ru-RU" sz="2000" dirty="0" err="1">
                <a:solidFill>
                  <a:schemeClr val="tx2">
                    <a:lumMod val="50000"/>
                  </a:schemeClr>
                </a:solidFill>
              </a:rPr>
              <a:t>эвапоритами</a:t>
            </a:r>
            <a:r>
              <a:rPr lang="ru-RU" sz="2000" dirty="0">
                <a:solidFill>
                  <a:schemeClr val="tx2">
                    <a:lumMod val="50000"/>
                  </a:schemeClr>
                </a:solidFill>
              </a:rPr>
              <a:t>)</a:t>
            </a:r>
          </a:p>
          <a:p>
            <a:pPr marL="342900" indent="-342900">
              <a:buClr>
                <a:srgbClr val="002060"/>
              </a:buClr>
              <a:buFont typeface="Wingdings" panose="05000000000000000000" pitchFamily="2" charset="2"/>
              <a:buChar char="§"/>
            </a:pPr>
            <a:r>
              <a:rPr lang="ru-RU" sz="2000" dirty="0">
                <a:solidFill>
                  <a:schemeClr val="tx2">
                    <a:lumMod val="50000"/>
                  </a:schemeClr>
                </a:solidFill>
              </a:rPr>
              <a:t>глинами</a:t>
            </a:r>
            <a:endParaRPr lang="en-US" sz="2000" dirty="0">
              <a:solidFill>
                <a:schemeClr val="tx2">
                  <a:lumMod val="50000"/>
                </a:schemeClr>
              </a:solidFill>
            </a:endParaRPr>
          </a:p>
        </p:txBody>
      </p:sp>
      <p:sp>
        <p:nvSpPr>
          <p:cNvPr id="2" name="AutoShape 2" descr="https://res.cloudinary.com/dk-find-out/image/upload/q_80,w_1920,f_auto/Limestone-060-RD010-C-SH_by22j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4" descr="https://res.cloudinary.com/dk-find-out/image/upload/q_80,w_1920,f_auto/Limestone-060-RD010-C-SH_by22j3.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Прямоугольник 5"/>
          <p:cNvSpPr/>
          <p:nvPr/>
        </p:nvSpPr>
        <p:spPr>
          <a:xfrm>
            <a:off x="4832421" y="1417990"/>
            <a:ext cx="7047345" cy="646331"/>
          </a:xfrm>
          <a:prstGeom prst="rect">
            <a:avLst/>
          </a:prstGeom>
        </p:spPr>
        <p:txBody>
          <a:bodyPr wrap="square">
            <a:spAutoFit/>
          </a:bodyPr>
          <a:lstStyle/>
          <a:p>
            <a:pPr algn="ctr"/>
            <a:r>
              <a:rPr lang="ru-RU" b="1" dirty="0">
                <a:solidFill>
                  <a:srgbClr val="C00000"/>
                </a:solidFill>
              </a:rPr>
              <a:t>Объектом изучения</a:t>
            </a:r>
            <a:r>
              <a:rPr lang="ru-RU" b="1" dirty="0"/>
              <a:t> </a:t>
            </a:r>
          </a:p>
          <a:p>
            <a:pPr algn="ctr"/>
            <a:r>
              <a:rPr lang="ru-RU" dirty="0"/>
              <a:t>Являются </a:t>
            </a:r>
            <a:r>
              <a:rPr lang="ru-RU" u="sng" dirty="0"/>
              <a:t>известняки казанского</a:t>
            </a:r>
            <a:r>
              <a:rPr lang="en-US" u="sng" dirty="0"/>
              <a:t> </a:t>
            </a:r>
            <a:r>
              <a:rPr lang="ru-RU" u="sng" dirty="0"/>
              <a:t>яруса средней </a:t>
            </a:r>
            <a:r>
              <a:rPr lang="ru-RU" u="sng" dirty="0" err="1"/>
              <a:t>перми</a:t>
            </a:r>
            <a:r>
              <a:rPr lang="ru-RU" dirty="0"/>
              <a:t> (</a:t>
            </a:r>
            <a:r>
              <a:rPr lang="en-US" dirty="0"/>
              <a:t>P</a:t>
            </a:r>
            <a:r>
              <a:rPr lang="en-US" baseline="-25000" dirty="0"/>
              <a:t>2</a:t>
            </a:r>
            <a:r>
              <a:rPr lang="en-US" dirty="0"/>
              <a:t>kz</a:t>
            </a:r>
            <a:r>
              <a:rPr lang="ru-RU" dirty="0"/>
              <a:t>)</a:t>
            </a:r>
          </a:p>
        </p:txBody>
      </p:sp>
      <p:pic>
        <p:nvPicPr>
          <p:cNvPr id="11" name="Picture 2">
            <a:extLst>
              <a:ext uri="{FF2B5EF4-FFF2-40B4-BE49-F238E27FC236}">
                <a16:creationId xmlns:a16="http://schemas.microsoft.com/office/drawing/2014/main" id="{31A706CF-7033-49DE-A5A2-DD67F9ADFF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3665" y="3332380"/>
            <a:ext cx="4396618" cy="3297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1EE9911A-C952-4185-AADD-BA55535AF79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33" t="6986" r="8149" b="36446"/>
          <a:stretch/>
        </p:blipFill>
        <p:spPr bwMode="auto">
          <a:xfrm>
            <a:off x="8871295" y="2257519"/>
            <a:ext cx="3165131" cy="3643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a:extLst>
              <a:ext uri="{FF2B5EF4-FFF2-40B4-BE49-F238E27FC236}">
                <a16:creationId xmlns:a16="http://schemas.microsoft.com/office/drawing/2014/main" id="{29FB167F-F0FE-49AA-BB3C-F6C1C5FCCE1D}"/>
              </a:ext>
            </a:extLst>
          </p:cNvPr>
          <p:cNvSpPr/>
          <p:nvPr/>
        </p:nvSpPr>
        <p:spPr>
          <a:xfrm>
            <a:off x="3489423" y="6581001"/>
            <a:ext cx="6085101" cy="276999"/>
          </a:xfrm>
          <a:prstGeom prst="rect">
            <a:avLst/>
          </a:prstGeom>
        </p:spPr>
        <p:txBody>
          <a:bodyPr wrap="square">
            <a:spAutoFit/>
          </a:bodyPr>
          <a:lstStyle/>
          <a:p>
            <a:pPr algn="ctr"/>
            <a:r>
              <a:rPr lang="ru-RU" sz="1200" dirty="0"/>
              <a:t>Рис. 3 </a:t>
            </a:r>
            <a:r>
              <a:rPr lang="ru-RU" sz="1200" dirty="0">
                <a:ea typeface="Times New Roman" panose="02020603050405020304" pitchFamily="18" charset="0"/>
                <a:cs typeface="Times New Roman" panose="02020603050405020304" pitchFamily="18" charset="0"/>
              </a:rPr>
              <a:t>–</a:t>
            </a:r>
            <a:r>
              <a:rPr lang="ru-RU" sz="1200" dirty="0"/>
              <a:t> Выход известняков в разрезе </a:t>
            </a:r>
            <a:r>
              <a:rPr lang="ru-RU" sz="1200" dirty="0" err="1"/>
              <a:t>Сентяк</a:t>
            </a:r>
            <a:r>
              <a:rPr lang="ru-RU" sz="1200" dirty="0"/>
              <a:t> (г. Елабуга), 2019 г.</a:t>
            </a:r>
          </a:p>
        </p:txBody>
      </p:sp>
      <p:sp>
        <p:nvSpPr>
          <p:cNvPr id="15" name="Прямоугольник 14">
            <a:extLst>
              <a:ext uri="{FF2B5EF4-FFF2-40B4-BE49-F238E27FC236}">
                <a16:creationId xmlns:a16="http://schemas.microsoft.com/office/drawing/2014/main" id="{E26E9838-AD2D-4B31-9406-4610E4C255A1}"/>
              </a:ext>
            </a:extLst>
          </p:cNvPr>
          <p:cNvSpPr/>
          <p:nvPr/>
        </p:nvSpPr>
        <p:spPr>
          <a:xfrm>
            <a:off x="8871295" y="5848079"/>
            <a:ext cx="3165131" cy="276999"/>
          </a:xfrm>
          <a:prstGeom prst="rect">
            <a:avLst/>
          </a:prstGeom>
        </p:spPr>
        <p:txBody>
          <a:bodyPr wrap="square">
            <a:spAutoFit/>
          </a:bodyPr>
          <a:lstStyle/>
          <a:p>
            <a:pPr algn="ctr"/>
            <a:r>
              <a:rPr lang="ru-RU" sz="1200" dirty="0"/>
              <a:t>Рис. 4 </a:t>
            </a:r>
            <a:r>
              <a:rPr lang="ru-RU" sz="1200" dirty="0">
                <a:ea typeface="Times New Roman" panose="02020603050405020304" pitchFamily="18" charset="0"/>
                <a:cs typeface="Times New Roman" panose="02020603050405020304" pitchFamily="18" charset="0"/>
              </a:rPr>
              <a:t>–</a:t>
            </a:r>
            <a:r>
              <a:rPr lang="ru-RU" sz="1200" dirty="0"/>
              <a:t> Известняк (</a:t>
            </a:r>
            <a:r>
              <a:rPr lang="ru-RU" sz="1200" dirty="0" err="1"/>
              <a:t>Сенятк</a:t>
            </a:r>
            <a:r>
              <a:rPr lang="ru-RU" sz="1200" dirty="0"/>
              <a:t>, г. Елабуга), 2019 г.</a:t>
            </a:r>
          </a:p>
        </p:txBody>
      </p:sp>
    </p:spTree>
    <p:extLst>
      <p:ext uri="{BB962C8B-B14F-4D97-AF65-F5344CB8AC3E}">
        <p14:creationId xmlns:p14="http://schemas.microsoft.com/office/powerpoint/2010/main" val="1006175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для тит дип2.png"/>
          <p:cNvPicPr>
            <a:picLocks noChangeAspect="1"/>
          </p:cNvPicPr>
          <p:nvPr/>
        </p:nvPicPr>
        <p:blipFill>
          <a:blip r:embed="rId3" cstate="print"/>
          <a:srcRect l="5971" t="11222" r="5695" b="20042"/>
          <a:stretch>
            <a:fillRect/>
          </a:stretch>
        </p:blipFill>
        <p:spPr>
          <a:xfrm>
            <a:off x="0" y="0"/>
            <a:ext cx="12192000" cy="1362456"/>
          </a:xfrm>
          <a:prstGeom prst="rect">
            <a:avLst/>
          </a:prstGeom>
        </p:spPr>
      </p:pic>
      <p:sp>
        <p:nvSpPr>
          <p:cNvPr id="2" name="Заголовок 1"/>
          <p:cNvSpPr>
            <a:spLocks noGrp="1"/>
          </p:cNvSpPr>
          <p:nvPr>
            <p:ph type="title"/>
          </p:nvPr>
        </p:nvSpPr>
        <p:spPr>
          <a:xfrm>
            <a:off x="2318878" y="249228"/>
            <a:ext cx="7973225" cy="864000"/>
          </a:xfrm>
        </p:spPr>
        <p:txBody>
          <a:bodyPr anchor="ctr">
            <a:normAutofit/>
          </a:bodyPr>
          <a:lstStyle/>
          <a:p>
            <a:pPr algn="ctr"/>
            <a:r>
              <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Оптимальные подходы и методы решения задач</a:t>
            </a:r>
          </a:p>
        </p:txBody>
      </p:sp>
      <p:sp>
        <p:nvSpPr>
          <p:cNvPr id="3" name="Содержимое 2"/>
          <p:cNvSpPr>
            <a:spLocks noGrp="1"/>
          </p:cNvSpPr>
          <p:nvPr>
            <p:ph idx="1"/>
          </p:nvPr>
        </p:nvSpPr>
        <p:spPr>
          <a:xfrm>
            <a:off x="213602" y="1505910"/>
            <a:ext cx="11764796" cy="5116209"/>
          </a:xfrm>
        </p:spPr>
        <p:txBody>
          <a:bodyPr>
            <a:noAutofit/>
          </a:bodyPr>
          <a:lstStyle/>
          <a:p>
            <a:pPr marL="0" indent="0" algn="ctr">
              <a:buNone/>
            </a:pPr>
            <a:r>
              <a:rPr lang="ru-RU" sz="2400" dirty="0"/>
              <a:t>Оптимальными подходами и методами для решения поставленной цели являются:</a:t>
            </a:r>
          </a:p>
          <a:p>
            <a:pPr marL="0" indent="0" algn="ctr">
              <a:buNone/>
            </a:pPr>
            <a:endParaRPr lang="ru-RU" sz="2400" dirty="0"/>
          </a:p>
          <a:p>
            <a:pPr>
              <a:buFont typeface="Wingdings" panose="05000000000000000000" pitchFamily="2" charset="2"/>
              <a:buChar char="v"/>
            </a:pPr>
            <a:r>
              <a:rPr lang="ru-RU" dirty="0">
                <a:solidFill>
                  <a:srgbClr val="002060"/>
                </a:solidFill>
              </a:rPr>
              <a:t> </a:t>
            </a:r>
            <a:r>
              <a:rPr lang="ru-RU" b="1" dirty="0" err="1">
                <a:solidFill>
                  <a:srgbClr val="002060"/>
                </a:solidFill>
              </a:rPr>
              <a:t>магнитоминералогический</a:t>
            </a:r>
            <a:r>
              <a:rPr lang="ru-RU" b="1" dirty="0">
                <a:solidFill>
                  <a:srgbClr val="002060"/>
                </a:solidFill>
              </a:rPr>
              <a:t> анализ</a:t>
            </a:r>
          </a:p>
          <a:p>
            <a:pPr algn="ctr">
              <a:buFont typeface="Wingdings" panose="05000000000000000000" pitchFamily="2" charset="2"/>
              <a:buChar char="v"/>
            </a:pPr>
            <a:endParaRPr lang="ru-RU" sz="2400" b="1" dirty="0"/>
          </a:p>
          <a:p>
            <a:pPr>
              <a:buClr>
                <a:srgbClr val="002060"/>
              </a:buClr>
              <a:buFont typeface="Wingdings" panose="05000000000000000000" pitchFamily="2" charset="2"/>
              <a:buChar char="v"/>
            </a:pPr>
            <a:r>
              <a:rPr lang="ru-RU" dirty="0"/>
              <a:t> </a:t>
            </a:r>
            <a:r>
              <a:rPr lang="ru-RU" b="1" dirty="0">
                <a:solidFill>
                  <a:srgbClr val="002060"/>
                </a:solidFill>
              </a:rPr>
              <a:t>петрографический анализ </a:t>
            </a:r>
            <a:r>
              <a:rPr lang="ru-RU" dirty="0"/>
              <a:t>(литолого-фациальный анализ)</a:t>
            </a:r>
          </a:p>
          <a:p>
            <a:pPr>
              <a:buClr>
                <a:srgbClr val="002060"/>
              </a:buClr>
              <a:buFont typeface="Wingdings" panose="05000000000000000000" pitchFamily="2" charset="2"/>
              <a:buChar char="v"/>
            </a:pPr>
            <a:endParaRPr lang="ru-RU" dirty="0"/>
          </a:p>
          <a:p>
            <a:pPr>
              <a:buClr>
                <a:srgbClr val="002060"/>
              </a:buClr>
              <a:buFont typeface="Wingdings" panose="05000000000000000000" pitchFamily="2" charset="2"/>
              <a:buChar char="v"/>
            </a:pPr>
            <a:r>
              <a:rPr lang="ru-RU" b="1" dirty="0">
                <a:solidFill>
                  <a:srgbClr val="002060"/>
                </a:solidFill>
              </a:rPr>
              <a:t> палеонтологический метод</a:t>
            </a:r>
            <a:r>
              <a:rPr lang="ru-RU" dirty="0"/>
              <a:t> (по </a:t>
            </a:r>
            <a:r>
              <a:rPr lang="ru-RU" dirty="0" err="1"/>
              <a:t>микрофоссилиям</a:t>
            </a:r>
            <a:r>
              <a:rPr lang="ru-RU" dirty="0"/>
              <a:t>)</a:t>
            </a:r>
          </a:p>
          <a:p>
            <a:pPr>
              <a:buClr>
                <a:srgbClr val="002060"/>
              </a:buClr>
              <a:buFont typeface="Wingdings" panose="05000000000000000000" pitchFamily="2" charset="2"/>
              <a:buChar char="v"/>
            </a:pPr>
            <a:endParaRPr lang="ru-RU" dirty="0"/>
          </a:p>
          <a:p>
            <a:pPr>
              <a:buClr>
                <a:srgbClr val="002060"/>
              </a:buClr>
              <a:buFont typeface="Wingdings" panose="05000000000000000000" pitchFamily="2" charset="2"/>
              <a:buChar char="v"/>
            </a:pPr>
            <a:r>
              <a:rPr lang="ru-RU" b="1" dirty="0">
                <a:solidFill>
                  <a:srgbClr val="002060"/>
                </a:solidFill>
              </a:rPr>
              <a:t> биостратиграфический метод</a:t>
            </a:r>
            <a:r>
              <a:rPr lang="ru-RU" dirty="0"/>
              <a:t> (по </a:t>
            </a:r>
            <a:r>
              <a:rPr lang="ru-RU" dirty="0" err="1"/>
              <a:t>остракодам</a:t>
            </a:r>
            <a:r>
              <a:rPr lang="ru-RU" dirty="0"/>
              <a:t>)</a:t>
            </a:r>
          </a:p>
          <a:p>
            <a:pPr marL="0" indent="0">
              <a:buNone/>
            </a:pPr>
            <a:endParaRPr lang="ru-RU" sz="1600" dirty="0"/>
          </a:p>
        </p:txBody>
      </p:sp>
      <p:cxnSp>
        <p:nvCxnSpPr>
          <p:cNvPr id="6" name="Прямая со стрелкой 5">
            <a:extLst>
              <a:ext uri="{FF2B5EF4-FFF2-40B4-BE49-F238E27FC236}">
                <a16:creationId xmlns:a16="http://schemas.microsoft.com/office/drawing/2014/main" id="{450F6BF5-3278-4117-A69E-E8C95A70F951}"/>
              </a:ext>
            </a:extLst>
          </p:cNvPr>
          <p:cNvCxnSpPr>
            <a:cxnSpLocks/>
          </p:cNvCxnSpPr>
          <p:nvPr/>
        </p:nvCxnSpPr>
        <p:spPr>
          <a:xfrm>
            <a:off x="2609382" y="3972297"/>
            <a:ext cx="0" cy="498103"/>
          </a:xfrm>
          <a:prstGeom prst="straightConnector1">
            <a:avLst/>
          </a:prstGeom>
          <a:ln w="57150">
            <a:solidFill>
              <a:srgbClr val="002060"/>
            </a:solidFill>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266583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для тит дип2.png"/>
          <p:cNvPicPr>
            <a:picLocks noChangeAspect="1"/>
          </p:cNvPicPr>
          <p:nvPr/>
        </p:nvPicPr>
        <p:blipFill>
          <a:blip r:embed="rId3" cstate="print"/>
          <a:srcRect l="5971" t="11222" r="5695" b="20042"/>
          <a:stretch>
            <a:fillRect/>
          </a:stretch>
        </p:blipFill>
        <p:spPr>
          <a:xfrm>
            <a:off x="0" y="0"/>
            <a:ext cx="12192000" cy="1362456"/>
          </a:xfrm>
          <a:prstGeom prst="rect">
            <a:avLst/>
          </a:prstGeom>
        </p:spPr>
      </p:pic>
      <p:sp>
        <p:nvSpPr>
          <p:cNvPr id="102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 name="Прямоугольник 9"/>
          <p:cNvSpPr/>
          <p:nvPr/>
        </p:nvSpPr>
        <p:spPr>
          <a:xfrm>
            <a:off x="932688" y="444931"/>
            <a:ext cx="10451592" cy="523220"/>
          </a:xfrm>
          <a:prstGeom prst="rect">
            <a:avLst/>
          </a:prstGeom>
        </p:spPr>
        <p:txBody>
          <a:bodyPr wrap="square">
            <a:spAutoFit/>
          </a:bodyPr>
          <a:lstStyle/>
          <a:p>
            <a:pPr algn="ctr"/>
            <a:r>
              <a:rPr lang="ru-RU" sz="2800" b="1" dirty="0" err="1">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Магнитоминералогический</a:t>
            </a:r>
            <a:r>
              <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анализ</a:t>
            </a:r>
            <a:endParaRPr lang="ru-RU" sz="2800" dirty="0"/>
          </a:p>
        </p:txBody>
      </p:sp>
      <p:sp>
        <p:nvSpPr>
          <p:cNvPr id="8" name="TextBox 7">
            <a:extLst>
              <a:ext uri="{FF2B5EF4-FFF2-40B4-BE49-F238E27FC236}">
                <a16:creationId xmlns:a16="http://schemas.microsoft.com/office/drawing/2014/main" id="{10D6154E-B99B-4780-830F-BD8E8AFB8433}"/>
              </a:ext>
            </a:extLst>
          </p:cNvPr>
          <p:cNvSpPr txBox="1"/>
          <p:nvPr/>
        </p:nvSpPr>
        <p:spPr>
          <a:xfrm>
            <a:off x="7442200" y="6012959"/>
            <a:ext cx="4660900" cy="1107996"/>
          </a:xfrm>
          <a:prstGeom prst="rect">
            <a:avLst/>
          </a:prstGeom>
          <a:noFill/>
        </p:spPr>
        <p:txBody>
          <a:bodyPr wrap="square">
            <a:spAutoFit/>
          </a:bodyPr>
          <a:lstStyle/>
          <a:p>
            <a:pPr algn="just" fontAlgn="base">
              <a:spcBef>
                <a:spcPct val="0"/>
              </a:spcBef>
              <a:spcAft>
                <a:spcPct val="0"/>
              </a:spcAft>
            </a:pPr>
            <a:r>
              <a:rPr lang="ru-RU" sz="1600" dirty="0">
                <a:ea typeface="Times New Roman" panose="02020603050405020304" pitchFamily="18" charset="0"/>
                <a:cs typeface="Times New Roman" panose="02020603050405020304" pitchFamily="18" charset="0"/>
              </a:rPr>
              <a:t>Рис. 5 – справа: </a:t>
            </a:r>
            <a:r>
              <a:rPr lang="ru-RU" sz="1600" dirty="0">
                <a:effectLst/>
                <a:latin typeface="Times New Roman" panose="02020603050405020304" pitchFamily="18" charset="0"/>
                <a:ea typeface="Times New Roman" panose="02020603050405020304" pitchFamily="18" charset="0"/>
              </a:rPr>
              <a:t>Коэрцитивные характеристики</a:t>
            </a:r>
            <a:r>
              <a:rPr lang="en-US" sz="1600" dirty="0">
                <a:effectLst/>
                <a:latin typeface="Times New Roman" panose="02020603050405020304" pitchFamily="18" charset="0"/>
                <a:ea typeface="Times New Roman" panose="02020603050405020304" pitchFamily="18" charset="0"/>
              </a:rPr>
              <a:t> </a:t>
            </a:r>
            <a:r>
              <a:rPr lang="ru-RU" sz="1600" dirty="0">
                <a:effectLst/>
                <a:latin typeface="Times New Roman" panose="02020603050405020304" pitchFamily="18" charset="0"/>
                <a:ea typeface="Times New Roman" panose="02020603050405020304" pitchFamily="18" charset="0"/>
              </a:rPr>
              <a:t>исследованных образцов (Day </a:t>
            </a:r>
            <a:r>
              <a:rPr lang="ru-RU" sz="1600" dirty="0" err="1">
                <a:effectLst/>
                <a:latin typeface="Times New Roman" panose="02020603050405020304" pitchFamily="18" charset="0"/>
                <a:ea typeface="Times New Roman" panose="02020603050405020304" pitchFamily="18" charset="0"/>
              </a:rPr>
              <a:t>Plot</a:t>
            </a:r>
            <a:r>
              <a:rPr lang="ru-RU" sz="1600" dirty="0">
                <a:effectLst/>
                <a:latin typeface="Times New Roman" panose="02020603050405020304" pitchFamily="18" charset="0"/>
                <a:ea typeface="Times New Roman" panose="02020603050405020304" pitchFamily="18" charset="0"/>
              </a:rPr>
              <a:t>); </a:t>
            </a:r>
          </a:p>
          <a:p>
            <a:pPr algn="just" fontAlgn="base">
              <a:spcBef>
                <a:spcPct val="0"/>
              </a:spcBef>
              <a:spcAft>
                <a:spcPct val="0"/>
              </a:spcAft>
            </a:pPr>
            <a:r>
              <a:rPr lang="ru-RU" sz="1600" dirty="0">
                <a:effectLst/>
                <a:latin typeface="Times New Roman" panose="02020603050405020304" pitchFamily="18" charset="0"/>
                <a:ea typeface="Times New Roman" panose="02020603050405020304" pitchFamily="18" charset="0"/>
              </a:rPr>
              <a:t>слева: Коэрцитивный спектрометр</a:t>
            </a:r>
          </a:p>
          <a:p>
            <a:pPr lvl="0" indent="900113" fontAlgn="base">
              <a:spcBef>
                <a:spcPct val="0"/>
              </a:spcBef>
              <a:spcAft>
                <a:spcPct val="0"/>
              </a:spcAft>
            </a:pPr>
            <a:endParaRPr kumimoji="0" lang="ru-RU" sz="1800" b="0" i="0" u="none" strike="noStrike" cap="none" normalizeH="0" baseline="0" dirty="0">
              <a:ln>
                <a:noFill/>
              </a:ln>
              <a:solidFill>
                <a:schemeClr val="tx1"/>
              </a:solidFill>
              <a:effectLst/>
              <a:cs typeface="Arial" pitchFamily="34" charset="0"/>
            </a:endParaRPr>
          </a:p>
        </p:txBody>
      </p:sp>
      <p:pic>
        <p:nvPicPr>
          <p:cNvPr id="9" name="Рисунок 8">
            <a:extLst>
              <a:ext uri="{FF2B5EF4-FFF2-40B4-BE49-F238E27FC236}">
                <a16:creationId xmlns:a16="http://schemas.microsoft.com/office/drawing/2014/main" id="{B386171A-3AE4-4FD8-8124-15D88B3569C8}"/>
              </a:ext>
            </a:extLst>
          </p:cNvPr>
          <p:cNvPicPr/>
          <p:nvPr/>
        </p:nvPicPr>
        <p:blipFill>
          <a:blip r:embed="rId4" cstate="print"/>
          <a:srcRect/>
          <a:stretch>
            <a:fillRect/>
          </a:stretch>
        </p:blipFill>
        <p:spPr bwMode="auto">
          <a:xfrm>
            <a:off x="6678930" y="1889936"/>
            <a:ext cx="5424170" cy="4059853"/>
          </a:xfrm>
          <a:prstGeom prst="rect">
            <a:avLst/>
          </a:prstGeom>
          <a:noFill/>
          <a:ln w="9525">
            <a:noFill/>
            <a:miter lim="800000"/>
            <a:headEnd/>
            <a:tailEnd/>
          </a:ln>
        </p:spPr>
      </p:pic>
      <p:graphicFrame>
        <p:nvGraphicFramePr>
          <p:cNvPr id="13" name="Диаграмма 12">
            <a:extLst>
              <a:ext uri="{FF2B5EF4-FFF2-40B4-BE49-F238E27FC236}">
                <a16:creationId xmlns:a16="http://schemas.microsoft.com/office/drawing/2014/main" id="{523D42F5-20D0-4645-80AC-566923D8DC0E}"/>
              </a:ext>
            </a:extLst>
          </p:cNvPr>
          <p:cNvGraphicFramePr/>
          <p:nvPr>
            <p:extLst>
              <p:ext uri="{D42A27DB-BD31-4B8C-83A1-F6EECF244321}">
                <p14:modId xmlns:p14="http://schemas.microsoft.com/office/powerpoint/2010/main" val="3310240454"/>
              </p:ext>
            </p:extLst>
          </p:nvPr>
        </p:nvGraphicFramePr>
        <p:xfrm>
          <a:off x="0" y="1362456"/>
          <a:ext cx="7188200" cy="547933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31606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для тит дип2.png"/>
          <p:cNvPicPr>
            <a:picLocks noChangeAspect="1"/>
          </p:cNvPicPr>
          <p:nvPr/>
        </p:nvPicPr>
        <p:blipFill>
          <a:blip r:embed="rId3" cstate="print"/>
          <a:srcRect l="5971" t="11222" r="5695" b="20042"/>
          <a:stretch>
            <a:fillRect/>
          </a:stretch>
        </p:blipFill>
        <p:spPr>
          <a:xfrm>
            <a:off x="0" y="0"/>
            <a:ext cx="12192000" cy="1362456"/>
          </a:xfrm>
          <a:prstGeom prst="rect">
            <a:avLst/>
          </a:prstGeom>
        </p:spPr>
      </p:pic>
      <p:sp>
        <p:nvSpPr>
          <p:cNvPr id="102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 name="Прямоугольник 9"/>
          <p:cNvSpPr/>
          <p:nvPr/>
        </p:nvSpPr>
        <p:spPr>
          <a:xfrm>
            <a:off x="932688" y="444931"/>
            <a:ext cx="10451592" cy="523220"/>
          </a:xfrm>
          <a:prstGeom prst="rect">
            <a:avLst/>
          </a:prstGeom>
        </p:spPr>
        <p:txBody>
          <a:bodyPr wrap="square">
            <a:spAutoFit/>
          </a:bodyPr>
          <a:lstStyle/>
          <a:p>
            <a:pPr algn="ctr"/>
            <a:r>
              <a:rPr lang="ru-RU" sz="2800" b="1" dirty="0" err="1">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Магнитоминералогический</a:t>
            </a:r>
            <a:r>
              <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анализ</a:t>
            </a:r>
            <a:endParaRPr lang="ru-RU" sz="2800" dirty="0"/>
          </a:p>
        </p:txBody>
      </p:sp>
      <p:graphicFrame>
        <p:nvGraphicFramePr>
          <p:cNvPr id="13" name="Диаграмма 12">
            <a:extLst>
              <a:ext uri="{FF2B5EF4-FFF2-40B4-BE49-F238E27FC236}">
                <a16:creationId xmlns:a16="http://schemas.microsoft.com/office/drawing/2014/main" id="{5F7BFAAE-7F75-4023-ADF0-83F069CCAA47}"/>
              </a:ext>
            </a:extLst>
          </p:cNvPr>
          <p:cNvGraphicFramePr/>
          <p:nvPr>
            <p:extLst>
              <p:ext uri="{D42A27DB-BD31-4B8C-83A1-F6EECF244321}">
                <p14:modId xmlns:p14="http://schemas.microsoft.com/office/powerpoint/2010/main" val="326455969"/>
              </p:ext>
            </p:extLst>
          </p:nvPr>
        </p:nvGraphicFramePr>
        <p:xfrm>
          <a:off x="-101600" y="1461656"/>
          <a:ext cx="8354516" cy="4418829"/>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60E85F2C-DC00-4F1D-80E2-B60E2151A677}"/>
              </a:ext>
            </a:extLst>
          </p:cNvPr>
          <p:cNvSpPr txBox="1"/>
          <p:nvPr/>
        </p:nvSpPr>
        <p:spPr>
          <a:xfrm>
            <a:off x="8102600" y="4505703"/>
            <a:ext cx="3909667" cy="2308324"/>
          </a:xfrm>
          <a:prstGeom prst="rect">
            <a:avLst/>
          </a:prstGeom>
          <a:noFill/>
        </p:spPr>
        <p:txBody>
          <a:bodyPr wrap="square">
            <a:spAutoFit/>
          </a:bodyPr>
          <a:lstStyle/>
          <a:p>
            <a:pPr algn="just"/>
            <a:r>
              <a:rPr lang="ru-RU" sz="1800" dirty="0">
                <a:effectLst/>
                <a:ea typeface="Calibri" panose="020F0502020204030204" pitchFamily="34" charset="0"/>
                <a:cs typeface="Arial" panose="020B0604020202020204" pitchFamily="34" charset="0"/>
              </a:rPr>
              <a:t>Рис. 6 – справа: график зависимости значений магнитной восприимчивости (Каппа) исследуемых осадочных пород от глубины залегания;</a:t>
            </a:r>
          </a:p>
          <a:p>
            <a:pPr algn="just"/>
            <a:r>
              <a:rPr lang="ru-RU" dirty="0">
                <a:ea typeface="Calibri" panose="020F0502020204030204" pitchFamily="34" charset="0"/>
                <a:cs typeface="Arial" panose="020B0604020202020204" pitchFamily="34" charset="0"/>
              </a:rPr>
              <a:t>слева: </a:t>
            </a:r>
            <a:r>
              <a:rPr lang="ru-RU" sz="1800" dirty="0">
                <a:effectLst/>
                <a:ea typeface="Calibri" panose="020F0502020204030204" pitchFamily="34" charset="0"/>
                <a:cs typeface="Arial" panose="020B0604020202020204" pitchFamily="34" charset="0"/>
              </a:rPr>
              <a:t>Прибор для измерения магнитной восприимчивости </a:t>
            </a:r>
            <a:r>
              <a:rPr lang="en-US" sz="1800" dirty="0">
                <a:solidFill>
                  <a:srgbClr val="000000"/>
                </a:solidFill>
                <a:effectLst/>
                <a:ea typeface="Calibri" panose="020F0502020204030204" pitchFamily="34" charset="0"/>
                <a:cs typeface="Arial" panose="020B0604020202020204" pitchFamily="34" charset="0"/>
              </a:rPr>
              <a:t>Multi</a:t>
            </a:r>
            <a:r>
              <a:rPr lang="ru-RU" sz="1800" dirty="0">
                <a:solidFill>
                  <a:srgbClr val="000000"/>
                </a:solidFill>
                <a:effectLst/>
                <a:ea typeface="Calibri" panose="020F0502020204030204" pitchFamily="34" charset="0"/>
                <a:cs typeface="Arial" panose="020B0604020202020204" pitchFamily="34" charset="0"/>
              </a:rPr>
              <a:t>-</a:t>
            </a:r>
            <a:r>
              <a:rPr lang="en-US" sz="1800" dirty="0">
                <a:solidFill>
                  <a:srgbClr val="000000"/>
                </a:solidFill>
                <a:effectLst/>
                <a:ea typeface="Calibri" panose="020F0502020204030204" pitchFamily="34" charset="0"/>
                <a:cs typeface="Arial" panose="020B0604020202020204" pitchFamily="34" charset="0"/>
              </a:rPr>
              <a:t>function </a:t>
            </a:r>
            <a:r>
              <a:rPr lang="en-US" sz="1800" dirty="0" err="1">
                <a:solidFill>
                  <a:srgbClr val="000000"/>
                </a:solidFill>
                <a:effectLst/>
                <a:ea typeface="Calibri" panose="020F0502020204030204" pitchFamily="34" charset="0"/>
                <a:cs typeface="Arial" panose="020B0604020202020204" pitchFamily="34" charset="0"/>
              </a:rPr>
              <a:t>Kappabridge</a:t>
            </a:r>
            <a:r>
              <a:rPr lang="en-US" sz="1800" dirty="0">
                <a:solidFill>
                  <a:srgbClr val="000000"/>
                </a:solidFill>
                <a:effectLst/>
                <a:ea typeface="Calibri" panose="020F0502020204030204" pitchFamily="34" charset="0"/>
                <a:cs typeface="Arial" panose="020B0604020202020204" pitchFamily="34" charset="0"/>
              </a:rPr>
              <a:t> MFKA</a:t>
            </a:r>
            <a:r>
              <a:rPr lang="ru-RU" sz="1800" dirty="0">
                <a:solidFill>
                  <a:srgbClr val="000000"/>
                </a:solidFill>
                <a:effectLst/>
                <a:ea typeface="Calibri" panose="020F0502020204030204" pitchFamily="34" charset="0"/>
                <a:cs typeface="Arial" panose="020B0604020202020204" pitchFamily="34" charset="0"/>
              </a:rPr>
              <a:t>1-</a:t>
            </a:r>
            <a:r>
              <a:rPr lang="en-US" sz="1800" dirty="0">
                <a:solidFill>
                  <a:srgbClr val="000000"/>
                </a:solidFill>
                <a:effectLst/>
                <a:ea typeface="Calibri" panose="020F0502020204030204" pitchFamily="34" charset="0"/>
                <a:cs typeface="Arial" panose="020B0604020202020204" pitchFamily="34" charset="0"/>
              </a:rPr>
              <a:t>FA</a:t>
            </a:r>
            <a:r>
              <a:rPr lang="ru-RU" sz="1800" dirty="0">
                <a:effectLst/>
                <a:ea typeface="Calibri" panose="020F0502020204030204" pitchFamily="34" charset="0"/>
                <a:cs typeface="Arial" panose="020B0604020202020204" pitchFamily="34" charset="0"/>
              </a:rPr>
              <a:t> </a:t>
            </a:r>
            <a:endParaRPr lang="ru-RU" dirty="0">
              <a:cs typeface="Arial" panose="020B0604020202020204" pitchFamily="34" charset="0"/>
            </a:endParaRPr>
          </a:p>
        </p:txBody>
      </p:sp>
      <p:pic>
        <p:nvPicPr>
          <p:cNvPr id="15" name="Рисунок 14">
            <a:extLst>
              <a:ext uri="{FF2B5EF4-FFF2-40B4-BE49-F238E27FC236}">
                <a16:creationId xmlns:a16="http://schemas.microsoft.com/office/drawing/2014/main" id="{3C846BC5-519D-43FB-8B65-D295CEE01121}"/>
              </a:ext>
            </a:extLst>
          </p:cNvPr>
          <p:cNvPicPr/>
          <p:nvPr/>
        </p:nvPicPr>
        <p:blipFill>
          <a:blip r:embed="rId5" cstate="print"/>
          <a:srcRect/>
          <a:stretch>
            <a:fillRect/>
          </a:stretch>
        </p:blipFill>
        <p:spPr bwMode="auto">
          <a:xfrm>
            <a:off x="8252916" y="1573160"/>
            <a:ext cx="3759351" cy="2821039"/>
          </a:xfrm>
          <a:prstGeom prst="rect">
            <a:avLst/>
          </a:prstGeom>
          <a:noFill/>
          <a:ln w="9525">
            <a:noFill/>
            <a:miter lim="800000"/>
            <a:headEnd/>
            <a:tailEnd/>
          </a:ln>
        </p:spPr>
      </p:pic>
    </p:spTree>
    <p:extLst>
      <p:ext uri="{BB962C8B-B14F-4D97-AF65-F5344CB8AC3E}">
        <p14:creationId xmlns:p14="http://schemas.microsoft.com/office/powerpoint/2010/main" val="1896145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9" name="Прямоугольник 8">
            <a:extLst>
              <a:ext uri="{FF2B5EF4-FFF2-40B4-BE49-F238E27FC236}">
                <a16:creationId xmlns:a16="http://schemas.microsoft.com/office/drawing/2014/main" id="{099EA35B-6B3E-48BB-AC2F-BA9D3C593FA3}"/>
              </a:ext>
            </a:extLst>
          </p:cNvPr>
          <p:cNvSpPr/>
          <p:nvPr/>
        </p:nvSpPr>
        <p:spPr>
          <a:xfrm>
            <a:off x="6567852" y="1646210"/>
            <a:ext cx="5391919" cy="3785652"/>
          </a:xfrm>
          <a:prstGeom prst="rect">
            <a:avLst/>
          </a:prstGeom>
        </p:spPr>
        <p:txBody>
          <a:bodyPr wrap="square">
            <a:spAutoFit/>
          </a:bodyPr>
          <a:lstStyle/>
          <a:p>
            <a:pPr algn="ctr"/>
            <a:r>
              <a:rPr lang="ru-RU" sz="2400" dirty="0">
                <a:solidFill>
                  <a:schemeClr val="accent5">
                    <a:lumMod val="50000"/>
                  </a:schemeClr>
                </a:solidFill>
              </a:rPr>
              <a:t>МФ 1 - Массивные карбонаты. (</a:t>
            </a:r>
            <a:r>
              <a:rPr lang="ru-RU" sz="2400" dirty="0" err="1">
                <a:solidFill>
                  <a:schemeClr val="accent5">
                    <a:lumMod val="50000"/>
                  </a:schemeClr>
                </a:solidFill>
              </a:rPr>
              <a:t>Микритовый</a:t>
            </a:r>
            <a:r>
              <a:rPr lang="ru-RU" sz="2400" dirty="0">
                <a:solidFill>
                  <a:schemeClr val="accent5">
                    <a:lumMod val="50000"/>
                  </a:schemeClr>
                </a:solidFill>
              </a:rPr>
              <a:t> </a:t>
            </a:r>
            <a:r>
              <a:rPr lang="ru-RU" sz="2400" dirty="0" err="1">
                <a:solidFill>
                  <a:schemeClr val="accent5">
                    <a:lumMod val="50000"/>
                  </a:schemeClr>
                </a:solidFill>
              </a:rPr>
              <a:t>вакстоун</a:t>
            </a:r>
            <a:r>
              <a:rPr lang="ru-RU" sz="2400" dirty="0">
                <a:solidFill>
                  <a:schemeClr val="accent5">
                    <a:lumMod val="50000"/>
                  </a:schemeClr>
                </a:solidFill>
              </a:rPr>
              <a:t>) </a:t>
            </a:r>
          </a:p>
          <a:p>
            <a:pPr>
              <a:buClr>
                <a:schemeClr val="accent5">
                  <a:lumMod val="50000"/>
                </a:schemeClr>
              </a:buClr>
            </a:pPr>
            <a:r>
              <a:rPr lang="ru-RU" sz="2400" dirty="0"/>
              <a:t>Обломочные зерна распределены равномерно. </a:t>
            </a:r>
          </a:p>
          <a:p>
            <a:pPr>
              <a:buClr>
                <a:schemeClr val="accent5">
                  <a:lumMod val="50000"/>
                </a:schemeClr>
              </a:buClr>
            </a:pPr>
            <a:r>
              <a:rPr lang="ru-RU" sz="2400" dirty="0"/>
              <a:t>Усадочные трещины и каверны образовались после </a:t>
            </a:r>
            <a:r>
              <a:rPr lang="ru-RU" sz="2400" dirty="0" err="1"/>
              <a:t>литификации</a:t>
            </a:r>
            <a:r>
              <a:rPr lang="ru-RU" sz="2400" dirty="0"/>
              <a:t> при субаэральном обнажении или диагенезе. </a:t>
            </a:r>
          </a:p>
          <a:p>
            <a:pPr>
              <a:buClr>
                <a:schemeClr val="accent5">
                  <a:lumMod val="50000"/>
                </a:schemeClr>
              </a:buClr>
            </a:pPr>
            <a:r>
              <a:rPr lang="ru-RU" sz="2400" dirty="0"/>
              <a:t>Никаких окаменелостей и корневых каналов. </a:t>
            </a:r>
          </a:p>
        </p:txBody>
      </p:sp>
      <p:pic>
        <p:nvPicPr>
          <p:cNvPr id="14" name="Рисунок 13">
            <a:extLst>
              <a:ext uri="{FF2B5EF4-FFF2-40B4-BE49-F238E27FC236}">
                <a16:creationId xmlns:a16="http://schemas.microsoft.com/office/drawing/2014/main" id="{303CC10D-C87D-4FDC-BC35-24C1A208E602}"/>
              </a:ext>
            </a:extLst>
          </p:cNvPr>
          <p:cNvPicPr>
            <a:picLocks noChangeAspect="1"/>
          </p:cNvPicPr>
          <p:nvPr/>
        </p:nvPicPr>
        <p:blipFill rotWithShape="1">
          <a:blip r:embed="rId3"/>
          <a:srcRect l="986" t="2730" r="1995" b="4456"/>
          <a:stretch/>
        </p:blipFill>
        <p:spPr>
          <a:xfrm>
            <a:off x="353763" y="1613598"/>
            <a:ext cx="6086335" cy="2377295"/>
          </a:xfrm>
          <a:prstGeom prst="rect">
            <a:avLst/>
          </a:prstGeom>
        </p:spPr>
      </p:pic>
      <p:sp>
        <p:nvSpPr>
          <p:cNvPr id="16" name="Прямоугольник 15">
            <a:extLst>
              <a:ext uri="{FF2B5EF4-FFF2-40B4-BE49-F238E27FC236}">
                <a16:creationId xmlns:a16="http://schemas.microsoft.com/office/drawing/2014/main" id="{478DB039-05CC-4C44-8A48-31E3E303FAFE}"/>
              </a:ext>
            </a:extLst>
          </p:cNvPr>
          <p:cNvSpPr/>
          <p:nvPr/>
        </p:nvSpPr>
        <p:spPr>
          <a:xfrm>
            <a:off x="9664" y="4537380"/>
            <a:ext cx="6086335" cy="1289071"/>
          </a:xfrm>
          <a:prstGeom prst="rect">
            <a:avLst/>
          </a:prstGeom>
        </p:spPr>
        <p:txBody>
          <a:bodyPr wrap="square">
            <a:spAutoFit/>
          </a:bodyPr>
          <a:lstStyle/>
          <a:p>
            <a:pPr indent="450215" algn="ctr">
              <a:lnSpc>
                <a:spcPct val="150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сингенетическая конкреция, отличающаяся по своему взаимоотношению с горизонтальной слоистостью вмещающей породы</a:t>
            </a:r>
          </a:p>
        </p:txBody>
      </p:sp>
      <p:pic>
        <p:nvPicPr>
          <p:cNvPr id="18" name="Рисунок 17" descr="для тит дип2.png">
            <a:extLst>
              <a:ext uri="{FF2B5EF4-FFF2-40B4-BE49-F238E27FC236}">
                <a16:creationId xmlns:a16="http://schemas.microsoft.com/office/drawing/2014/main" id="{2288CCB4-D5EE-434A-83E4-6750AFDF79C4}"/>
              </a:ext>
            </a:extLst>
          </p:cNvPr>
          <p:cNvPicPr>
            <a:picLocks noChangeAspect="1"/>
          </p:cNvPicPr>
          <p:nvPr/>
        </p:nvPicPr>
        <p:blipFill>
          <a:blip r:embed="rId4" cstate="print"/>
          <a:srcRect l="5971" t="11222" r="5695" b="20042"/>
          <a:stretch>
            <a:fillRect/>
          </a:stretch>
        </p:blipFill>
        <p:spPr>
          <a:xfrm>
            <a:off x="0" y="0"/>
            <a:ext cx="12192000" cy="1362456"/>
          </a:xfrm>
          <a:prstGeom prst="rect">
            <a:avLst/>
          </a:prstGeom>
        </p:spPr>
      </p:pic>
      <p:sp>
        <p:nvSpPr>
          <p:cNvPr id="19" name="Прямоугольник 18">
            <a:extLst>
              <a:ext uri="{FF2B5EF4-FFF2-40B4-BE49-F238E27FC236}">
                <a16:creationId xmlns:a16="http://schemas.microsoft.com/office/drawing/2014/main" id="{063FB9AE-7D89-407D-8E11-56422DEFD6F2}"/>
              </a:ext>
            </a:extLst>
          </p:cNvPr>
          <p:cNvSpPr/>
          <p:nvPr/>
        </p:nvSpPr>
        <p:spPr>
          <a:xfrm>
            <a:off x="932688" y="444931"/>
            <a:ext cx="10451592" cy="523220"/>
          </a:xfrm>
          <a:prstGeom prst="rect">
            <a:avLst/>
          </a:prstGeom>
        </p:spPr>
        <p:txBody>
          <a:bodyPr wrap="square">
            <a:spAutoFit/>
          </a:bodyPr>
          <a:lstStyle/>
          <a:p>
            <a:pPr algn="ctr"/>
            <a:r>
              <a:rPr lang="ru-RU" sz="2800" b="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Петрографический анализ (результаты)</a:t>
            </a:r>
            <a:endParaRPr lang="ru-RU" sz="2800" dirty="0"/>
          </a:p>
        </p:txBody>
      </p:sp>
      <p:pic>
        <p:nvPicPr>
          <p:cNvPr id="20" name="Рисунок 19" descr="одна_синяя_полоска.png">
            <a:extLst>
              <a:ext uri="{FF2B5EF4-FFF2-40B4-BE49-F238E27FC236}">
                <a16:creationId xmlns:a16="http://schemas.microsoft.com/office/drawing/2014/main" id="{FDE23B86-B19C-48A5-9B16-C0AED5F914A8}"/>
              </a:ext>
            </a:extLst>
          </p:cNvPr>
          <p:cNvPicPr>
            <a:picLocks noChangeAspect="1"/>
          </p:cNvPicPr>
          <p:nvPr/>
        </p:nvPicPr>
        <p:blipFill>
          <a:blip r:embed="rId5" cstate="print">
            <a:lum bright="38000" contrast="-56000"/>
          </a:blip>
          <a:srcRect l="20613" t="43193" r="37644" b="56167"/>
          <a:stretch>
            <a:fillRect/>
          </a:stretch>
        </p:blipFill>
        <p:spPr>
          <a:xfrm flipV="1">
            <a:off x="6000" y="6140250"/>
            <a:ext cx="12186000" cy="45787"/>
          </a:xfrm>
          <a:prstGeom prst="rect">
            <a:avLst/>
          </a:prstGeom>
        </p:spPr>
      </p:pic>
      <p:sp>
        <p:nvSpPr>
          <p:cNvPr id="21" name="Прямоугольник 20">
            <a:extLst>
              <a:ext uri="{FF2B5EF4-FFF2-40B4-BE49-F238E27FC236}">
                <a16:creationId xmlns:a16="http://schemas.microsoft.com/office/drawing/2014/main" id="{BEE09C3C-B3EE-4D8D-BFA2-3EF262C0695B}"/>
              </a:ext>
            </a:extLst>
          </p:cNvPr>
          <p:cNvSpPr/>
          <p:nvPr/>
        </p:nvSpPr>
        <p:spPr>
          <a:xfrm>
            <a:off x="0" y="6186037"/>
            <a:ext cx="12192000" cy="461665"/>
          </a:xfrm>
          <a:prstGeom prst="rect">
            <a:avLst/>
          </a:prstGeom>
        </p:spPr>
        <p:txBody>
          <a:bodyPr wrap="square">
            <a:spAutoFit/>
          </a:bodyPr>
          <a:lstStyle/>
          <a:p>
            <a:pPr lvl="0" indent="900113" fontAlgn="base">
              <a:spcBef>
                <a:spcPct val="0"/>
              </a:spcBef>
              <a:spcAft>
                <a:spcPct val="0"/>
              </a:spcAft>
            </a:pPr>
            <a:r>
              <a:rPr lang="ru-RU" sz="2400" b="1" dirty="0">
                <a:solidFill>
                  <a:srgbClr val="C00000"/>
                </a:solidFill>
                <a:ea typeface="Times New Roman" panose="02020603050405020304" pitchFamily="18" charset="0"/>
                <a:cs typeface="Times New Roman" panose="02020603050405020304" pitchFamily="18" charset="0"/>
              </a:rPr>
              <a:t>Вывод: </a:t>
            </a:r>
            <a:r>
              <a:rPr lang="ru-RU" sz="2400" dirty="0" err="1">
                <a:ea typeface="Times New Roman" panose="02020603050405020304" pitchFamily="18" charset="0"/>
                <a:cs typeface="Times New Roman" panose="02020603050405020304" pitchFamily="18" charset="0"/>
              </a:rPr>
              <a:t>п</a:t>
            </a:r>
            <a:r>
              <a:rPr lang="ru-RU" sz="2400" dirty="0" err="1"/>
              <a:t>рофундальная</a:t>
            </a:r>
            <a:r>
              <a:rPr lang="ru-RU" sz="2400" dirty="0"/>
              <a:t> зона бассейна.</a:t>
            </a:r>
            <a:endParaRPr lang="ru-RU" sz="2400" dirty="0">
              <a:cs typeface="Arial" pitchFamily="34" charset="0"/>
            </a:endParaRPr>
          </a:p>
        </p:txBody>
      </p:sp>
      <p:sp>
        <p:nvSpPr>
          <p:cNvPr id="22" name="Прямоугольник 21">
            <a:extLst>
              <a:ext uri="{FF2B5EF4-FFF2-40B4-BE49-F238E27FC236}">
                <a16:creationId xmlns:a16="http://schemas.microsoft.com/office/drawing/2014/main" id="{14C80CEE-D8D4-48B1-A02C-166B4969F29B}"/>
              </a:ext>
            </a:extLst>
          </p:cNvPr>
          <p:cNvSpPr/>
          <p:nvPr/>
        </p:nvSpPr>
        <p:spPr>
          <a:xfrm>
            <a:off x="353763" y="1611774"/>
            <a:ext cx="410548" cy="374077"/>
          </a:xfrm>
          <a:prstGeom prst="rect">
            <a:avLst/>
          </a:prstGeom>
        </p:spPr>
        <p:txBody>
          <a:bodyPr wrap="square">
            <a:spAutoFit/>
          </a:bodyPr>
          <a:lstStyle/>
          <a:p>
            <a:pPr algn="ctr">
              <a:lnSpc>
                <a:spcPct val="107000"/>
              </a:lnSpc>
              <a:spcAft>
                <a:spcPts val="800"/>
              </a:spcAft>
            </a:pPr>
            <a:r>
              <a:rPr lang="ru-RU" dirty="0">
                <a:solidFill>
                  <a:schemeClr val="accent4">
                    <a:lumMod val="60000"/>
                    <a:lumOff val="40000"/>
                  </a:schemeClr>
                </a:solidFill>
                <a:latin typeface="Times New Roman" panose="02020603050405020304" pitchFamily="18" charset="0"/>
                <a:cs typeface="Times New Roman" panose="02020603050405020304" pitchFamily="18" charset="0"/>
              </a:rPr>
              <a:t>1</a:t>
            </a:r>
            <a:endParaRPr lang="ru-RU" dirty="0">
              <a:solidFill>
                <a:schemeClr val="accent4">
                  <a:lumMod val="60000"/>
                  <a:lumOff val="40000"/>
                </a:schemeClr>
              </a:solidFill>
            </a:endParaRPr>
          </a:p>
        </p:txBody>
      </p:sp>
      <p:sp>
        <p:nvSpPr>
          <p:cNvPr id="17" name="Прямоугольник 16">
            <a:extLst>
              <a:ext uri="{FF2B5EF4-FFF2-40B4-BE49-F238E27FC236}">
                <a16:creationId xmlns:a16="http://schemas.microsoft.com/office/drawing/2014/main" id="{DA76A528-5E2A-4DDF-83F3-2715996D7F5E}"/>
              </a:ext>
            </a:extLst>
          </p:cNvPr>
          <p:cNvSpPr/>
          <p:nvPr/>
        </p:nvSpPr>
        <p:spPr>
          <a:xfrm>
            <a:off x="1935728" y="4016251"/>
            <a:ext cx="2922403" cy="369332"/>
          </a:xfrm>
          <a:prstGeom prst="rect">
            <a:avLst/>
          </a:prstGeom>
        </p:spPr>
        <p:txBody>
          <a:bodyPr wrap="none">
            <a:spAutoFit/>
          </a:bodyPr>
          <a:lstStyle/>
          <a:p>
            <a:r>
              <a:rPr lang="ru-RU" dirty="0">
                <a:latin typeface="Arial" panose="020B0604020202020204" pitchFamily="34" charset="0"/>
                <a:ea typeface="Calibri" panose="020F0502020204030204" pitchFamily="34" charset="0"/>
                <a:cs typeface="Times New Roman" panose="02020603050405020304" pitchFamily="18" charset="0"/>
              </a:rPr>
              <a:t>А - николи ||, Б - николи Х</a:t>
            </a:r>
            <a:endParaRPr lang="ru-RU" dirty="0"/>
          </a:p>
        </p:txBody>
      </p:sp>
      <p:sp>
        <p:nvSpPr>
          <p:cNvPr id="23" name="Прямоугольник 22">
            <a:extLst>
              <a:ext uri="{FF2B5EF4-FFF2-40B4-BE49-F238E27FC236}">
                <a16:creationId xmlns:a16="http://schemas.microsoft.com/office/drawing/2014/main" id="{726C8F1E-DAA7-4A49-8E37-199E72BD6EB7}"/>
              </a:ext>
            </a:extLst>
          </p:cNvPr>
          <p:cNvSpPr/>
          <p:nvPr/>
        </p:nvSpPr>
        <p:spPr>
          <a:xfrm>
            <a:off x="2878723" y="1676084"/>
            <a:ext cx="338554" cy="369332"/>
          </a:xfrm>
          <a:prstGeom prst="rect">
            <a:avLst/>
          </a:prstGeom>
        </p:spPr>
        <p:txBody>
          <a:bodyPr wrap="none">
            <a:spAutoFit/>
          </a:bodyPr>
          <a:lstStyle/>
          <a:p>
            <a:r>
              <a:rPr lang="ru-RU" dirty="0">
                <a:solidFill>
                  <a:schemeClr val="accent4">
                    <a:lumMod val="60000"/>
                    <a:lumOff val="40000"/>
                  </a:schemeClr>
                </a:solidFill>
                <a:latin typeface="Arial" panose="020B0604020202020204" pitchFamily="34" charset="0"/>
                <a:ea typeface="Calibri" panose="020F0502020204030204" pitchFamily="34" charset="0"/>
                <a:cs typeface="Times New Roman" panose="02020603050405020304" pitchFamily="18" charset="0"/>
              </a:rPr>
              <a:t>А</a:t>
            </a:r>
            <a:endParaRPr lang="ru-RU" dirty="0">
              <a:solidFill>
                <a:schemeClr val="accent4">
                  <a:lumMod val="60000"/>
                  <a:lumOff val="40000"/>
                </a:schemeClr>
              </a:solidFill>
            </a:endParaRPr>
          </a:p>
        </p:txBody>
      </p:sp>
      <p:sp>
        <p:nvSpPr>
          <p:cNvPr id="24" name="Прямоугольник 23">
            <a:extLst>
              <a:ext uri="{FF2B5EF4-FFF2-40B4-BE49-F238E27FC236}">
                <a16:creationId xmlns:a16="http://schemas.microsoft.com/office/drawing/2014/main" id="{4C6C481E-973A-4329-8D6F-68E1565FA31D}"/>
              </a:ext>
            </a:extLst>
          </p:cNvPr>
          <p:cNvSpPr/>
          <p:nvPr/>
        </p:nvSpPr>
        <p:spPr>
          <a:xfrm>
            <a:off x="5927524" y="1676084"/>
            <a:ext cx="336952" cy="369332"/>
          </a:xfrm>
          <a:prstGeom prst="rect">
            <a:avLst/>
          </a:prstGeom>
        </p:spPr>
        <p:txBody>
          <a:bodyPr wrap="none">
            <a:spAutoFit/>
          </a:bodyPr>
          <a:lstStyle/>
          <a:p>
            <a:r>
              <a:rPr lang="ru-RU" dirty="0">
                <a:solidFill>
                  <a:schemeClr val="accent4">
                    <a:lumMod val="60000"/>
                    <a:lumOff val="40000"/>
                  </a:schemeClr>
                </a:solidFill>
                <a:latin typeface="Arial" panose="020B0604020202020204" pitchFamily="34" charset="0"/>
                <a:cs typeface="Times New Roman" panose="02020603050405020304" pitchFamily="18" charset="0"/>
              </a:rPr>
              <a:t>Б</a:t>
            </a:r>
            <a:endParaRPr lang="ru-RU" dirty="0">
              <a:solidFill>
                <a:schemeClr val="accent4">
                  <a:lumMod val="60000"/>
                  <a:lumOff val="40000"/>
                </a:schemeClr>
              </a:solidFill>
            </a:endParaRPr>
          </a:p>
        </p:txBody>
      </p:sp>
    </p:spTree>
    <p:extLst>
      <p:ext uri="{BB962C8B-B14F-4D97-AF65-F5344CB8AC3E}">
        <p14:creationId xmlns:p14="http://schemas.microsoft.com/office/powerpoint/2010/main" val="373784625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5525</TotalTime>
  <Words>11952</Words>
  <Application>Microsoft Office PowerPoint</Application>
  <PresentationFormat>Широкоэкранный</PresentationFormat>
  <Paragraphs>858</Paragraphs>
  <Slides>32</Slides>
  <Notes>32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32</vt:i4>
      </vt:variant>
    </vt:vector>
  </HeadingPairs>
  <TitlesOfParts>
    <vt:vector size="38" baseType="lpstr">
      <vt:lpstr>Arial</vt:lpstr>
      <vt:lpstr>Calibri</vt:lpstr>
      <vt:lpstr>Calibri Light</vt:lpstr>
      <vt:lpstr>Times New Roman</vt:lpstr>
      <vt:lpstr>Wingdings</vt:lpstr>
      <vt:lpstr>Тема Office</vt:lpstr>
      <vt:lpstr>Презентация PowerPoint</vt:lpstr>
      <vt:lpstr>Цели, задачи, актуальность работы</vt:lpstr>
      <vt:lpstr>Презентация PowerPoint</vt:lpstr>
      <vt:lpstr>Презентация PowerPoint</vt:lpstr>
      <vt:lpstr>Презентация PowerPoint</vt:lpstr>
      <vt:lpstr>Оптимальные подходы и методы решения задач</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Содержание</vt:lpstr>
      <vt:lpstr>Стратиграфия геологического разреза Сентяк</vt:lpstr>
      <vt:lpstr>Презентация PowerPoint</vt:lpstr>
      <vt:lpstr>Презентация PowerPoint</vt:lpstr>
      <vt:lpstr>Презентация PowerPoint</vt:lpstr>
      <vt:lpstr>Презентация PowerPoint</vt:lpstr>
      <vt:lpstr>Литература</vt:lpstr>
      <vt:lpstr>Литература</vt:lpstr>
      <vt:lpstr>Литература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Латифуллина Миляуша Фаритовна</cp:lastModifiedBy>
  <cp:revision>321</cp:revision>
  <dcterms:created xsi:type="dcterms:W3CDTF">2019-06-19T16:06:55Z</dcterms:created>
  <dcterms:modified xsi:type="dcterms:W3CDTF">2023-03-17T12:08:31Z</dcterms:modified>
</cp:coreProperties>
</file>